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9"/>
  </p:handoutMasterIdLst>
  <p:sldIdLst>
    <p:sldId id="256" r:id="rId2"/>
    <p:sldId id="259" r:id="rId3"/>
    <p:sldId id="295" r:id="rId4"/>
    <p:sldId id="294" r:id="rId5"/>
    <p:sldId id="293" r:id="rId6"/>
    <p:sldId id="278" r:id="rId7"/>
    <p:sldId id="283" r:id="rId8"/>
    <p:sldId id="280" r:id="rId9"/>
    <p:sldId id="261" r:id="rId10"/>
    <p:sldId id="281" r:id="rId11"/>
    <p:sldId id="287" r:id="rId12"/>
    <p:sldId id="288" r:id="rId13"/>
    <p:sldId id="289" r:id="rId14"/>
    <p:sldId id="290" r:id="rId15"/>
    <p:sldId id="292" r:id="rId16"/>
    <p:sldId id="291" r:id="rId17"/>
    <p:sldId id="286" r:id="rId18"/>
    <p:sldId id="263" r:id="rId19"/>
    <p:sldId id="284" r:id="rId20"/>
    <p:sldId id="262" r:id="rId21"/>
    <p:sldId id="273" r:id="rId22"/>
    <p:sldId id="296" r:id="rId23"/>
    <p:sldId id="299" r:id="rId24"/>
    <p:sldId id="298" r:id="rId25"/>
    <p:sldId id="297" r:id="rId26"/>
    <p:sldId id="271" r:id="rId27"/>
    <p:sldId id="318" r:id="rId28"/>
    <p:sldId id="277" r:id="rId29"/>
    <p:sldId id="279" r:id="rId30"/>
    <p:sldId id="282" r:id="rId31"/>
    <p:sldId id="257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265" r:id="rId42"/>
    <p:sldId id="267" r:id="rId43"/>
    <p:sldId id="311" r:id="rId44"/>
    <p:sldId id="312" r:id="rId45"/>
    <p:sldId id="313" r:id="rId46"/>
    <p:sldId id="314" r:id="rId47"/>
    <p:sldId id="315" r:id="rId48"/>
    <p:sldId id="316" r:id="rId49"/>
    <p:sldId id="268" r:id="rId50"/>
    <p:sldId id="276" r:id="rId51"/>
    <p:sldId id="275" r:id="rId52"/>
    <p:sldId id="274" r:id="rId53"/>
    <p:sldId id="270" r:id="rId54"/>
    <p:sldId id="317" r:id="rId55"/>
    <p:sldId id="272" r:id="rId56"/>
    <p:sldId id="260" r:id="rId57"/>
    <p:sldId id="285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rina Shchemeleva" initials="u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B8C9A-2878-4C4E-A94D-50AE0AFD10AE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44FC7-0916-4476-9A90-D4D53013A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877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9F62-54D5-4F58-BE59-9D3CFE99A354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B0B7-CA34-4122-AA32-A66473505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9F62-54D5-4F58-BE59-9D3CFE99A354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B0B7-CA34-4122-AA32-A66473505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9F62-54D5-4F58-BE59-9D3CFE99A354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B0B7-CA34-4122-AA32-A66473505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9F62-54D5-4F58-BE59-9D3CFE99A354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B0B7-CA34-4122-AA32-A66473505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9F62-54D5-4F58-BE59-9D3CFE99A354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B0B7-CA34-4122-AA32-A66473505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9F62-54D5-4F58-BE59-9D3CFE99A354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B0B7-CA34-4122-AA32-A66473505F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9F62-54D5-4F58-BE59-9D3CFE99A354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B0B7-CA34-4122-AA32-A66473505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9F62-54D5-4F58-BE59-9D3CFE99A354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B0B7-CA34-4122-AA32-A66473505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9F62-54D5-4F58-BE59-9D3CFE99A354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B0B7-CA34-4122-AA32-A66473505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9F62-54D5-4F58-BE59-9D3CFE99A354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44B0B7-CA34-4122-AA32-A66473505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9F62-54D5-4F58-BE59-9D3CFE99A354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B0B7-CA34-4122-AA32-A66473505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0159F62-54D5-4F58-BE59-9D3CFE99A354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544B0B7-CA34-4122-AA32-A66473505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e.ru/studyspravka/engbach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ang.hse.ru/document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e.ru/docs/175579423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e.ru/docs/175579423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e.ru/studyspravka/engbach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e.ru/docs/175579423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e.ru/docs/175579423.html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vmenyaylo@hse.ru" TargetMode="External"/><Relationship Id="rId2" Type="http://schemas.openxmlformats.org/officeDocument/2006/relationships/hyperlink" Target="mailto:ishemeliova@hse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mirnovan@hse.ru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496759" y="1406309"/>
            <a:ext cx="5918478" cy="1204306"/>
          </a:xfrm>
        </p:spPr>
        <p:txBody>
          <a:bodyPr/>
          <a:lstStyle/>
          <a:p>
            <a:r>
              <a:rPr lang="ru-RU" sz="2800" dirty="0" smtClean="0"/>
              <a:t>Иностранные языки в НИУ ВШЭ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106919" y="2189131"/>
            <a:ext cx="6511131" cy="650446"/>
          </a:xfrm>
        </p:spPr>
        <p:txBody>
          <a:bodyPr>
            <a:normAutofit/>
          </a:bodyPr>
          <a:lstStyle/>
          <a:p>
            <a:r>
              <a:rPr lang="ru-RU" dirty="0" smtClean="0"/>
              <a:t>Департамент иностранных языков</a:t>
            </a:r>
          </a:p>
          <a:p>
            <a:r>
              <a:rPr lang="ru-RU" dirty="0" smtClean="0"/>
              <a:t>2016-2017 ОП </a:t>
            </a:r>
            <a:r>
              <a:rPr lang="ru-RU" dirty="0" smtClean="0"/>
              <a:t>ЮРИСПРУДЕНЦИЯ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4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00B0F0"/>
                </a:solidFill>
              </a:rPr>
              <a:t>Факультатив «Английский язык» на 1 курсе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00628"/>
            <a:ext cx="9036496" cy="3840540"/>
          </a:xfrm>
        </p:spPr>
        <p:txBody>
          <a:bodyPr>
            <a:normAutofit lnSpcReduction="10000"/>
          </a:bodyPr>
          <a:lstStyle/>
          <a:p>
            <a:endParaRPr lang="ru-RU" b="0" dirty="0" smtClean="0"/>
          </a:p>
          <a:p>
            <a:pPr algn="ctr"/>
            <a:r>
              <a:rPr lang="ru-RU" sz="2000" b="0" dirty="0" smtClean="0"/>
              <a:t>Интенсивная подготовка</a:t>
            </a:r>
          </a:p>
          <a:p>
            <a:r>
              <a:rPr lang="ru-RU" sz="2000" dirty="0" smtClean="0"/>
              <a:t>Фокус</a:t>
            </a:r>
            <a:r>
              <a:rPr lang="ru-RU" sz="2000" b="0" dirty="0" smtClean="0"/>
              <a:t>: бизнес английский, академический английский, общий английский</a:t>
            </a:r>
          </a:p>
          <a:p>
            <a:r>
              <a:rPr lang="ru-RU" sz="2000" dirty="0" smtClean="0"/>
              <a:t>Еженедельные</a:t>
            </a:r>
            <a:r>
              <a:rPr lang="ru-RU" sz="2000" b="0" dirty="0" smtClean="0"/>
              <a:t> занятия </a:t>
            </a:r>
          </a:p>
          <a:p>
            <a:r>
              <a:rPr lang="ru-RU" sz="2000" b="0" dirty="0" smtClean="0"/>
              <a:t>Экзамен в конце 2 модуля (зимняя сессия)</a:t>
            </a:r>
          </a:p>
          <a:p>
            <a:endParaRPr lang="ru-RU" sz="2000" b="0" dirty="0" smtClean="0"/>
          </a:p>
          <a:p>
            <a:r>
              <a:rPr lang="ru-RU" sz="2000" b="0" dirty="0" smtClean="0"/>
              <a:t>Оценка (</a:t>
            </a:r>
            <a:r>
              <a:rPr lang="ru-RU" sz="2000" b="0" dirty="0" smtClean="0">
                <a:solidFill>
                  <a:srgbClr val="FF0000"/>
                </a:solidFill>
              </a:rPr>
              <a:t>0,6 накопительная за </a:t>
            </a:r>
            <a:r>
              <a:rPr lang="en-US" sz="2000" b="0" dirty="0" smtClean="0">
                <a:solidFill>
                  <a:srgbClr val="FF0000"/>
                </a:solidFill>
              </a:rPr>
              <a:t>1-4 </a:t>
            </a:r>
            <a:r>
              <a:rPr lang="ru-RU" sz="2000" b="0" dirty="0" smtClean="0">
                <a:solidFill>
                  <a:srgbClr val="FF0000"/>
                </a:solidFill>
              </a:rPr>
              <a:t>модули + 0,4 экзамен</a:t>
            </a:r>
            <a:r>
              <a:rPr lang="ru-RU" sz="2000" b="0" dirty="0" smtClean="0"/>
              <a:t>) учитывается в летнем рейтинге с кредитным весом 4*. </a:t>
            </a:r>
          </a:p>
          <a:p>
            <a:endParaRPr lang="ru-RU" b="0" dirty="0"/>
          </a:p>
          <a:p>
            <a:endParaRPr lang="ru-RU" b="0" dirty="0" smtClean="0"/>
          </a:p>
          <a:p>
            <a:r>
              <a:rPr lang="ru-RU" b="0" dirty="0" smtClean="0"/>
              <a:t>* Справочник студента </a:t>
            </a:r>
            <a:r>
              <a:rPr lang="en-US" b="0" dirty="0">
                <a:hlinkClick r:id="rId2"/>
              </a:rPr>
              <a:t>https://www.hse.ru/studyspravka/engbach</a:t>
            </a:r>
            <a:r>
              <a:rPr lang="ru-RU" b="0" dirty="0"/>
              <a:t> </a:t>
            </a:r>
            <a:r>
              <a:rPr lang="ru-RU" b="0" dirty="0" smtClean="0"/>
              <a:t> 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36683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00B0F0"/>
                </a:solidFill>
              </a:rPr>
              <a:t>Факультатив «Английский язык» на 1 курсе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00628"/>
            <a:ext cx="9036496" cy="3840540"/>
          </a:xfrm>
        </p:spPr>
        <p:txBody>
          <a:bodyPr>
            <a:normAutofit/>
          </a:bodyPr>
          <a:lstStyle/>
          <a:p>
            <a:endParaRPr lang="ru-RU" b="0" dirty="0" smtClean="0"/>
          </a:p>
          <a:p>
            <a:pPr algn="ctr"/>
            <a:r>
              <a:rPr lang="ru-RU" sz="2400" dirty="0" smtClean="0"/>
              <a:t>Обязательная</a:t>
            </a:r>
            <a:r>
              <a:rPr lang="ru-RU" sz="2400" b="0" dirty="0" smtClean="0"/>
              <a:t> аттестация для </a:t>
            </a:r>
            <a:r>
              <a:rPr lang="ru-RU" sz="2400" dirty="0" smtClean="0"/>
              <a:t>всех</a:t>
            </a:r>
            <a:r>
              <a:rPr lang="ru-RU" sz="2400" b="0" dirty="0" smtClean="0"/>
              <a:t> студентов (посещающих</a:t>
            </a:r>
            <a:r>
              <a:rPr lang="en-US" sz="2400" b="0" dirty="0" smtClean="0"/>
              <a:t>/</a:t>
            </a:r>
            <a:r>
              <a:rPr lang="ru-RU" sz="2400" b="0" dirty="0" smtClean="0"/>
              <a:t>не посещающих факультатив!)</a:t>
            </a:r>
          </a:p>
          <a:p>
            <a:pPr algn="ctr"/>
            <a:endParaRPr lang="en-US" sz="2400" b="0" dirty="0" smtClean="0"/>
          </a:p>
          <a:p>
            <a:pPr algn="ctr"/>
            <a:r>
              <a:rPr lang="ru-RU" sz="2400" dirty="0" smtClean="0"/>
              <a:t>Внутренний экзамен</a:t>
            </a:r>
            <a:r>
              <a:rPr lang="en-US" sz="2400" dirty="0" smtClean="0"/>
              <a:t>*</a:t>
            </a:r>
            <a:r>
              <a:rPr lang="ru-RU" sz="2400" dirty="0" smtClean="0"/>
              <a:t>  </a:t>
            </a:r>
            <a:r>
              <a:rPr lang="en-US" sz="2400" b="0" dirty="0" smtClean="0"/>
              <a:t>(</a:t>
            </a:r>
            <a:r>
              <a:rPr lang="ru-RU" sz="2400" b="0" dirty="0" smtClean="0"/>
              <a:t>конец 4 модуля, летняя сессия</a:t>
            </a:r>
            <a:r>
              <a:rPr lang="en-US" sz="2400" b="0" dirty="0" smtClean="0"/>
              <a:t>)</a:t>
            </a:r>
          </a:p>
          <a:p>
            <a:pPr algn="ctr"/>
            <a:endParaRPr lang="en-US" sz="2400" b="0" dirty="0"/>
          </a:p>
          <a:p>
            <a:pPr algn="ctr"/>
            <a:endParaRPr lang="en-US" sz="2400" b="0" dirty="0" smtClean="0"/>
          </a:p>
          <a:p>
            <a:r>
              <a:rPr lang="en-US" sz="1800" b="0" i="1" dirty="0" smtClean="0"/>
              <a:t>*</a:t>
            </a:r>
            <a:r>
              <a:rPr lang="ru-RU" sz="1800" b="0" i="1" dirty="0" smtClean="0"/>
              <a:t>образцы заданий внутреннего экзамена </a:t>
            </a:r>
            <a:r>
              <a:rPr lang="en-US" sz="1800" b="0" i="1" dirty="0" smtClean="0">
                <a:hlinkClick r:id="rId2"/>
              </a:rPr>
              <a:t>https</a:t>
            </a:r>
            <a:r>
              <a:rPr lang="en-US" sz="1800" b="0" i="1" dirty="0">
                <a:hlinkClick r:id="rId2"/>
              </a:rPr>
              <a:t>://</a:t>
            </a:r>
            <a:r>
              <a:rPr lang="en-US" sz="1800" b="0" i="1" dirty="0" smtClean="0">
                <a:hlinkClick r:id="rId2"/>
              </a:rPr>
              <a:t>lang.hse.ru/documents</a:t>
            </a:r>
            <a:r>
              <a:rPr lang="ru-RU" sz="1800" b="0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955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B0F0"/>
                </a:solidFill>
              </a:rPr>
              <a:t>Внутренний </a:t>
            </a:r>
            <a:r>
              <a:rPr lang="ru-RU" sz="2400" b="1" dirty="0" smtClean="0">
                <a:solidFill>
                  <a:srgbClr val="00B0F0"/>
                </a:solidFill>
              </a:rPr>
              <a:t>экзамен по английскому языку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00628"/>
            <a:ext cx="9036496" cy="3840540"/>
          </a:xfrm>
        </p:spPr>
        <p:txBody>
          <a:bodyPr>
            <a:normAutofit/>
          </a:bodyPr>
          <a:lstStyle/>
          <a:p>
            <a:endParaRPr lang="ru-RU" b="0" dirty="0" smtClean="0"/>
          </a:p>
          <a:p>
            <a:pPr algn="ctr"/>
            <a:endParaRPr lang="en-US" sz="2400" b="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b="0" dirty="0"/>
          </a:p>
          <a:p>
            <a:pPr algn="ctr"/>
            <a:endParaRPr lang="ru-RU" sz="2400" b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63284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5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B0F0"/>
                </a:solidFill>
              </a:rPr>
              <a:t>Внутренний </a:t>
            </a:r>
            <a:r>
              <a:rPr lang="ru-RU" sz="2400" b="1" dirty="0" smtClean="0">
                <a:solidFill>
                  <a:srgbClr val="00B0F0"/>
                </a:solidFill>
              </a:rPr>
              <a:t>экзамен по английскому языку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00628"/>
            <a:ext cx="9036496" cy="3840540"/>
          </a:xfrm>
        </p:spPr>
        <p:txBody>
          <a:bodyPr>
            <a:normAutofit/>
          </a:bodyPr>
          <a:lstStyle/>
          <a:p>
            <a:endParaRPr lang="ru-RU" b="0" dirty="0" smtClean="0"/>
          </a:p>
          <a:p>
            <a:pPr algn="ctr"/>
            <a:endParaRPr lang="en-US" sz="2400" b="0" dirty="0" smtClean="0"/>
          </a:p>
          <a:p>
            <a:pPr algn="ctr"/>
            <a:r>
              <a:rPr lang="ru-RU" sz="2400" dirty="0" smtClean="0"/>
              <a:t>Уровень сложности заданий на основе международных экзаменов по английскому языку</a:t>
            </a:r>
          </a:p>
          <a:p>
            <a:pPr algn="ctr"/>
            <a:r>
              <a:rPr lang="en-US" sz="2400" dirty="0" smtClean="0"/>
              <a:t>B2-C1</a:t>
            </a:r>
          </a:p>
          <a:p>
            <a:pPr algn="ctr"/>
            <a:endParaRPr lang="en-US" sz="2400" b="0" dirty="0"/>
          </a:p>
          <a:p>
            <a:pPr algn="ctr"/>
            <a:endParaRPr lang="ru-RU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38554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B0F0"/>
                </a:solidFill>
              </a:rPr>
              <a:t>Внутренний </a:t>
            </a:r>
            <a:r>
              <a:rPr lang="ru-RU" sz="2400" b="1" dirty="0" smtClean="0">
                <a:solidFill>
                  <a:srgbClr val="00B0F0"/>
                </a:solidFill>
              </a:rPr>
              <a:t>экзамен по английскому языку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00628"/>
            <a:ext cx="9036496" cy="3840540"/>
          </a:xfrm>
        </p:spPr>
        <p:txBody>
          <a:bodyPr>
            <a:normAutofit/>
          </a:bodyPr>
          <a:lstStyle/>
          <a:p>
            <a:endParaRPr lang="ru-RU" b="0" dirty="0" smtClean="0"/>
          </a:p>
          <a:p>
            <a:pPr algn="ctr"/>
            <a:endParaRPr lang="en-US" sz="2400" b="0" dirty="0"/>
          </a:p>
          <a:p>
            <a:pPr algn="ctr"/>
            <a:endParaRPr lang="ru-RU" sz="2400" b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80223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1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Аттестация </a:t>
            </a:r>
            <a:r>
              <a:rPr lang="en-US" sz="2400" b="1" dirty="0" smtClean="0">
                <a:solidFill>
                  <a:srgbClr val="00B0F0"/>
                </a:solidFill>
              </a:rPr>
              <a:t>1 </a:t>
            </a:r>
            <a:r>
              <a:rPr lang="ru-RU" sz="2400" b="1" dirty="0" smtClean="0">
                <a:solidFill>
                  <a:srgbClr val="00B0F0"/>
                </a:solidFill>
              </a:rPr>
              <a:t>курс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00628"/>
            <a:ext cx="9036496" cy="3840540"/>
          </a:xfrm>
        </p:spPr>
        <p:txBody>
          <a:bodyPr>
            <a:normAutofit/>
          </a:bodyPr>
          <a:lstStyle/>
          <a:p>
            <a:endParaRPr lang="ru-RU" b="0" dirty="0" smtClean="0"/>
          </a:p>
          <a:p>
            <a:pPr algn="ctr"/>
            <a:endParaRPr lang="en-US" sz="2400" b="0" dirty="0"/>
          </a:p>
          <a:p>
            <a:pPr algn="ctr"/>
            <a:r>
              <a:rPr lang="ru-RU" sz="2400" dirty="0"/>
              <a:t>2 оценки</a:t>
            </a:r>
            <a:r>
              <a:rPr lang="ru-RU" sz="2400" b="0" dirty="0"/>
              <a:t>: за факультатив и за </a:t>
            </a:r>
            <a:r>
              <a:rPr lang="ru-RU" sz="2400" b="0" dirty="0" smtClean="0"/>
              <a:t>внутренний экзамен</a:t>
            </a:r>
            <a:r>
              <a:rPr lang="ru-RU" sz="2400" b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842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Интенсивный курс по английскому языку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00628"/>
            <a:ext cx="9036496" cy="3840540"/>
          </a:xfrm>
        </p:spPr>
        <p:txBody>
          <a:bodyPr>
            <a:normAutofit/>
          </a:bodyPr>
          <a:lstStyle/>
          <a:p>
            <a:endParaRPr lang="ru-RU" b="0" dirty="0" smtClean="0"/>
          </a:p>
          <a:p>
            <a:pPr algn="ctr"/>
            <a:endParaRPr lang="en-US" sz="24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0" dirty="0" smtClean="0"/>
              <a:t>16 </a:t>
            </a:r>
            <a:r>
              <a:rPr lang="ru-RU" sz="2400" b="0" dirty="0"/>
              <a:t>кредитов на 1 </a:t>
            </a:r>
            <a:r>
              <a:rPr lang="ru-RU" sz="2400" b="0" dirty="0" smtClean="0"/>
              <a:t>курсе</a:t>
            </a:r>
            <a:endParaRPr lang="ru-RU" sz="24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0" dirty="0" smtClean="0"/>
              <a:t>занятия </a:t>
            </a:r>
            <a:r>
              <a:rPr lang="ru-RU" sz="2400" b="0" dirty="0"/>
              <a:t>по 8 </a:t>
            </a:r>
            <a:r>
              <a:rPr lang="ru-RU" sz="2400" b="0" dirty="0" err="1" smtClean="0"/>
              <a:t>ак.ч</a:t>
            </a:r>
            <a:r>
              <a:rPr lang="ru-RU" sz="2400" b="0" dirty="0"/>
              <a:t>. в неделю в течение всего </a:t>
            </a:r>
            <a:r>
              <a:rPr lang="ru-RU" sz="2400" b="0" dirty="0" smtClean="0"/>
              <a:t>года</a:t>
            </a:r>
            <a:endParaRPr lang="ru-RU" sz="24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0" dirty="0"/>
              <a:t>т</a:t>
            </a:r>
            <a:r>
              <a:rPr lang="ru-RU" sz="2400" b="0" dirty="0" smtClean="0"/>
              <a:t>олько если ранее </a:t>
            </a:r>
            <a:r>
              <a:rPr lang="ru-RU" sz="2400" b="0" dirty="0"/>
              <a:t>не </a:t>
            </a:r>
            <a:r>
              <a:rPr lang="ru-RU" sz="2400" b="0" dirty="0" smtClean="0"/>
              <a:t>изучали </a:t>
            </a:r>
            <a:r>
              <a:rPr lang="ru-RU" sz="2400" b="0" dirty="0"/>
              <a:t>английский язык (при поступлении </a:t>
            </a:r>
            <a:r>
              <a:rPr lang="ru-RU" sz="2400" b="0" dirty="0" smtClean="0"/>
              <a:t>сдавали </a:t>
            </a:r>
            <a:r>
              <a:rPr lang="ru-RU" sz="2400" b="0" dirty="0"/>
              <a:t>другой иностранный ИЛИ не </a:t>
            </a:r>
            <a:r>
              <a:rPr lang="ru-RU" sz="2400" b="0" dirty="0" smtClean="0"/>
              <a:t>изучали </a:t>
            </a:r>
            <a:r>
              <a:rPr lang="ru-RU" sz="2400" b="0" dirty="0"/>
              <a:t>английский в школе (нет записи в аттестате</a:t>
            </a:r>
            <a:r>
              <a:rPr lang="ru-RU" sz="2400" b="0" dirty="0" smtClean="0"/>
              <a:t>)</a:t>
            </a:r>
            <a:endParaRPr lang="ru-RU" sz="24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0" dirty="0" smtClean="0"/>
              <a:t>единая </a:t>
            </a:r>
            <a:r>
              <a:rPr lang="ru-RU" sz="2400" b="0" dirty="0"/>
              <a:t>для всех </a:t>
            </a:r>
            <a:r>
              <a:rPr lang="ru-RU" sz="2400" b="0" dirty="0" smtClean="0"/>
              <a:t>аттестация</a:t>
            </a:r>
            <a:endParaRPr lang="ru-RU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208077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englishbusiness.ru/assets/files/2015/10/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8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00B0F0"/>
                </a:solidFill>
              </a:rPr>
              <a:t>Факультатив «Английский язык» на </a:t>
            </a:r>
            <a:r>
              <a:rPr lang="ru-RU" sz="2200" b="1" dirty="0" smtClean="0">
                <a:solidFill>
                  <a:srgbClr val="00B0F0"/>
                </a:solidFill>
              </a:rPr>
              <a:t>2 </a:t>
            </a:r>
            <a:r>
              <a:rPr lang="ru-RU" sz="2200" b="1" dirty="0">
                <a:solidFill>
                  <a:srgbClr val="00B0F0"/>
                </a:solidFill>
              </a:rPr>
              <a:t>курсе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00628"/>
            <a:ext cx="9036496" cy="3912548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Фокус</a:t>
            </a:r>
            <a:r>
              <a:rPr lang="ru-RU" sz="2000" b="0" dirty="0" smtClean="0"/>
              <a:t>: академический, профессиональный </a:t>
            </a:r>
            <a:r>
              <a:rPr lang="ru-RU" sz="2000" b="0" dirty="0"/>
              <a:t>английский</a:t>
            </a:r>
            <a:endParaRPr lang="ru-RU" sz="2000" b="0" dirty="0" smtClean="0"/>
          </a:p>
          <a:p>
            <a:r>
              <a:rPr lang="ru-RU" sz="2000" dirty="0" smtClean="0"/>
              <a:t>Еженедельные</a:t>
            </a:r>
            <a:r>
              <a:rPr lang="ru-RU" sz="2000" b="0" dirty="0" smtClean="0"/>
              <a:t> </a:t>
            </a:r>
            <a:r>
              <a:rPr lang="ru-RU" sz="2000" b="0" dirty="0"/>
              <a:t>занятия </a:t>
            </a:r>
          </a:p>
          <a:p>
            <a:endParaRPr lang="en-US" sz="2000" b="0" dirty="0" smtClean="0"/>
          </a:p>
          <a:p>
            <a:r>
              <a:rPr lang="ru-RU" sz="2000" b="0" dirty="0" smtClean="0"/>
              <a:t>Обязательная </a:t>
            </a:r>
            <a:r>
              <a:rPr lang="ru-RU" sz="2000" b="0" dirty="0"/>
              <a:t>аттестация для </a:t>
            </a:r>
            <a:r>
              <a:rPr lang="ru-RU" sz="2000" dirty="0" smtClean="0"/>
              <a:t>всех</a:t>
            </a:r>
            <a:r>
              <a:rPr lang="ru-RU" sz="2000" b="0" dirty="0" smtClean="0"/>
              <a:t> студентов </a:t>
            </a:r>
            <a:r>
              <a:rPr lang="ru-RU" sz="2000" b="0" dirty="0"/>
              <a:t>(</a:t>
            </a:r>
            <a:r>
              <a:rPr lang="ru-RU" sz="2000" b="0" dirty="0" smtClean="0"/>
              <a:t>посещающих</a:t>
            </a:r>
            <a:r>
              <a:rPr lang="en-US" sz="2000" b="0" dirty="0" smtClean="0"/>
              <a:t>/</a:t>
            </a:r>
            <a:r>
              <a:rPr lang="ru-RU" sz="2000" b="0" dirty="0" smtClean="0"/>
              <a:t>не посещающих факультатив</a:t>
            </a:r>
            <a:r>
              <a:rPr lang="ru-RU" sz="2000" b="0" dirty="0"/>
              <a:t>!):</a:t>
            </a:r>
          </a:p>
          <a:p>
            <a:r>
              <a:rPr lang="ru-RU" sz="2000" b="0" dirty="0" smtClean="0"/>
              <a:t>1. Итоговая оценка за </a:t>
            </a:r>
            <a:r>
              <a:rPr lang="ru-RU" sz="2000" b="0" dirty="0"/>
              <a:t>факультатив в конце второго курса (50% от текущих оценок за 1-3 модули второго курса, 40% от оценки за экзамен по факультативу во втором модуле, 10% от оценки за контрольную работу в третьем модуле второго курса</a:t>
            </a:r>
            <a:r>
              <a:rPr lang="ru-RU" sz="2000" b="0" dirty="0" smtClean="0"/>
              <a:t>)</a:t>
            </a:r>
            <a:r>
              <a:rPr lang="en-US" sz="2000" b="0" dirty="0" smtClean="0"/>
              <a:t>;</a:t>
            </a:r>
            <a:endParaRPr lang="ru-RU" sz="2000" b="0" dirty="0" smtClean="0"/>
          </a:p>
          <a:p>
            <a:r>
              <a:rPr lang="ru-RU" sz="2000" b="0" dirty="0" smtClean="0"/>
              <a:t>2. Внешний </a:t>
            </a:r>
            <a:r>
              <a:rPr lang="ru-RU" sz="2000" b="0" dirty="0"/>
              <a:t>экзамен </a:t>
            </a:r>
            <a:r>
              <a:rPr lang="ru-RU" sz="2000" b="0" dirty="0" smtClean="0"/>
              <a:t>по международным стандартам - 3 модуль, весенняя сессия.</a:t>
            </a:r>
            <a:endParaRPr lang="en-US" sz="2000" b="0" dirty="0"/>
          </a:p>
          <a:p>
            <a:endParaRPr lang="ru-RU" sz="2000" b="0" dirty="0"/>
          </a:p>
          <a:p>
            <a:pPr algn="ctr"/>
            <a:r>
              <a:rPr lang="ru-RU" sz="2000" dirty="0" smtClean="0"/>
              <a:t>2 оценки: за факультатив и за внешний экзамен!</a:t>
            </a:r>
          </a:p>
          <a:p>
            <a:endParaRPr lang="ru-RU" b="0" dirty="0"/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2405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www.bio.msu.ru/res/News/1075/IMAGE_FILENAME/keep-calm-and-pass-your-english-ex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05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00B0F0"/>
                </a:solidFill>
              </a:rPr>
              <a:t>Концепция обучения иностранным языкам в </a:t>
            </a:r>
            <a:r>
              <a:rPr lang="ru-RU" sz="2200" b="1" dirty="0" err="1" smtClean="0">
                <a:solidFill>
                  <a:srgbClr val="00B0F0"/>
                </a:solidFill>
              </a:rPr>
              <a:t>ниу</a:t>
            </a:r>
            <a:r>
              <a:rPr lang="ru-RU" sz="2200" b="1" dirty="0" smtClean="0">
                <a:solidFill>
                  <a:srgbClr val="00B0F0"/>
                </a:solidFill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</a:rPr>
              <a:t>вшэ</a:t>
            </a:r>
            <a:r>
              <a:rPr lang="ru-RU" sz="2200" b="1" dirty="0" smtClean="0">
                <a:solidFill>
                  <a:srgbClr val="00B0F0"/>
                </a:solidFill>
              </a:rPr>
              <a:t>*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853496" cy="3579849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Специфика обучения </a:t>
            </a:r>
            <a:endParaRPr lang="ru-RU" dirty="0"/>
          </a:p>
          <a:p>
            <a:r>
              <a:rPr lang="ru-RU" dirty="0" smtClean="0"/>
              <a:t>Цели обучения: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/>
              <a:t>уровень владения языком, позволяющий успешно общаться в академической и профессиональной </a:t>
            </a:r>
            <a:r>
              <a:rPr lang="ru-RU" b="0" dirty="0" smtClean="0"/>
              <a:t>сферах</a:t>
            </a:r>
            <a:r>
              <a:rPr lang="en-US" b="0" dirty="0" smtClean="0"/>
              <a:t>;</a:t>
            </a:r>
            <a:endParaRPr lang="ru-RU" b="0" dirty="0" smtClean="0"/>
          </a:p>
          <a:p>
            <a:pPr marL="0" indent="0"/>
            <a:endParaRPr lang="ru-RU" b="0" dirty="0" smtClean="0"/>
          </a:p>
          <a:p>
            <a:endParaRPr lang="ru-RU" b="0" dirty="0" smtClean="0"/>
          </a:p>
          <a:p>
            <a:endParaRPr lang="ru-RU" b="0" dirty="0" smtClean="0"/>
          </a:p>
          <a:p>
            <a:r>
              <a:rPr lang="ru-RU" b="0" dirty="0" smtClean="0"/>
              <a:t>*</a:t>
            </a:r>
            <a:r>
              <a:rPr lang="ru-RU" b="0" i="1" dirty="0" smtClean="0"/>
              <a:t>Концепция </a:t>
            </a:r>
            <a:r>
              <a:rPr lang="ru-RU" b="0" i="1" dirty="0"/>
              <a:t>иноязычной коммуникативной компетенции студентов (1 уровень- </a:t>
            </a:r>
            <a:r>
              <a:rPr lang="ru-RU" b="0" i="1" dirty="0" err="1"/>
              <a:t>бакалавриат</a:t>
            </a:r>
            <a:r>
              <a:rPr lang="ru-RU" b="0" i="1" dirty="0"/>
              <a:t>, специалитет</a:t>
            </a:r>
            <a:r>
              <a:rPr lang="ru-RU" b="0" i="1" dirty="0" smtClean="0"/>
              <a:t>)  (</a:t>
            </a:r>
            <a:r>
              <a:rPr lang="en-US" b="0" i="1" dirty="0">
                <a:hlinkClick r:id="rId2"/>
              </a:rPr>
              <a:t>https://</a:t>
            </a:r>
            <a:r>
              <a:rPr lang="en-US" b="0" i="1" dirty="0" smtClean="0">
                <a:hlinkClick r:id="rId2"/>
              </a:rPr>
              <a:t>www.hse.ru/docs/175579423.html</a:t>
            </a:r>
            <a:r>
              <a:rPr lang="ru-RU" b="0" i="1" dirty="0" smtClean="0"/>
              <a:t> )</a:t>
            </a:r>
            <a:endParaRPr lang="ru-RU" b="0" i="1" dirty="0"/>
          </a:p>
          <a:p>
            <a:endParaRPr lang="ru-RU" b="0" dirty="0" smtClean="0"/>
          </a:p>
        </p:txBody>
      </p:sp>
    </p:spTree>
    <p:extLst>
      <p:ext uri="{BB962C8B-B14F-4D97-AF65-F5344CB8AC3E}">
        <p14:creationId xmlns:p14="http://schemas.microsoft.com/office/powerpoint/2010/main" val="109583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00B0F0"/>
                </a:solidFill>
                <a:cs typeface="Arial" panose="020B0604020202020204" pitchFamily="34" charset="0"/>
              </a:rPr>
              <a:t>Факультатив «Академическое письмо на английском языке</a:t>
            </a:r>
            <a:r>
              <a:rPr lang="ru-RU" sz="22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» на 4 курсе</a:t>
            </a:r>
            <a:endParaRPr lang="ru-RU" sz="2200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853496" cy="3579849"/>
          </a:xfrm>
        </p:spPr>
        <p:txBody>
          <a:bodyPr>
            <a:normAutofit/>
          </a:bodyPr>
          <a:lstStyle/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Фокус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подготовки: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английский язык для научной коммуникации, проект ВКР</a:t>
            </a:r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Еженедельно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1 пара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в течение 1-3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модулей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Бесплатно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всех студентов </a:t>
            </a:r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Аттестация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для всех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студентов: экзамен -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3 модуль 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 посещения факультатива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: ВКР на английском языке требуется для портфолио для поступления в магистратуру, опыт написания научной работы на английском языке, опыт подготовки выступления на международной конференции</a:t>
            </a:r>
            <a:endParaRPr 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Зачем записываться на факультатив?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00628"/>
            <a:ext cx="8712968" cy="3579849"/>
          </a:xfrm>
        </p:spPr>
        <p:txBody>
          <a:bodyPr/>
          <a:lstStyle/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которые вы получаете:</a:t>
            </a:r>
          </a:p>
          <a:p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1. Серьезная языковая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с учетом специфики вашей образовательной программы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21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Зачем записываться на факультатив?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00628"/>
            <a:ext cx="8712968" cy="3579849"/>
          </a:xfrm>
        </p:spPr>
        <p:txBody>
          <a:bodyPr/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которые вы получаете:</a:t>
            </a:r>
          </a:p>
          <a:p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1. Серьезная языковая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с учетом специфики вашей образовательной программы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2. Целенаправленная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к обязательной для всех студентов аттестации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26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Зачем записываться на факультатив?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00628"/>
            <a:ext cx="8712968" cy="3579849"/>
          </a:xfrm>
        </p:spPr>
        <p:txBody>
          <a:bodyPr/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которые вы получаете:</a:t>
            </a:r>
          </a:p>
          <a:p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1. Серьезная языковая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с учетом специфики вашей образовательной программы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2. Целенаправленная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к обязательной для всех студентов аттестации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3. Возможность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успешно осваивать курсы на английском языке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3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Зачем записываться на факультатив?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00628"/>
            <a:ext cx="8712968" cy="3579849"/>
          </a:xfrm>
        </p:spPr>
        <p:txBody>
          <a:bodyPr/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которые вы получаете:</a:t>
            </a:r>
          </a:p>
          <a:p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1. Серьезная языковая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с учетом специфики вашей образовательной программы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2. Целенаправленная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к обязательной для всех студентов аттестации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3. Возможность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успешно осваивать курсы на английском языке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рост</a:t>
            </a: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3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Зачем записываться на факультатив?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00628"/>
            <a:ext cx="8712968" cy="357984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которые вы получаете:</a:t>
            </a:r>
          </a:p>
          <a:p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1. Серьезная языковая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с учетом специфики вашей образовательной программы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2. Целенаправленная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к обязательной для всех студентов аттестации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3. Возможность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успешно осваивать курсы на английском языке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рост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10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8280920" cy="548640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Специфика обучения на оп </a:t>
            </a:r>
            <a:r>
              <a:rPr lang="ru-RU" b="1" dirty="0" smtClean="0">
                <a:solidFill>
                  <a:srgbClr val="00B0F0"/>
                </a:solidFill>
              </a:rPr>
              <a:t>юриспруденция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4176464"/>
          </a:xfrm>
        </p:spPr>
        <p:txBody>
          <a:bodyPr>
            <a:normAutofit/>
          </a:bodyPr>
          <a:lstStyle/>
          <a:p>
            <a:r>
              <a:rPr lang="ru-RU" sz="2400" b="0" dirty="0">
                <a:solidFill>
                  <a:srgbClr val="000000"/>
                </a:solidFill>
                <a:latin typeface="Arial" panose="020B0604020202020204" pitchFamily="34" charset="0"/>
              </a:rPr>
              <a:t>Дисциплины на английском языке:</a:t>
            </a:r>
          </a:p>
          <a:p>
            <a:r>
              <a:rPr lang="ru-RU" sz="2400" b="0" dirty="0">
                <a:solidFill>
                  <a:srgbClr val="000000"/>
                </a:solidFill>
                <a:latin typeface="Arial" panose="020B0604020202020204" pitchFamily="34" charset="0"/>
              </a:rPr>
              <a:t>	1 курс - "Философия"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dirty="0">
                <a:solidFill>
                  <a:srgbClr val="000000"/>
                </a:solidFill>
                <a:latin typeface="Arial" panose="020B0604020202020204" pitchFamily="34" charset="0"/>
              </a:rPr>
              <a:t>2 курс - НИС "Всемирная торговая организация"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dirty="0">
                <a:solidFill>
                  <a:srgbClr val="000000"/>
                </a:solidFill>
                <a:latin typeface="Arial" panose="020B0604020202020204" pitchFamily="34" charset="0"/>
              </a:rPr>
              <a:t>3 курс "Профессиональные коммуникации в сфере юриспруденции"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dirty="0">
                <a:solidFill>
                  <a:srgbClr val="000000"/>
                </a:solidFill>
                <a:latin typeface="Arial" panose="020B0604020202020204" pitchFamily="34" charset="0"/>
              </a:rPr>
              <a:t>4 курс - "Право ЕС"</a:t>
            </a:r>
          </a:p>
          <a:p>
            <a:endParaRPr lang="ru-RU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ВКР по праву ЕС и международному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праву       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англоязычные источники</a:t>
            </a:r>
          </a:p>
          <a:p>
            <a:endParaRPr lang="ru-RU" sz="2400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444208" y="3933056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4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B0F0"/>
                </a:solidFill>
              </a:rPr>
              <a:t>Майноры</a:t>
            </a:r>
            <a:r>
              <a:rPr lang="ru-RU" dirty="0" smtClean="0">
                <a:solidFill>
                  <a:srgbClr val="00B0F0"/>
                </a:solidFill>
              </a:rPr>
              <a:t> на английском языке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00628"/>
            <a:ext cx="8280920" cy="3984556"/>
          </a:xfrm>
        </p:spPr>
        <p:txBody>
          <a:bodyPr>
            <a:normAutofit/>
          </a:bodyPr>
          <a:lstStyle/>
          <a:p>
            <a:r>
              <a:rPr lang="ru-RU" sz="2800" b="0" dirty="0"/>
              <a:t>Европейское пространство: политика, экономика, </a:t>
            </a:r>
            <a:r>
              <a:rPr lang="ru-RU" sz="2800" b="0" dirty="0" smtClean="0"/>
              <a:t>культура</a:t>
            </a:r>
          </a:p>
          <a:p>
            <a:r>
              <a:rPr lang="ru-RU" sz="2800" b="0" dirty="0" smtClean="0"/>
              <a:t>Креативные индустрии</a:t>
            </a:r>
          </a:p>
          <a:p>
            <a:r>
              <a:rPr lang="ru-RU" sz="2800" b="0" dirty="0" smtClean="0"/>
              <a:t>Международный бизнес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0470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Я хочу записаться на факультатив!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sz="2800" b="0" dirty="0" smtClean="0"/>
          </a:p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Написать </a:t>
            </a:r>
            <a:r>
              <a:rPr lang="ru-RU" sz="2800" dirty="0">
                <a:solidFill>
                  <a:srgbClr val="00B0F0"/>
                </a:solidFill>
              </a:rPr>
              <a:t>заявление </a:t>
            </a:r>
            <a:r>
              <a:rPr lang="ru-RU" sz="2800" dirty="0" smtClean="0">
                <a:solidFill>
                  <a:srgbClr val="00B0F0"/>
                </a:solidFill>
              </a:rPr>
              <a:t>сейчас!</a:t>
            </a:r>
          </a:p>
          <a:p>
            <a:r>
              <a:rPr lang="ru-RU" sz="2800" dirty="0" smtClean="0">
                <a:solidFill>
                  <a:srgbClr val="00B0F0"/>
                </a:solidFill>
              </a:rPr>
              <a:t>(</a:t>
            </a:r>
            <a:r>
              <a:rPr lang="ru-RU" sz="2800" dirty="0">
                <a:solidFill>
                  <a:srgbClr val="00B0F0"/>
                </a:solidFill>
              </a:rPr>
              <a:t>и мы </a:t>
            </a:r>
            <a:r>
              <a:rPr lang="ru-RU" sz="2800" dirty="0" smtClean="0">
                <a:solidFill>
                  <a:srgbClr val="00B0F0"/>
                </a:solidFill>
              </a:rPr>
              <a:t>покажем </a:t>
            </a:r>
            <a:r>
              <a:rPr lang="ru-RU" sz="2800" dirty="0">
                <a:solidFill>
                  <a:srgbClr val="00B0F0"/>
                </a:solidFill>
              </a:rPr>
              <a:t>и объясним, что писать</a:t>
            </a:r>
            <a:r>
              <a:rPr lang="ru-RU" sz="2800" dirty="0" smtClean="0">
                <a:solidFill>
                  <a:srgbClr val="00B0F0"/>
                </a:solidFill>
              </a:rPr>
              <a:t>)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Пройти входное тестирование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0" dirty="0" smtClean="0"/>
          </a:p>
          <a:p>
            <a:endParaRPr lang="ru-RU" b="0" dirty="0"/>
          </a:p>
          <a:p>
            <a:r>
              <a:rPr lang="ru-RU" sz="2000" b="0" dirty="0" smtClean="0"/>
              <a:t>Даты </a:t>
            </a:r>
            <a:r>
              <a:rPr lang="ru-RU" sz="2000" dirty="0" smtClean="0"/>
              <a:t>тестирования – по расписанию</a:t>
            </a:r>
            <a:endParaRPr lang="ru-RU" sz="2000" b="0" dirty="0"/>
          </a:p>
          <a:p>
            <a:r>
              <a:rPr lang="ru-RU" sz="2000" dirty="0" smtClean="0"/>
              <a:t>Цели</a:t>
            </a:r>
            <a:r>
              <a:rPr lang="ru-RU" sz="2000" b="0" dirty="0" smtClean="0"/>
              <a:t>: распределение студентов по уровням для эффективной работы</a:t>
            </a:r>
            <a:r>
              <a:rPr lang="en-US" sz="2000" b="0" dirty="0" smtClean="0"/>
              <a:t>;</a:t>
            </a:r>
            <a:endParaRPr lang="ru-RU" sz="2000" b="0" dirty="0"/>
          </a:p>
          <a:p>
            <a:r>
              <a:rPr lang="ru-RU" sz="2000" dirty="0" smtClean="0"/>
              <a:t>Формат</a:t>
            </a:r>
            <a:r>
              <a:rPr lang="ru-RU" sz="2000" b="0" dirty="0" smtClean="0"/>
              <a:t>: письменный </a:t>
            </a:r>
            <a:r>
              <a:rPr lang="ru-RU" sz="2000" b="0" dirty="0"/>
              <a:t>тест, </a:t>
            </a:r>
            <a:r>
              <a:rPr lang="ru-RU" sz="2000" b="0" dirty="0" smtClean="0"/>
              <a:t>устное собеседование.</a:t>
            </a:r>
            <a:endParaRPr lang="en-US" sz="2000" b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52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00B0F0"/>
                </a:solidFill>
              </a:rPr>
              <a:t>Концепция обучения иностранным языкам в </a:t>
            </a:r>
            <a:r>
              <a:rPr lang="ru-RU" sz="2200" b="1" dirty="0" err="1" smtClean="0">
                <a:solidFill>
                  <a:srgbClr val="00B0F0"/>
                </a:solidFill>
              </a:rPr>
              <a:t>ниу</a:t>
            </a:r>
            <a:r>
              <a:rPr lang="ru-RU" sz="2200" b="1" dirty="0" smtClean="0">
                <a:solidFill>
                  <a:srgbClr val="00B0F0"/>
                </a:solidFill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</a:rPr>
              <a:t>вшэ</a:t>
            </a:r>
            <a:r>
              <a:rPr lang="ru-RU" sz="2200" b="1" dirty="0" smtClean="0">
                <a:solidFill>
                  <a:srgbClr val="00B0F0"/>
                </a:solidFill>
              </a:rPr>
              <a:t>*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853496" cy="3579849"/>
          </a:xfrm>
        </p:spPr>
        <p:txBody>
          <a:bodyPr>
            <a:normAutofit lnSpcReduction="1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Специфика обучения </a:t>
            </a:r>
            <a:endParaRPr lang="ru-RU" dirty="0"/>
          </a:p>
          <a:p>
            <a:r>
              <a:rPr lang="ru-RU" dirty="0" smtClean="0"/>
              <a:t>Цели обучения: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/>
              <a:t>уровень владения языком, позволяющий успешно общаться в академической и профессиональной </a:t>
            </a:r>
            <a:r>
              <a:rPr lang="ru-RU" b="0" dirty="0" smtClean="0"/>
              <a:t>сферах</a:t>
            </a:r>
            <a:r>
              <a:rPr lang="en-US" b="0" dirty="0" smtClean="0"/>
              <a:t>;</a:t>
            </a:r>
            <a:endParaRPr lang="ru-RU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 smtClean="0"/>
              <a:t>ориентация на международные стандарты в обучении и оценке</a:t>
            </a:r>
            <a:r>
              <a:rPr lang="en-US" b="0" dirty="0" smtClean="0"/>
              <a:t>;</a:t>
            </a:r>
            <a:endParaRPr lang="ru-RU" b="0" dirty="0" smtClean="0"/>
          </a:p>
          <a:p>
            <a:pPr>
              <a:buFont typeface="Arial" panose="020B0604020202020204" pitchFamily="34" charset="0"/>
              <a:buChar char="•"/>
            </a:pPr>
            <a:endParaRPr lang="ru-RU" b="0" dirty="0" smtClean="0"/>
          </a:p>
          <a:p>
            <a:pPr marL="0" indent="0"/>
            <a:endParaRPr lang="ru-RU" b="0" dirty="0" smtClean="0"/>
          </a:p>
          <a:p>
            <a:endParaRPr lang="ru-RU" b="0" dirty="0" smtClean="0"/>
          </a:p>
          <a:p>
            <a:r>
              <a:rPr lang="ru-RU" b="0" dirty="0" smtClean="0"/>
              <a:t>*</a:t>
            </a:r>
            <a:r>
              <a:rPr lang="ru-RU" b="0" i="1" dirty="0" smtClean="0"/>
              <a:t>Концепция </a:t>
            </a:r>
            <a:r>
              <a:rPr lang="ru-RU" b="0" i="1" dirty="0"/>
              <a:t>иноязычной коммуникативной компетенции студентов (1 уровень- </a:t>
            </a:r>
            <a:r>
              <a:rPr lang="ru-RU" b="0" i="1" dirty="0" err="1"/>
              <a:t>бакалавриат</a:t>
            </a:r>
            <a:r>
              <a:rPr lang="ru-RU" b="0" i="1" dirty="0"/>
              <a:t>, специалитет</a:t>
            </a:r>
            <a:r>
              <a:rPr lang="ru-RU" b="0" i="1" dirty="0" smtClean="0"/>
              <a:t>)  (</a:t>
            </a:r>
            <a:r>
              <a:rPr lang="en-US" b="0" i="1" dirty="0">
                <a:hlinkClick r:id="rId2"/>
              </a:rPr>
              <a:t>https://</a:t>
            </a:r>
            <a:r>
              <a:rPr lang="en-US" b="0" i="1" dirty="0" smtClean="0">
                <a:hlinkClick r:id="rId2"/>
              </a:rPr>
              <a:t>www.hse.ru/docs/175579423.html</a:t>
            </a:r>
            <a:r>
              <a:rPr lang="ru-RU" b="0" i="1" dirty="0" smtClean="0"/>
              <a:t> )</a:t>
            </a:r>
            <a:endParaRPr lang="ru-RU" b="0" i="1" dirty="0"/>
          </a:p>
          <a:p>
            <a:endParaRPr lang="ru-RU" b="0" dirty="0" smtClean="0"/>
          </a:p>
        </p:txBody>
      </p:sp>
    </p:spTree>
    <p:extLst>
      <p:ext uri="{BB962C8B-B14F-4D97-AF65-F5344CB8AC3E}">
        <p14:creationId xmlns:p14="http://schemas.microsoft.com/office/powerpoint/2010/main" val="13676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Отказ от факультатива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ru-RU" b="0" dirty="0" smtClean="0"/>
          </a:p>
          <a:p>
            <a:pPr algn="just"/>
            <a:endParaRPr lang="ru-RU" b="0" dirty="0"/>
          </a:p>
          <a:p>
            <a:pPr algn="just"/>
            <a:endParaRPr lang="ru-RU" b="0" dirty="0" smtClean="0"/>
          </a:p>
          <a:p>
            <a:pPr algn="just"/>
            <a:endParaRPr lang="ru-RU" b="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dirty="0" err="1" smtClean="0"/>
              <a:t>Перезачет</a:t>
            </a:r>
            <a:r>
              <a:rPr lang="ru-RU" sz="2000" b="0" dirty="0" smtClean="0"/>
              <a:t> оценки на основании языкового сертификата </a:t>
            </a:r>
          </a:p>
          <a:p>
            <a:pPr algn="just"/>
            <a:r>
              <a:rPr lang="ru-RU" sz="2000" b="0" dirty="0" smtClean="0"/>
              <a:t>(подробнее - </a:t>
            </a:r>
            <a:r>
              <a:rPr lang="en-US" sz="2000" b="0" dirty="0">
                <a:hlinkClick r:id="rId2"/>
              </a:rPr>
              <a:t>https://</a:t>
            </a:r>
            <a:r>
              <a:rPr lang="en-US" sz="2000" b="0" dirty="0" smtClean="0">
                <a:hlinkClick r:id="rId2"/>
              </a:rPr>
              <a:t>www.hse.ru/studyspravka/engbach</a:t>
            </a:r>
            <a:r>
              <a:rPr lang="ru-RU" sz="2000" b="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49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Дополнительные возможности </a:t>
            </a:r>
            <a:br>
              <a:rPr lang="ru-RU" b="1" dirty="0" smtClean="0">
                <a:solidFill>
                  <a:srgbClr val="00B0F0"/>
                </a:solidFill>
              </a:rPr>
            </a:b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020372" cy="4200580"/>
          </a:xfrm>
        </p:spPr>
        <p:txBody>
          <a:bodyPr>
            <a:normAutofit/>
          </a:bodyPr>
          <a:lstStyle/>
          <a:p>
            <a:pPr algn="ctr"/>
            <a:endParaRPr lang="ru-RU" sz="2000" b="0" dirty="0" smtClean="0"/>
          </a:p>
          <a:p>
            <a:pPr algn="ctr"/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Сложно осваивать основные программы на английском языке? </a:t>
            </a:r>
          </a:p>
          <a:p>
            <a:pPr algn="ctr"/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повысить свой уровень владения английским языком? </a:t>
            </a:r>
          </a:p>
          <a:p>
            <a:pPr algn="ctr"/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 международный языковой сертификат? </a:t>
            </a:r>
          </a:p>
          <a:p>
            <a:pPr algn="ctr"/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Решили изучить второй иностранный язык? </a:t>
            </a:r>
          </a:p>
          <a:p>
            <a:pPr algn="ctr"/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…..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курсы подготовки по иностранным языкам</a:t>
            </a: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НИУ ВШЭ</a:t>
            </a:r>
            <a:endParaRPr lang="ru-RU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Наши преимущества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640960" cy="3840540"/>
          </a:xfrm>
        </p:spPr>
        <p:txBody>
          <a:bodyPr>
            <a:normAutofit/>
          </a:bodyPr>
          <a:lstStyle/>
          <a:p>
            <a:r>
              <a:rPr lang="ru-RU" dirty="0"/>
              <a:t>Различные языки</a:t>
            </a:r>
            <a:r>
              <a:rPr lang="ru-RU" b="0" dirty="0"/>
              <a:t>:  английский, немецкий, французский, испанский, </a:t>
            </a:r>
            <a:r>
              <a:rPr lang="ru-RU" b="0" dirty="0" smtClean="0"/>
              <a:t>шведский </a:t>
            </a:r>
            <a:r>
              <a:rPr lang="ru-RU" b="0" dirty="0"/>
              <a:t>и </a:t>
            </a:r>
            <a:r>
              <a:rPr lang="ru-RU" b="0" dirty="0" smtClean="0"/>
              <a:t>другие</a:t>
            </a:r>
            <a:r>
              <a:rPr lang="en-US" b="0" dirty="0" smtClean="0"/>
              <a:t>;</a:t>
            </a:r>
            <a:endParaRPr lang="ru-RU" b="0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491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Наши преимущества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640960" cy="3840540"/>
          </a:xfrm>
        </p:spPr>
        <p:txBody>
          <a:bodyPr>
            <a:normAutofit/>
          </a:bodyPr>
          <a:lstStyle/>
          <a:p>
            <a:r>
              <a:rPr lang="ru-RU" dirty="0"/>
              <a:t>Различные языки</a:t>
            </a:r>
            <a:r>
              <a:rPr lang="ru-RU" b="0" dirty="0"/>
              <a:t>:  английский, немецкий, французский, испанский, </a:t>
            </a:r>
            <a:r>
              <a:rPr lang="ru-RU" b="0" dirty="0" smtClean="0"/>
              <a:t>шведский </a:t>
            </a:r>
            <a:r>
              <a:rPr lang="ru-RU" b="0" dirty="0"/>
              <a:t>и </a:t>
            </a:r>
            <a:r>
              <a:rPr lang="ru-RU" b="0" dirty="0" smtClean="0"/>
              <a:t>другие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направления</a:t>
            </a:r>
            <a:r>
              <a:rPr lang="ru-RU" b="0" dirty="0"/>
              <a:t>: повседневная, деловая, академическая сферы </a:t>
            </a:r>
            <a:r>
              <a:rPr lang="ru-RU" b="0" dirty="0" smtClean="0"/>
              <a:t>коммуникации</a:t>
            </a:r>
            <a:r>
              <a:rPr lang="en-US" b="0" dirty="0"/>
              <a:t>;</a:t>
            </a:r>
            <a:endParaRPr lang="ru-RU" b="0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491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Наши преимущества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640960" cy="3840540"/>
          </a:xfrm>
        </p:spPr>
        <p:txBody>
          <a:bodyPr>
            <a:normAutofit/>
          </a:bodyPr>
          <a:lstStyle/>
          <a:p>
            <a:r>
              <a:rPr lang="ru-RU" dirty="0"/>
              <a:t>Различные языки</a:t>
            </a:r>
            <a:r>
              <a:rPr lang="ru-RU" b="0" dirty="0"/>
              <a:t>:  английский, немецкий, французский, испанский, </a:t>
            </a:r>
            <a:r>
              <a:rPr lang="ru-RU" b="0" dirty="0" smtClean="0"/>
              <a:t>шведский </a:t>
            </a:r>
            <a:r>
              <a:rPr lang="ru-RU" b="0" dirty="0"/>
              <a:t>и </a:t>
            </a:r>
            <a:r>
              <a:rPr lang="ru-RU" b="0" dirty="0" smtClean="0"/>
              <a:t>другие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направления</a:t>
            </a:r>
            <a:r>
              <a:rPr lang="ru-RU" b="0" dirty="0"/>
              <a:t>: повседневная, деловая, академическая сферы </a:t>
            </a:r>
            <a:r>
              <a:rPr lang="ru-RU" b="0" dirty="0" smtClean="0"/>
              <a:t>коммуникации</a:t>
            </a:r>
            <a:r>
              <a:rPr lang="en-US" b="0" dirty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уровни</a:t>
            </a:r>
            <a:r>
              <a:rPr lang="ru-RU" b="0" dirty="0"/>
              <a:t>: все уровни </a:t>
            </a:r>
            <a:r>
              <a:rPr lang="en-US" b="0" dirty="0"/>
              <a:t>A</a:t>
            </a:r>
            <a:r>
              <a:rPr lang="ru-RU" b="0" dirty="0"/>
              <a:t>1 – </a:t>
            </a:r>
            <a:r>
              <a:rPr lang="en-US" b="0" dirty="0"/>
              <a:t>C</a:t>
            </a:r>
            <a:r>
              <a:rPr lang="ru-RU" b="0" dirty="0"/>
              <a:t>2 по </a:t>
            </a:r>
            <a:r>
              <a:rPr lang="ru-RU" b="0" dirty="0" smtClean="0"/>
              <a:t>европейской шкале </a:t>
            </a:r>
            <a:r>
              <a:rPr lang="en-US" b="0" dirty="0" smtClean="0"/>
              <a:t>CEFR;</a:t>
            </a:r>
            <a:endParaRPr lang="ru-RU" b="0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491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Наши преимущества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640960" cy="3840540"/>
          </a:xfrm>
        </p:spPr>
        <p:txBody>
          <a:bodyPr>
            <a:normAutofit/>
          </a:bodyPr>
          <a:lstStyle/>
          <a:p>
            <a:r>
              <a:rPr lang="ru-RU" dirty="0"/>
              <a:t>Различные языки</a:t>
            </a:r>
            <a:r>
              <a:rPr lang="ru-RU" b="0" dirty="0"/>
              <a:t>:  английский, немецкий, французский, испанский, </a:t>
            </a:r>
            <a:r>
              <a:rPr lang="ru-RU" b="0" dirty="0" smtClean="0"/>
              <a:t>шведский </a:t>
            </a:r>
            <a:r>
              <a:rPr lang="ru-RU" b="0" dirty="0"/>
              <a:t>и </a:t>
            </a:r>
            <a:r>
              <a:rPr lang="ru-RU" b="0" dirty="0" smtClean="0"/>
              <a:t>другие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направления</a:t>
            </a:r>
            <a:r>
              <a:rPr lang="ru-RU" b="0" dirty="0"/>
              <a:t>: повседневная, деловая, академическая сферы </a:t>
            </a:r>
            <a:r>
              <a:rPr lang="ru-RU" b="0" dirty="0" smtClean="0"/>
              <a:t>коммуникации</a:t>
            </a:r>
            <a:r>
              <a:rPr lang="en-US" b="0" dirty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уровни</a:t>
            </a:r>
            <a:r>
              <a:rPr lang="ru-RU" b="0" dirty="0"/>
              <a:t>: все уровни </a:t>
            </a:r>
            <a:r>
              <a:rPr lang="en-US" b="0" dirty="0"/>
              <a:t>A</a:t>
            </a:r>
            <a:r>
              <a:rPr lang="ru-RU" b="0" dirty="0"/>
              <a:t>1 – </a:t>
            </a:r>
            <a:r>
              <a:rPr lang="en-US" b="0" dirty="0"/>
              <a:t>C</a:t>
            </a:r>
            <a:r>
              <a:rPr lang="ru-RU" b="0" dirty="0"/>
              <a:t>2 по </a:t>
            </a:r>
            <a:r>
              <a:rPr lang="ru-RU" b="0" dirty="0" smtClean="0"/>
              <a:t>европейской шкале </a:t>
            </a:r>
            <a:r>
              <a:rPr lang="en-US" b="0" dirty="0" smtClean="0"/>
              <a:t>CEFR;</a:t>
            </a:r>
            <a:endParaRPr lang="ru-RU" b="0" dirty="0"/>
          </a:p>
          <a:p>
            <a:r>
              <a:rPr lang="ru-RU" dirty="0" smtClean="0"/>
              <a:t>Различная </a:t>
            </a:r>
            <a:r>
              <a:rPr lang="ru-RU" dirty="0"/>
              <a:t>длительность </a:t>
            </a:r>
            <a:r>
              <a:rPr lang="ru-RU" dirty="0" smtClean="0"/>
              <a:t>обучения: </a:t>
            </a:r>
            <a:r>
              <a:rPr lang="ru-RU" b="0" dirty="0" smtClean="0"/>
              <a:t>от </a:t>
            </a:r>
            <a:r>
              <a:rPr lang="ru-RU" b="0" dirty="0"/>
              <a:t>16 до 112 контактных </a:t>
            </a:r>
            <a:r>
              <a:rPr lang="ru-RU" b="0" dirty="0" smtClean="0"/>
              <a:t>часов</a:t>
            </a:r>
            <a:r>
              <a:rPr lang="en-US" b="0" dirty="0" smtClean="0"/>
              <a:t>;</a:t>
            </a:r>
            <a:endParaRPr lang="ru-RU" b="0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491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Наши преимущества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640960" cy="3840540"/>
          </a:xfrm>
        </p:spPr>
        <p:txBody>
          <a:bodyPr>
            <a:normAutofit/>
          </a:bodyPr>
          <a:lstStyle/>
          <a:p>
            <a:r>
              <a:rPr lang="ru-RU" dirty="0"/>
              <a:t>Различные языки</a:t>
            </a:r>
            <a:r>
              <a:rPr lang="ru-RU" b="0" dirty="0"/>
              <a:t>:  английский, немецкий, французский, испанский, </a:t>
            </a:r>
            <a:r>
              <a:rPr lang="ru-RU" b="0" dirty="0" smtClean="0"/>
              <a:t>шведский </a:t>
            </a:r>
            <a:r>
              <a:rPr lang="ru-RU" b="0" dirty="0"/>
              <a:t>и </a:t>
            </a:r>
            <a:r>
              <a:rPr lang="ru-RU" b="0" dirty="0" smtClean="0"/>
              <a:t>другие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направления</a:t>
            </a:r>
            <a:r>
              <a:rPr lang="ru-RU" b="0" dirty="0"/>
              <a:t>: повседневная, деловая, академическая сферы </a:t>
            </a:r>
            <a:r>
              <a:rPr lang="ru-RU" b="0" dirty="0" smtClean="0"/>
              <a:t>коммуникации</a:t>
            </a:r>
            <a:r>
              <a:rPr lang="en-US" b="0" dirty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уровни</a:t>
            </a:r>
            <a:r>
              <a:rPr lang="ru-RU" b="0" dirty="0"/>
              <a:t>: все уровни </a:t>
            </a:r>
            <a:r>
              <a:rPr lang="en-US" b="0" dirty="0"/>
              <a:t>A</a:t>
            </a:r>
            <a:r>
              <a:rPr lang="ru-RU" b="0" dirty="0"/>
              <a:t>1 – </a:t>
            </a:r>
            <a:r>
              <a:rPr lang="en-US" b="0" dirty="0"/>
              <a:t>C</a:t>
            </a:r>
            <a:r>
              <a:rPr lang="ru-RU" b="0" dirty="0"/>
              <a:t>2 по </a:t>
            </a:r>
            <a:r>
              <a:rPr lang="ru-RU" b="0" dirty="0" smtClean="0"/>
              <a:t>европейской шкале </a:t>
            </a:r>
            <a:r>
              <a:rPr lang="en-US" b="0" dirty="0" smtClean="0"/>
              <a:t>CEFR;</a:t>
            </a:r>
            <a:endParaRPr lang="ru-RU" b="0" dirty="0"/>
          </a:p>
          <a:p>
            <a:r>
              <a:rPr lang="ru-RU" dirty="0" smtClean="0"/>
              <a:t>Различная </a:t>
            </a:r>
            <a:r>
              <a:rPr lang="ru-RU" dirty="0"/>
              <a:t>длительность </a:t>
            </a:r>
            <a:r>
              <a:rPr lang="ru-RU" dirty="0" smtClean="0"/>
              <a:t>обучения: </a:t>
            </a:r>
            <a:r>
              <a:rPr lang="ru-RU" b="0" dirty="0" smtClean="0"/>
              <a:t>от </a:t>
            </a:r>
            <a:r>
              <a:rPr lang="ru-RU" b="0" dirty="0"/>
              <a:t>16 до 112 контактных </a:t>
            </a:r>
            <a:r>
              <a:rPr lang="ru-RU" b="0" dirty="0" smtClean="0"/>
              <a:t>часов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Стоимость</a:t>
            </a:r>
            <a:r>
              <a:rPr lang="ru-RU" b="0" dirty="0" smtClean="0"/>
              <a:t> </a:t>
            </a:r>
            <a:r>
              <a:rPr lang="ru-RU" b="0" dirty="0"/>
              <a:t>обучения ниже рыночной, </a:t>
            </a:r>
            <a:r>
              <a:rPr lang="ru-RU" dirty="0"/>
              <a:t>скидка всем студентам 10</a:t>
            </a:r>
            <a:r>
              <a:rPr lang="ru-RU" dirty="0" smtClean="0"/>
              <a:t>%</a:t>
            </a:r>
            <a:r>
              <a:rPr lang="en-US" dirty="0" smtClean="0"/>
              <a:t>;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491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Наши преимущества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640960" cy="3840540"/>
          </a:xfrm>
        </p:spPr>
        <p:txBody>
          <a:bodyPr>
            <a:normAutofit/>
          </a:bodyPr>
          <a:lstStyle/>
          <a:p>
            <a:r>
              <a:rPr lang="ru-RU" dirty="0"/>
              <a:t>Различные языки</a:t>
            </a:r>
            <a:r>
              <a:rPr lang="ru-RU" b="0" dirty="0"/>
              <a:t>:  английский, немецкий, французский, испанский, </a:t>
            </a:r>
            <a:r>
              <a:rPr lang="ru-RU" b="0" dirty="0" smtClean="0"/>
              <a:t>шведский </a:t>
            </a:r>
            <a:r>
              <a:rPr lang="ru-RU" b="0" dirty="0"/>
              <a:t>и </a:t>
            </a:r>
            <a:r>
              <a:rPr lang="ru-RU" b="0" dirty="0" smtClean="0"/>
              <a:t>другие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направления</a:t>
            </a:r>
            <a:r>
              <a:rPr lang="ru-RU" b="0" dirty="0"/>
              <a:t>: повседневная, деловая, академическая сферы </a:t>
            </a:r>
            <a:r>
              <a:rPr lang="ru-RU" b="0" dirty="0" smtClean="0"/>
              <a:t>коммуникации</a:t>
            </a:r>
            <a:r>
              <a:rPr lang="en-US" b="0" dirty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уровни</a:t>
            </a:r>
            <a:r>
              <a:rPr lang="ru-RU" b="0" dirty="0"/>
              <a:t>: все уровни </a:t>
            </a:r>
            <a:r>
              <a:rPr lang="en-US" b="0" dirty="0"/>
              <a:t>A</a:t>
            </a:r>
            <a:r>
              <a:rPr lang="ru-RU" b="0" dirty="0"/>
              <a:t>1 – </a:t>
            </a:r>
            <a:r>
              <a:rPr lang="en-US" b="0" dirty="0"/>
              <a:t>C</a:t>
            </a:r>
            <a:r>
              <a:rPr lang="ru-RU" b="0" dirty="0"/>
              <a:t>2 по </a:t>
            </a:r>
            <a:r>
              <a:rPr lang="ru-RU" b="0" dirty="0" smtClean="0"/>
              <a:t>европейской шкале </a:t>
            </a:r>
            <a:r>
              <a:rPr lang="en-US" b="0" dirty="0" smtClean="0"/>
              <a:t>CEFR;</a:t>
            </a:r>
            <a:endParaRPr lang="ru-RU" b="0" dirty="0"/>
          </a:p>
          <a:p>
            <a:r>
              <a:rPr lang="ru-RU" dirty="0" smtClean="0"/>
              <a:t>Различная </a:t>
            </a:r>
            <a:r>
              <a:rPr lang="ru-RU" dirty="0"/>
              <a:t>длительность </a:t>
            </a:r>
            <a:r>
              <a:rPr lang="ru-RU" dirty="0" smtClean="0"/>
              <a:t>обучения: </a:t>
            </a:r>
            <a:r>
              <a:rPr lang="ru-RU" b="0" dirty="0" smtClean="0"/>
              <a:t>от </a:t>
            </a:r>
            <a:r>
              <a:rPr lang="ru-RU" b="0" dirty="0"/>
              <a:t>16 до 112 контактных </a:t>
            </a:r>
            <a:r>
              <a:rPr lang="ru-RU" b="0" dirty="0" smtClean="0"/>
              <a:t>часов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Стоимость</a:t>
            </a:r>
            <a:r>
              <a:rPr lang="ru-RU" b="0" dirty="0" smtClean="0"/>
              <a:t> </a:t>
            </a:r>
            <a:r>
              <a:rPr lang="ru-RU" b="0" dirty="0"/>
              <a:t>обучения ниже рыночной, </a:t>
            </a:r>
            <a:r>
              <a:rPr lang="ru-RU" dirty="0"/>
              <a:t>скидка всем студентам 10</a:t>
            </a:r>
            <a:r>
              <a:rPr lang="ru-RU" dirty="0" smtClean="0"/>
              <a:t>%</a:t>
            </a:r>
            <a:r>
              <a:rPr lang="en-US" dirty="0" smtClean="0"/>
              <a:t>;</a:t>
            </a:r>
            <a:endParaRPr lang="ru-RU" dirty="0"/>
          </a:p>
          <a:p>
            <a:r>
              <a:rPr lang="ru-RU" dirty="0" smtClean="0"/>
              <a:t>Удостоверение</a:t>
            </a:r>
            <a:r>
              <a:rPr lang="ru-RU" b="0" dirty="0" smtClean="0"/>
              <a:t> </a:t>
            </a:r>
            <a:r>
              <a:rPr lang="ru-RU" b="0" dirty="0"/>
              <a:t>о повышении квалификации, трудоемкость 1-6 </a:t>
            </a:r>
            <a:r>
              <a:rPr lang="ru-RU" b="0" dirty="0" smtClean="0"/>
              <a:t>кредитов</a:t>
            </a:r>
            <a:r>
              <a:rPr lang="en-US" b="0" dirty="0" smtClean="0"/>
              <a:t>;</a:t>
            </a:r>
            <a:endParaRPr lang="ru-RU" b="0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491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Наши преимущества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640960" cy="3840540"/>
          </a:xfrm>
        </p:spPr>
        <p:txBody>
          <a:bodyPr>
            <a:normAutofit/>
          </a:bodyPr>
          <a:lstStyle/>
          <a:p>
            <a:r>
              <a:rPr lang="ru-RU" dirty="0"/>
              <a:t>Различные языки</a:t>
            </a:r>
            <a:r>
              <a:rPr lang="ru-RU" b="0" dirty="0"/>
              <a:t>:  английский, немецкий, французский, испанский, </a:t>
            </a:r>
            <a:r>
              <a:rPr lang="ru-RU" b="0" dirty="0" smtClean="0"/>
              <a:t>шведский </a:t>
            </a:r>
            <a:r>
              <a:rPr lang="ru-RU" b="0" dirty="0"/>
              <a:t>и </a:t>
            </a:r>
            <a:r>
              <a:rPr lang="ru-RU" b="0" dirty="0" smtClean="0"/>
              <a:t>другие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направления</a:t>
            </a:r>
            <a:r>
              <a:rPr lang="ru-RU" b="0" dirty="0"/>
              <a:t>: повседневная, деловая, академическая сферы </a:t>
            </a:r>
            <a:r>
              <a:rPr lang="ru-RU" b="0" dirty="0" smtClean="0"/>
              <a:t>коммуникации</a:t>
            </a:r>
            <a:r>
              <a:rPr lang="en-US" b="0" dirty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уровни</a:t>
            </a:r>
            <a:r>
              <a:rPr lang="ru-RU" b="0" dirty="0"/>
              <a:t>: все уровни </a:t>
            </a:r>
            <a:r>
              <a:rPr lang="en-US" b="0" dirty="0"/>
              <a:t>A</a:t>
            </a:r>
            <a:r>
              <a:rPr lang="ru-RU" b="0" dirty="0"/>
              <a:t>1 – </a:t>
            </a:r>
            <a:r>
              <a:rPr lang="en-US" b="0" dirty="0"/>
              <a:t>C</a:t>
            </a:r>
            <a:r>
              <a:rPr lang="ru-RU" b="0" dirty="0"/>
              <a:t>2 по </a:t>
            </a:r>
            <a:r>
              <a:rPr lang="ru-RU" b="0" dirty="0" smtClean="0"/>
              <a:t>европейской шкале </a:t>
            </a:r>
            <a:r>
              <a:rPr lang="en-US" b="0" dirty="0" smtClean="0"/>
              <a:t>CEFR;</a:t>
            </a:r>
            <a:endParaRPr lang="ru-RU" b="0" dirty="0"/>
          </a:p>
          <a:p>
            <a:r>
              <a:rPr lang="ru-RU" dirty="0" smtClean="0"/>
              <a:t>Различная </a:t>
            </a:r>
            <a:r>
              <a:rPr lang="ru-RU" dirty="0"/>
              <a:t>длительность </a:t>
            </a:r>
            <a:r>
              <a:rPr lang="ru-RU" dirty="0" smtClean="0"/>
              <a:t>обучения: </a:t>
            </a:r>
            <a:r>
              <a:rPr lang="ru-RU" b="0" dirty="0" smtClean="0"/>
              <a:t>от </a:t>
            </a:r>
            <a:r>
              <a:rPr lang="ru-RU" b="0" dirty="0"/>
              <a:t>16 до 112 контактных </a:t>
            </a:r>
            <a:r>
              <a:rPr lang="ru-RU" b="0" dirty="0" smtClean="0"/>
              <a:t>часов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Стоимость</a:t>
            </a:r>
            <a:r>
              <a:rPr lang="ru-RU" b="0" dirty="0" smtClean="0"/>
              <a:t> </a:t>
            </a:r>
            <a:r>
              <a:rPr lang="ru-RU" b="0" dirty="0"/>
              <a:t>обучения ниже рыночной, </a:t>
            </a:r>
            <a:r>
              <a:rPr lang="ru-RU" dirty="0"/>
              <a:t>скидка всем студентам 10</a:t>
            </a:r>
            <a:r>
              <a:rPr lang="ru-RU" dirty="0" smtClean="0"/>
              <a:t>%</a:t>
            </a:r>
            <a:r>
              <a:rPr lang="en-US" dirty="0" smtClean="0"/>
              <a:t>;</a:t>
            </a:r>
            <a:endParaRPr lang="ru-RU" dirty="0"/>
          </a:p>
          <a:p>
            <a:r>
              <a:rPr lang="ru-RU" dirty="0" smtClean="0"/>
              <a:t>Удостоверение</a:t>
            </a:r>
            <a:r>
              <a:rPr lang="ru-RU" b="0" dirty="0" smtClean="0"/>
              <a:t> </a:t>
            </a:r>
            <a:r>
              <a:rPr lang="ru-RU" b="0" dirty="0"/>
              <a:t>о повышении квалификации, трудоемкость 1-6 </a:t>
            </a:r>
            <a:r>
              <a:rPr lang="ru-RU" b="0" dirty="0" smtClean="0"/>
              <a:t>кредитов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Высококвалифицированные  преподаватели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1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Наши преимущества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640960" cy="3840540"/>
          </a:xfrm>
        </p:spPr>
        <p:txBody>
          <a:bodyPr>
            <a:normAutofit/>
          </a:bodyPr>
          <a:lstStyle/>
          <a:p>
            <a:r>
              <a:rPr lang="ru-RU" dirty="0"/>
              <a:t>Различные языки</a:t>
            </a:r>
            <a:r>
              <a:rPr lang="ru-RU" b="0" dirty="0"/>
              <a:t>:  английский, немецкий, французский, испанский, </a:t>
            </a:r>
            <a:r>
              <a:rPr lang="ru-RU" b="0" dirty="0" smtClean="0"/>
              <a:t>шведский </a:t>
            </a:r>
            <a:r>
              <a:rPr lang="ru-RU" b="0" dirty="0"/>
              <a:t>и </a:t>
            </a:r>
            <a:r>
              <a:rPr lang="ru-RU" b="0" dirty="0" smtClean="0"/>
              <a:t>другие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направления</a:t>
            </a:r>
            <a:r>
              <a:rPr lang="ru-RU" b="0" dirty="0"/>
              <a:t>: повседневная, деловая, академическая сферы </a:t>
            </a:r>
            <a:r>
              <a:rPr lang="ru-RU" b="0" dirty="0" smtClean="0"/>
              <a:t>коммуникации</a:t>
            </a:r>
            <a:r>
              <a:rPr lang="en-US" b="0" dirty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уровни</a:t>
            </a:r>
            <a:r>
              <a:rPr lang="ru-RU" b="0" dirty="0"/>
              <a:t>: все уровни </a:t>
            </a:r>
            <a:r>
              <a:rPr lang="en-US" b="0" dirty="0"/>
              <a:t>A</a:t>
            </a:r>
            <a:r>
              <a:rPr lang="ru-RU" b="0" dirty="0"/>
              <a:t>1 – </a:t>
            </a:r>
            <a:r>
              <a:rPr lang="en-US" b="0" dirty="0"/>
              <a:t>C</a:t>
            </a:r>
            <a:r>
              <a:rPr lang="ru-RU" b="0" dirty="0"/>
              <a:t>2 по </a:t>
            </a:r>
            <a:r>
              <a:rPr lang="ru-RU" b="0" dirty="0" smtClean="0"/>
              <a:t>европейской шкале </a:t>
            </a:r>
            <a:r>
              <a:rPr lang="en-US" b="0" dirty="0" smtClean="0"/>
              <a:t>CEFR;</a:t>
            </a:r>
            <a:endParaRPr lang="ru-RU" b="0" dirty="0"/>
          </a:p>
          <a:p>
            <a:r>
              <a:rPr lang="ru-RU" dirty="0" smtClean="0"/>
              <a:t>Различная </a:t>
            </a:r>
            <a:r>
              <a:rPr lang="ru-RU" dirty="0"/>
              <a:t>длительность </a:t>
            </a:r>
            <a:r>
              <a:rPr lang="ru-RU" dirty="0" smtClean="0"/>
              <a:t>обучения: </a:t>
            </a:r>
            <a:r>
              <a:rPr lang="ru-RU" b="0" dirty="0" smtClean="0"/>
              <a:t>от </a:t>
            </a:r>
            <a:r>
              <a:rPr lang="ru-RU" b="0" dirty="0"/>
              <a:t>16 до 112 контактных </a:t>
            </a:r>
            <a:r>
              <a:rPr lang="ru-RU" b="0" dirty="0" smtClean="0"/>
              <a:t>часов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Стоимость</a:t>
            </a:r>
            <a:r>
              <a:rPr lang="ru-RU" b="0" dirty="0" smtClean="0"/>
              <a:t> </a:t>
            </a:r>
            <a:r>
              <a:rPr lang="ru-RU" b="0" dirty="0"/>
              <a:t>обучения ниже рыночной, </a:t>
            </a:r>
            <a:r>
              <a:rPr lang="ru-RU" dirty="0"/>
              <a:t>скидка всем студентам 10</a:t>
            </a:r>
            <a:r>
              <a:rPr lang="ru-RU" dirty="0" smtClean="0"/>
              <a:t>%</a:t>
            </a:r>
            <a:r>
              <a:rPr lang="en-US" dirty="0" smtClean="0"/>
              <a:t>;</a:t>
            </a:r>
            <a:endParaRPr lang="ru-RU" dirty="0"/>
          </a:p>
          <a:p>
            <a:r>
              <a:rPr lang="ru-RU" dirty="0" smtClean="0"/>
              <a:t>Удостоверение</a:t>
            </a:r>
            <a:r>
              <a:rPr lang="ru-RU" b="0" dirty="0" smtClean="0"/>
              <a:t> </a:t>
            </a:r>
            <a:r>
              <a:rPr lang="ru-RU" b="0" dirty="0"/>
              <a:t>о повышении квалификации, трудоемкость 1-6 </a:t>
            </a:r>
            <a:r>
              <a:rPr lang="ru-RU" b="0" dirty="0" smtClean="0"/>
              <a:t>кредитов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Высококвалифицированные  преподаватели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Удобное </a:t>
            </a:r>
            <a:r>
              <a:rPr lang="ru-RU" dirty="0"/>
              <a:t>место занятий </a:t>
            </a:r>
            <a:r>
              <a:rPr lang="ru-RU" b="0" dirty="0"/>
              <a:t>– </a:t>
            </a:r>
            <a:r>
              <a:rPr lang="ru-RU" b="0" dirty="0" smtClean="0"/>
              <a:t>все корпусы </a:t>
            </a:r>
            <a:r>
              <a:rPr lang="ru-RU" b="0" dirty="0"/>
              <a:t>НИУ </a:t>
            </a:r>
            <a:r>
              <a:rPr lang="ru-RU" b="0" dirty="0" smtClean="0"/>
              <a:t>ВШЭ</a:t>
            </a:r>
            <a:r>
              <a:rPr lang="en-US" b="0" dirty="0" smtClean="0"/>
              <a:t>;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6491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00B0F0"/>
                </a:solidFill>
              </a:rPr>
              <a:t>Концепция обучения иностранным языкам в </a:t>
            </a:r>
            <a:r>
              <a:rPr lang="ru-RU" sz="2200" b="1" dirty="0" err="1" smtClean="0">
                <a:solidFill>
                  <a:srgbClr val="00B0F0"/>
                </a:solidFill>
              </a:rPr>
              <a:t>ниу</a:t>
            </a:r>
            <a:r>
              <a:rPr lang="ru-RU" sz="2200" b="1" dirty="0" smtClean="0">
                <a:solidFill>
                  <a:srgbClr val="00B0F0"/>
                </a:solidFill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</a:rPr>
              <a:t>вшэ</a:t>
            </a:r>
            <a:r>
              <a:rPr lang="ru-RU" sz="2200" b="1" dirty="0" smtClean="0">
                <a:solidFill>
                  <a:srgbClr val="00B0F0"/>
                </a:solidFill>
              </a:rPr>
              <a:t>*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853496" cy="3579849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Специфика обучения </a:t>
            </a:r>
            <a:endParaRPr lang="ru-RU" dirty="0"/>
          </a:p>
          <a:p>
            <a:r>
              <a:rPr lang="ru-RU" dirty="0" smtClean="0"/>
              <a:t>Цели обучения: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/>
              <a:t>уровень владения языком, позволяющий успешно общаться в академической и профессиональной </a:t>
            </a:r>
            <a:r>
              <a:rPr lang="ru-RU" b="0" dirty="0" smtClean="0"/>
              <a:t>сферах</a:t>
            </a:r>
            <a:r>
              <a:rPr lang="en-US" b="0" dirty="0" smtClean="0"/>
              <a:t>;</a:t>
            </a:r>
            <a:endParaRPr lang="ru-RU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 smtClean="0"/>
              <a:t>ориентация на международные стандарты в обучении и оценке</a:t>
            </a:r>
            <a:r>
              <a:rPr lang="en-US" b="0" dirty="0" smtClean="0"/>
              <a:t>;</a:t>
            </a:r>
            <a:endParaRPr lang="ru-RU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 smtClean="0"/>
              <a:t>сферы коммуникации: академическая, профессиональная, научная</a:t>
            </a:r>
            <a:r>
              <a:rPr lang="en-US" b="0" dirty="0" smtClean="0"/>
              <a:t>;</a:t>
            </a:r>
            <a:endParaRPr lang="ru-RU" b="0" dirty="0" smtClean="0"/>
          </a:p>
          <a:p>
            <a:pPr>
              <a:buFont typeface="Arial" panose="020B0604020202020204" pitchFamily="34" charset="0"/>
              <a:buChar char="•"/>
            </a:pPr>
            <a:endParaRPr lang="ru-RU" b="0" dirty="0" smtClean="0"/>
          </a:p>
          <a:p>
            <a:pPr marL="0" indent="0"/>
            <a:endParaRPr lang="ru-RU" b="0" dirty="0" smtClean="0"/>
          </a:p>
          <a:p>
            <a:endParaRPr lang="ru-RU" b="0" dirty="0" smtClean="0"/>
          </a:p>
          <a:p>
            <a:r>
              <a:rPr lang="ru-RU" b="0" dirty="0" smtClean="0"/>
              <a:t>*</a:t>
            </a:r>
            <a:r>
              <a:rPr lang="ru-RU" b="0" i="1" dirty="0" smtClean="0"/>
              <a:t>Концепция </a:t>
            </a:r>
            <a:r>
              <a:rPr lang="ru-RU" b="0" i="1" dirty="0"/>
              <a:t>иноязычной коммуникативной компетенции студентов (1 уровень- </a:t>
            </a:r>
            <a:r>
              <a:rPr lang="ru-RU" b="0" i="1" dirty="0" err="1"/>
              <a:t>бакалавриат</a:t>
            </a:r>
            <a:r>
              <a:rPr lang="ru-RU" b="0" i="1" dirty="0"/>
              <a:t>, специалитет</a:t>
            </a:r>
            <a:r>
              <a:rPr lang="ru-RU" b="0" i="1" dirty="0" smtClean="0"/>
              <a:t>)  (</a:t>
            </a:r>
            <a:r>
              <a:rPr lang="en-US" b="0" i="1" dirty="0">
                <a:hlinkClick r:id="rId2"/>
              </a:rPr>
              <a:t>https://</a:t>
            </a:r>
            <a:r>
              <a:rPr lang="en-US" b="0" i="1" dirty="0" smtClean="0">
                <a:hlinkClick r:id="rId2"/>
              </a:rPr>
              <a:t>www.hse.ru/docs/175579423.html</a:t>
            </a:r>
            <a:r>
              <a:rPr lang="ru-RU" b="0" i="1" dirty="0" smtClean="0"/>
              <a:t> )</a:t>
            </a:r>
            <a:endParaRPr lang="ru-RU" b="0" i="1" dirty="0"/>
          </a:p>
          <a:p>
            <a:endParaRPr lang="ru-RU" b="0" dirty="0" smtClean="0"/>
          </a:p>
        </p:txBody>
      </p:sp>
    </p:spTree>
    <p:extLst>
      <p:ext uri="{BB962C8B-B14F-4D97-AF65-F5344CB8AC3E}">
        <p14:creationId xmlns:p14="http://schemas.microsoft.com/office/powerpoint/2010/main" val="12142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Наши преимущества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640960" cy="3840540"/>
          </a:xfrm>
        </p:spPr>
        <p:txBody>
          <a:bodyPr>
            <a:normAutofit/>
          </a:bodyPr>
          <a:lstStyle/>
          <a:p>
            <a:r>
              <a:rPr lang="ru-RU" dirty="0"/>
              <a:t>Различные языки</a:t>
            </a:r>
            <a:r>
              <a:rPr lang="ru-RU" b="0" dirty="0"/>
              <a:t>:  английский, немецкий, французский, испанский, </a:t>
            </a:r>
            <a:r>
              <a:rPr lang="ru-RU" b="0" dirty="0" smtClean="0"/>
              <a:t>шведский </a:t>
            </a:r>
            <a:r>
              <a:rPr lang="ru-RU" b="0" dirty="0"/>
              <a:t>и </a:t>
            </a:r>
            <a:r>
              <a:rPr lang="ru-RU" b="0" dirty="0" smtClean="0"/>
              <a:t>другие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направления</a:t>
            </a:r>
            <a:r>
              <a:rPr lang="ru-RU" b="0" dirty="0"/>
              <a:t>: повседневная, деловая, академическая сферы </a:t>
            </a:r>
            <a:r>
              <a:rPr lang="ru-RU" b="0" dirty="0" smtClean="0"/>
              <a:t>коммуникации</a:t>
            </a:r>
            <a:r>
              <a:rPr lang="en-US" b="0" dirty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уровни</a:t>
            </a:r>
            <a:r>
              <a:rPr lang="ru-RU" b="0" dirty="0"/>
              <a:t>: все уровни </a:t>
            </a:r>
            <a:r>
              <a:rPr lang="en-US" b="0" dirty="0"/>
              <a:t>A</a:t>
            </a:r>
            <a:r>
              <a:rPr lang="ru-RU" b="0" dirty="0"/>
              <a:t>1 – </a:t>
            </a:r>
            <a:r>
              <a:rPr lang="en-US" b="0" dirty="0"/>
              <a:t>C</a:t>
            </a:r>
            <a:r>
              <a:rPr lang="ru-RU" b="0" dirty="0"/>
              <a:t>2 по </a:t>
            </a:r>
            <a:r>
              <a:rPr lang="ru-RU" b="0" dirty="0" smtClean="0"/>
              <a:t>европейской шкале </a:t>
            </a:r>
            <a:r>
              <a:rPr lang="en-US" b="0" dirty="0" smtClean="0"/>
              <a:t>CEFR;</a:t>
            </a:r>
            <a:endParaRPr lang="ru-RU" b="0" dirty="0"/>
          </a:p>
          <a:p>
            <a:r>
              <a:rPr lang="ru-RU" dirty="0" smtClean="0"/>
              <a:t>Различная </a:t>
            </a:r>
            <a:r>
              <a:rPr lang="ru-RU" dirty="0"/>
              <a:t>длительность </a:t>
            </a:r>
            <a:r>
              <a:rPr lang="ru-RU" dirty="0" smtClean="0"/>
              <a:t>обучения: </a:t>
            </a:r>
            <a:r>
              <a:rPr lang="ru-RU" b="0" dirty="0" smtClean="0"/>
              <a:t>от </a:t>
            </a:r>
            <a:r>
              <a:rPr lang="ru-RU" b="0" dirty="0"/>
              <a:t>16 до 112 контактных </a:t>
            </a:r>
            <a:r>
              <a:rPr lang="ru-RU" b="0" dirty="0" smtClean="0"/>
              <a:t>часов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Стоимость</a:t>
            </a:r>
            <a:r>
              <a:rPr lang="ru-RU" b="0" dirty="0" smtClean="0"/>
              <a:t> </a:t>
            </a:r>
            <a:r>
              <a:rPr lang="ru-RU" b="0" dirty="0"/>
              <a:t>обучения ниже рыночной, </a:t>
            </a:r>
            <a:r>
              <a:rPr lang="ru-RU" dirty="0"/>
              <a:t>скидка всем студентам 10</a:t>
            </a:r>
            <a:r>
              <a:rPr lang="ru-RU" dirty="0" smtClean="0"/>
              <a:t>%</a:t>
            </a:r>
            <a:r>
              <a:rPr lang="en-US" dirty="0" smtClean="0"/>
              <a:t>;</a:t>
            </a:r>
            <a:endParaRPr lang="ru-RU" dirty="0"/>
          </a:p>
          <a:p>
            <a:r>
              <a:rPr lang="ru-RU" dirty="0" smtClean="0"/>
              <a:t>Удостоверение</a:t>
            </a:r>
            <a:r>
              <a:rPr lang="ru-RU" b="0" dirty="0" smtClean="0"/>
              <a:t> </a:t>
            </a:r>
            <a:r>
              <a:rPr lang="ru-RU" b="0" dirty="0"/>
              <a:t>о повышении квалификации, трудоемкость 1-6 </a:t>
            </a:r>
            <a:r>
              <a:rPr lang="ru-RU" b="0" dirty="0" smtClean="0"/>
              <a:t>кредитов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Высококвалифицированные  преподаватели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Удобное </a:t>
            </a:r>
            <a:r>
              <a:rPr lang="ru-RU" dirty="0"/>
              <a:t>место занятий </a:t>
            </a:r>
            <a:r>
              <a:rPr lang="ru-RU" b="0" dirty="0"/>
              <a:t>– </a:t>
            </a:r>
            <a:r>
              <a:rPr lang="ru-RU" b="0" dirty="0" smtClean="0"/>
              <a:t>все корпусы </a:t>
            </a:r>
            <a:r>
              <a:rPr lang="ru-RU" b="0" dirty="0"/>
              <a:t>НИУ </a:t>
            </a:r>
            <a:r>
              <a:rPr lang="ru-RU" b="0" dirty="0" smtClean="0"/>
              <a:t>ВШЭ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/>
              <a:t>Обучение в малых </a:t>
            </a:r>
            <a:r>
              <a:rPr lang="ru-RU" dirty="0" smtClean="0"/>
              <a:t>группах, возможность учиться с </a:t>
            </a:r>
            <a:r>
              <a:rPr lang="ru-RU" dirty="0" err="1" smtClean="0"/>
              <a:t>одногруппниками</a:t>
            </a:r>
            <a:r>
              <a:rPr lang="ru-RU" dirty="0" smtClean="0"/>
              <a:t> и пригласить друзей</a:t>
            </a:r>
            <a:r>
              <a:rPr lang="en-US" dirty="0" smtClean="0"/>
              <a:t>;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491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Наши преимущества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640960" cy="3840540"/>
          </a:xfrm>
        </p:spPr>
        <p:txBody>
          <a:bodyPr>
            <a:normAutofit/>
          </a:bodyPr>
          <a:lstStyle/>
          <a:p>
            <a:r>
              <a:rPr lang="ru-RU" dirty="0"/>
              <a:t>Различные языки</a:t>
            </a:r>
            <a:r>
              <a:rPr lang="ru-RU" b="0" dirty="0"/>
              <a:t>:  английский, немецкий, французский, испанский, </a:t>
            </a:r>
            <a:r>
              <a:rPr lang="ru-RU" b="0" dirty="0" smtClean="0"/>
              <a:t>шведский </a:t>
            </a:r>
            <a:r>
              <a:rPr lang="ru-RU" b="0" dirty="0"/>
              <a:t>и </a:t>
            </a:r>
            <a:r>
              <a:rPr lang="ru-RU" b="0" dirty="0" smtClean="0"/>
              <a:t>другие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направления</a:t>
            </a:r>
            <a:r>
              <a:rPr lang="ru-RU" b="0" dirty="0"/>
              <a:t>: повседневная, деловая, академическая сферы </a:t>
            </a:r>
            <a:r>
              <a:rPr lang="ru-RU" b="0" dirty="0" smtClean="0"/>
              <a:t>коммуникации</a:t>
            </a:r>
            <a:r>
              <a:rPr lang="en-US" b="0" dirty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уровни</a:t>
            </a:r>
            <a:r>
              <a:rPr lang="ru-RU" b="0" dirty="0"/>
              <a:t>: все уровни </a:t>
            </a:r>
            <a:r>
              <a:rPr lang="en-US" b="0" dirty="0"/>
              <a:t>A</a:t>
            </a:r>
            <a:r>
              <a:rPr lang="ru-RU" b="0" dirty="0"/>
              <a:t>1 – </a:t>
            </a:r>
            <a:r>
              <a:rPr lang="en-US" b="0" dirty="0"/>
              <a:t>C</a:t>
            </a:r>
            <a:r>
              <a:rPr lang="ru-RU" b="0" dirty="0"/>
              <a:t>2 по </a:t>
            </a:r>
            <a:r>
              <a:rPr lang="ru-RU" b="0" dirty="0" smtClean="0"/>
              <a:t>европейской шкале </a:t>
            </a:r>
            <a:r>
              <a:rPr lang="en-US" b="0" dirty="0" smtClean="0"/>
              <a:t>CEFR;</a:t>
            </a:r>
            <a:endParaRPr lang="ru-RU" b="0" dirty="0"/>
          </a:p>
          <a:p>
            <a:r>
              <a:rPr lang="ru-RU" dirty="0" smtClean="0"/>
              <a:t>Различная </a:t>
            </a:r>
            <a:r>
              <a:rPr lang="ru-RU" dirty="0"/>
              <a:t>длительность </a:t>
            </a:r>
            <a:r>
              <a:rPr lang="ru-RU" dirty="0" smtClean="0"/>
              <a:t>обучения: </a:t>
            </a:r>
            <a:r>
              <a:rPr lang="ru-RU" b="0" dirty="0" smtClean="0"/>
              <a:t>от </a:t>
            </a:r>
            <a:r>
              <a:rPr lang="ru-RU" b="0" dirty="0"/>
              <a:t>16 до 112 контактных </a:t>
            </a:r>
            <a:r>
              <a:rPr lang="ru-RU" b="0" dirty="0" smtClean="0"/>
              <a:t>часов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Стоимость</a:t>
            </a:r>
            <a:r>
              <a:rPr lang="ru-RU" b="0" dirty="0" smtClean="0"/>
              <a:t> </a:t>
            </a:r>
            <a:r>
              <a:rPr lang="ru-RU" b="0" dirty="0"/>
              <a:t>обучения ниже рыночной, </a:t>
            </a:r>
            <a:r>
              <a:rPr lang="ru-RU" dirty="0"/>
              <a:t>скидка всем студентам 10</a:t>
            </a:r>
            <a:r>
              <a:rPr lang="ru-RU" dirty="0" smtClean="0"/>
              <a:t>%</a:t>
            </a:r>
            <a:r>
              <a:rPr lang="en-US" dirty="0" smtClean="0"/>
              <a:t>;</a:t>
            </a:r>
            <a:endParaRPr lang="ru-RU" dirty="0"/>
          </a:p>
          <a:p>
            <a:r>
              <a:rPr lang="ru-RU" dirty="0" smtClean="0"/>
              <a:t>Удостоверение</a:t>
            </a:r>
            <a:r>
              <a:rPr lang="ru-RU" b="0" dirty="0" smtClean="0"/>
              <a:t> </a:t>
            </a:r>
            <a:r>
              <a:rPr lang="ru-RU" b="0" dirty="0"/>
              <a:t>о повышении квалификации, трудоемкость 1-6 </a:t>
            </a:r>
            <a:r>
              <a:rPr lang="ru-RU" b="0" dirty="0" smtClean="0"/>
              <a:t>кредитов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Высококвалифицированные  преподаватели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Удобное </a:t>
            </a:r>
            <a:r>
              <a:rPr lang="ru-RU" dirty="0"/>
              <a:t>место занятий </a:t>
            </a:r>
            <a:r>
              <a:rPr lang="ru-RU" b="0" dirty="0"/>
              <a:t>– </a:t>
            </a:r>
            <a:r>
              <a:rPr lang="ru-RU" b="0" dirty="0" smtClean="0"/>
              <a:t>все корпусы </a:t>
            </a:r>
            <a:r>
              <a:rPr lang="ru-RU" b="0" dirty="0"/>
              <a:t>НИУ </a:t>
            </a:r>
            <a:r>
              <a:rPr lang="ru-RU" b="0" dirty="0" smtClean="0"/>
              <a:t>ВШЭ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/>
              <a:t>Обучение в малых </a:t>
            </a:r>
            <a:r>
              <a:rPr lang="ru-RU" dirty="0" smtClean="0"/>
              <a:t>группах, возможность учиться с </a:t>
            </a:r>
            <a:r>
              <a:rPr lang="ru-RU" dirty="0" err="1" smtClean="0"/>
              <a:t>одногруппниками</a:t>
            </a:r>
            <a:r>
              <a:rPr lang="ru-RU" dirty="0" smtClean="0"/>
              <a:t> и пригласить друзей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Бесплатное языковое тестирование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4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Какие курсы мы предлагаем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00628"/>
            <a:ext cx="8640960" cy="3912548"/>
          </a:xfrm>
        </p:spPr>
        <p:txBody>
          <a:bodyPr/>
          <a:lstStyle/>
          <a:p>
            <a:pPr lvl="0"/>
            <a:r>
              <a:rPr lang="ru-RU" dirty="0"/>
              <a:t>Английский язык</a:t>
            </a:r>
            <a:r>
              <a:rPr lang="ru-RU" b="0" dirty="0"/>
              <a:t>: общий, академический, бизнес английский и язык специальности (экономика, менеджмент, логистика, социология, юриспруденция, </a:t>
            </a:r>
            <a:r>
              <a:rPr lang="ru-RU" b="0" dirty="0" smtClean="0"/>
              <a:t>история и </a:t>
            </a:r>
            <a:r>
              <a:rPr lang="ru-RU" b="0" dirty="0"/>
              <a:t>другие</a:t>
            </a:r>
            <a:r>
              <a:rPr lang="ru-RU" b="0" dirty="0" smtClean="0"/>
              <a:t>)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Какие курсы мы предлагаем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00628"/>
            <a:ext cx="8640960" cy="3912548"/>
          </a:xfrm>
        </p:spPr>
        <p:txBody>
          <a:bodyPr/>
          <a:lstStyle/>
          <a:p>
            <a:pPr lvl="0"/>
            <a:r>
              <a:rPr lang="ru-RU" dirty="0"/>
              <a:t>Английский язык</a:t>
            </a:r>
            <a:r>
              <a:rPr lang="ru-RU" b="0" dirty="0"/>
              <a:t>: общий, академический, бизнес английский и язык специальности (экономика, менеджмент, логистика, социология, юриспруденция, </a:t>
            </a:r>
            <a:r>
              <a:rPr lang="ru-RU" b="0" dirty="0" smtClean="0"/>
              <a:t>история и </a:t>
            </a:r>
            <a:r>
              <a:rPr lang="ru-RU" b="0" dirty="0"/>
              <a:t>другие</a:t>
            </a:r>
            <a:r>
              <a:rPr lang="ru-RU" b="0" dirty="0" smtClean="0"/>
              <a:t>)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Подготовка к сдаче международных экзаменов</a:t>
            </a:r>
            <a:r>
              <a:rPr lang="ru-RU" b="0" dirty="0"/>
              <a:t>: </a:t>
            </a:r>
            <a:r>
              <a:rPr lang="en-US" b="0" dirty="0"/>
              <a:t>IELTS</a:t>
            </a:r>
            <a:r>
              <a:rPr lang="ru-RU" b="0" dirty="0"/>
              <a:t>, </a:t>
            </a:r>
            <a:r>
              <a:rPr lang="en-US" b="0" dirty="0"/>
              <a:t>CAE</a:t>
            </a:r>
            <a:r>
              <a:rPr lang="ru-RU" b="0" dirty="0"/>
              <a:t>, </a:t>
            </a:r>
            <a:r>
              <a:rPr lang="en-US" b="0" dirty="0"/>
              <a:t>CPE</a:t>
            </a:r>
            <a:r>
              <a:rPr lang="ru-RU" b="0" dirty="0"/>
              <a:t>, </a:t>
            </a:r>
            <a:r>
              <a:rPr lang="en-US" b="0" dirty="0"/>
              <a:t>BEC</a:t>
            </a:r>
            <a:r>
              <a:rPr lang="ru-RU" b="0" dirty="0"/>
              <a:t>, </a:t>
            </a:r>
            <a:r>
              <a:rPr lang="en-US" b="0" dirty="0" smtClean="0"/>
              <a:t>TOEFL;</a:t>
            </a:r>
            <a:endParaRPr lang="ru-RU" b="0" dirty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1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Какие курсы мы предлагаем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00628"/>
            <a:ext cx="8640960" cy="3912548"/>
          </a:xfrm>
        </p:spPr>
        <p:txBody>
          <a:bodyPr/>
          <a:lstStyle/>
          <a:p>
            <a:pPr lvl="0"/>
            <a:r>
              <a:rPr lang="ru-RU" dirty="0"/>
              <a:t>Английский язык</a:t>
            </a:r>
            <a:r>
              <a:rPr lang="ru-RU" b="0" dirty="0"/>
              <a:t>: общий, академический, бизнес английский и язык специальности (экономика, менеджмент, логистика, социология, юриспруденция, </a:t>
            </a:r>
            <a:r>
              <a:rPr lang="ru-RU" b="0" dirty="0" smtClean="0"/>
              <a:t>история и </a:t>
            </a:r>
            <a:r>
              <a:rPr lang="ru-RU" b="0" dirty="0"/>
              <a:t>другие</a:t>
            </a:r>
            <a:r>
              <a:rPr lang="ru-RU" b="0" dirty="0" smtClean="0"/>
              <a:t>)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Подготовка к сдаче международных экзаменов</a:t>
            </a:r>
            <a:r>
              <a:rPr lang="ru-RU" b="0" dirty="0"/>
              <a:t>: </a:t>
            </a:r>
            <a:r>
              <a:rPr lang="en-US" b="0" dirty="0"/>
              <a:t>IELTS</a:t>
            </a:r>
            <a:r>
              <a:rPr lang="ru-RU" b="0" dirty="0"/>
              <a:t>, </a:t>
            </a:r>
            <a:r>
              <a:rPr lang="en-US" b="0" dirty="0"/>
              <a:t>CAE</a:t>
            </a:r>
            <a:r>
              <a:rPr lang="ru-RU" b="0" dirty="0"/>
              <a:t>, </a:t>
            </a:r>
            <a:r>
              <a:rPr lang="en-US" b="0" dirty="0"/>
              <a:t>CPE</a:t>
            </a:r>
            <a:r>
              <a:rPr lang="ru-RU" b="0" dirty="0"/>
              <a:t>, </a:t>
            </a:r>
            <a:r>
              <a:rPr lang="en-US" b="0" dirty="0"/>
              <a:t>BEC</a:t>
            </a:r>
            <a:r>
              <a:rPr lang="ru-RU" b="0" dirty="0"/>
              <a:t>, </a:t>
            </a:r>
            <a:r>
              <a:rPr lang="en-US" b="0" dirty="0" smtClean="0"/>
              <a:t>TOEFL;</a:t>
            </a:r>
            <a:endParaRPr lang="ru-RU" b="0" dirty="0"/>
          </a:p>
          <a:p>
            <a:pPr lvl="0"/>
            <a:r>
              <a:rPr lang="ru-RU" dirty="0"/>
              <a:t>Краткосрочные интенсивные курсы </a:t>
            </a:r>
            <a:r>
              <a:rPr lang="ru-RU" b="0" dirty="0"/>
              <a:t>(подготовка мотивационных писем, презентаций</a:t>
            </a:r>
            <a:r>
              <a:rPr lang="ru-RU" b="0" dirty="0" smtClean="0"/>
              <a:t>)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1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Какие курсы мы предлагаем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00628"/>
            <a:ext cx="8640960" cy="3912548"/>
          </a:xfrm>
        </p:spPr>
        <p:txBody>
          <a:bodyPr/>
          <a:lstStyle/>
          <a:p>
            <a:pPr lvl="0"/>
            <a:r>
              <a:rPr lang="ru-RU" dirty="0"/>
              <a:t>Английский язык</a:t>
            </a:r>
            <a:r>
              <a:rPr lang="ru-RU" b="0" dirty="0"/>
              <a:t>: общий, академический, бизнес английский и язык специальности (экономика, менеджмент, логистика, социология, юриспруденция, </a:t>
            </a:r>
            <a:r>
              <a:rPr lang="ru-RU" b="0" dirty="0" smtClean="0"/>
              <a:t>история и </a:t>
            </a:r>
            <a:r>
              <a:rPr lang="ru-RU" b="0" dirty="0"/>
              <a:t>другие</a:t>
            </a:r>
            <a:r>
              <a:rPr lang="ru-RU" b="0" dirty="0" smtClean="0"/>
              <a:t>)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Подготовка к сдаче международных экзаменов</a:t>
            </a:r>
            <a:r>
              <a:rPr lang="ru-RU" b="0" dirty="0"/>
              <a:t>: </a:t>
            </a:r>
            <a:r>
              <a:rPr lang="en-US" b="0" dirty="0"/>
              <a:t>IELTS</a:t>
            </a:r>
            <a:r>
              <a:rPr lang="ru-RU" b="0" dirty="0"/>
              <a:t>, </a:t>
            </a:r>
            <a:r>
              <a:rPr lang="en-US" b="0" dirty="0"/>
              <a:t>CAE</a:t>
            </a:r>
            <a:r>
              <a:rPr lang="ru-RU" b="0" dirty="0"/>
              <a:t>, </a:t>
            </a:r>
            <a:r>
              <a:rPr lang="en-US" b="0" dirty="0"/>
              <a:t>CPE</a:t>
            </a:r>
            <a:r>
              <a:rPr lang="ru-RU" b="0" dirty="0"/>
              <a:t>, </a:t>
            </a:r>
            <a:r>
              <a:rPr lang="en-US" b="0" dirty="0"/>
              <a:t>BEC</a:t>
            </a:r>
            <a:r>
              <a:rPr lang="ru-RU" b="0" dirty="0"/>
              <a:t>, </a:t>
            </a:r>
            <a:r>
              <a:rPr lang="en-US" b="0" dirty="0" smtClean="0"/>
              <a:t>TOEFL;</a:t>
            </a:r>
            <a:endParaRPr lang="ru-RU" b="0" dirty="0"/>
          </a:p>
          <a:p>
            <a:pPr lvl="0"/>
            <a:r>
              <a:rPr lang="ru-RU" dirty="0"/>
              <a:t>Краткосрочные интенсивные курсы </a:t>
            </a:r>
            <a:r>
              <a:rPr lang="ru-RU" b="0" dirty="0"/>
              <a:t>(подготовка мотивационных писем, презентаций</a:t>
            </a:r>
            <a:r>
              <a:rPr lang="ru-RU" b="0" dirty="0" smtClean="0"/>
              <a:t>)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Программы по немецкому языку</a:t>
            </a:r>
            <a:r>
              <a:rPr lang="ru-RU" b="0" dirty="0"/>
              <a:t>: общий курс, бизнес </a:t>
            </a:r>
            <a:r>
              <a:rPr lang="ru-RU" b="0" dirty="0" smtClean="0"/>
              <a:t>немецкий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1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Какие курсы мы предлагаем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00628"/>
            <a:ext cx="8640960" cy="3912548"/>
          </a:xfrm>
        </p:spPr>
        <p:txBody>
          <a:bodyPr/>
          <a:lstStyle/>
          <a:p>
            <a:pPr lvl="0"/>
            <a:r>
              <a:rPr lang="ru-RU" dirty="0"/>
              <a:t>Английский язык</a:t>
            </a:r>
            <a:r>
              <a:rPr lang="ru-RU" b="0" dirty="0"/>
              <a:t>: общий, академический, бизнес английский и язык специальности (экономика, менеджмент, логистика, социология, юриспруденция, </a:t>
            </a:r>
            <a:r>
              <a:rPr lang="ru-RU" b="0" dirty="0" smtClean="0"/>
              <a:t>история и </a:t>
            </a:r>
            <a:r>
              <a:rPr lang="ru-RU" b="0" dirty="0"/>
              <a:t>другие</a:t>
            </a:r>
            <a:r>
              <a:rPr lang="ru-RU" b="0" dirty="0" smtClean="0"/>
              <a:t>)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Подготовка к сдаче международных экзаменов</a:t>
            </a:r>
            <a:r>
              <a:rPr lang="ru-RU" b="0" dirty="0"/>
              <a:t>: </a:t>
            </a:r>
            <a:r>
              <a:rPr lang="en-US" b="0" dirty="0"/>
              <a:t>IELTS</a:t>
            </a:r>
            <a:r>
              <a:rPr lang="ru-RU" b="0" dirty="0"/>
              <a:t>, </a:t>
            </a:r>
            <a:r>
              <a:rPr lang="en-US" b="0" dirty="0"/>
              <a:t>CAE</a:t>
            </a:r>
            <a:r>
              <a:rPr lang="ru-RU" b="0" dirty="0"/>
              <a:t>, </a:t>
            </a:r>
            <a:r>
              <a:rPr lang="en-US" b="0" dirty="0"/>
              <a:t>CPE</a:t>
            </a:r>
            <a:r>
              <a:rPr lang="ru-RU" b="0" dirty="0"/>
              <a:t>, </a:t>
            </a:r>
            <a:r>
              <a:rPr lang="en-US" b="0" dirty="0"/>
              <a:t>BEC</a:t>
            </a:r>
            <a:r>
              <a:rPr lang="ru-RU" b="0" dirty="0"/>
              <a:t>, </a:t>
            </a:r>
            <a:r>
              <a:rPr lang="en-US" b="0" dirty="0" smtClean="0"/>
              <a:t>TOEFL;</a:t>
            </a:r>
            <a:endParaRPr lang="ru-RU" b="0" dirty="0"/>
          </a:p>
          <a:p>
            <a:pPr lvl="0"/>
            <a:r>
              <a:rPr lang="ru-RU" dirty="0"/>
              <a:t>Краткосрочные интенсивные курсы </a:t>
            </a:r>
            <a:r>
              <a:rPr lang="ru-RU" b="0" dirty="0"/>
              <a:t>(подготовка мотивационных писем, презентаций</a:t>
            </a:r>
            <a:r>
              <a:rPr lang="ru-RU" b="0" dirty="0" smtClean="0"/>
              <a:t>)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Программы по немецкому языку</a:t>
            </a:r>
            <a:r>
              <a:rPr lang="ru-RU" b="0" dirty="0"/>
              <a:t>: общий курс, бизнес </a:t>
            </a:r>
            <a:r>
              <a:rPr lang="ru-RU" b="0" dirty="0" smtClean="0"/>
              <a:t>немецкий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Программы по французскому языку</a:t>
            </a:r>
            <a:r>
              <a:rPr lang="ru-RU" b="0" dirty="0"/>
              <a:t>: общий курс, бизнес </a:t>
            </a:r>
            <a:r>
              <a:rPr lang="ru-RU" b="0" dirty="0" smtClean="0"/>
              <a:t>французский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1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Какие курсы мы предлагаем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00628"/>
            <a:ext cx="8640960" cy="3912548"/>
          </a:xfrm>
        </p:spPr>
        <p:txBody>
          <a:bodyPr/>
          <a:lstStyle/>
          <a:p>
            <a:pPr lvl="0"/>
            <a:r>
              <a:rPr lang="ru-RU" dirty="0"/>
              <a:t>Английский язык</a:t>
            </a:r>
            <a:r>
              <a:rPr lang="ru-RU" b="0" dirty="0"/>
              <a:t>: общий, академический, бизнес английский и язык специальности (экономика, менеджмент, логистика, социология, юриспруденция, </a:t>
            </a:r>
            <a:r>
              <a:rPr lang="ru-RU" b="0" dirty="0" smtClean="0"/>
              <a:t>история и </a:t>
            </a:r>
            <a:r>
              <a:rPr lang="ru-RU" b="0" dirty="0"/>
              <a:t>другие</a:t>
            </a:r>
            <a:r>
              <a:rPr lang="ru-RU" b="0" dirty="0" smtClean="0"/>
              <a:t>)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Подготовка к сдаче международных экзаменов</a:t>
            </a:r>
            <a:r>
              <a:rPr lang="ru-RU" b="0" dirty="0"/>
              <a:t>: </a:t>
            </a:r>
            <a:r>
              <a:rPr lang="en-US" b="0" dirty="0"/>
              <a:t>IELTS</a:t>
            </a:r>
            <a:r>
              <a:rPr lang="ru-RU" b="0" dirty="0"/>
              <a:t>, </a:t>
            </a:r>
            <a:r>
              <a:rPr lang="en-US" b="0" dirty="0"/>
              <a:t>CAE</a:t>
            </a:r>
            <a:r>
              <a:rPr lang="ru-RU" b="0" dirty="0"/>
              <a:t>, </a:t>
            </a:r>
            <a:r>
              <a:rPr lang="en-US" b="0" dirty="0"/>
              <a:t>CPE</a:t>
            </a:r>
            <a:r>
              <a:rPr lang="ru-RU" b="0" dirty="0"/>
              <a:t>, </a:t>
            </a:r>
            <a:r>
              <a:rPr lang="en-US" b="0" dirty="0"/>
              <a:t>BEC</a:t>
            </a:r>
            <a:r>
              <a:rPr lang="ru-RU" b="0" dirty="0"/>
              <a:t>, </a:t>
            </a:r>
            <a:r>
              <a:rPr lang="en-US" b="0" dirty="0" smtClean="0"/>
              <a:t>TOEFL;</a:t>
            </a:r>
            <a:endParaRPr lang="ru-RU" b="0" dirty="0"/>
          </a:p>
          <a:p>
            <a:pPr lvl="0"/>
            <a:r>
              <a:rPr lang="ru-RU" dirty="0"/>
              <a:t>Краткосрочные интенсивные курсы </a:t>
            </a:r>
            <a:r>
              <a:rPr lang="ru-RU" b="0" dirty="0"/>
              <a:t>(подготовка мотивационных писем, презентаций</a:t>
            </a:r>
            <a:r>
              <a:rPr lang="ru-RU" b="0" dirty="0" smtClean="0"/>
              <a:t>)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Программы по немецкому языку</a:t>
            </a:r>
            <a:r>
              <a:rPr lang="ru-RU" b="0" dirty="0"/>
              <a:t>: общий курс, бизнес </a:t>
            </a:r>
            <a:r>
              <a:rPr lang="ru-RU" b="0" dirty="0" smtClean="0"/>
              <a:t>немецкий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Программы по французскому языку</a:t>
            </a:r>
            <a:r>
              <a:rPr lang="ru-RU" b="0" dirty="0"/>
              <a:t>: общий курс, бизнес </a:t>
            </a:r>
            <a:r>
              <a:rPr lang="ru-RU" b="0" dirty="0" smtClean="0"/>
              <a:t>французский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Программы по испанскому языку</a:t>
            </a:r>
            <a:r>
              <a:rPr lang="ru-RU" b="0" dirty="0"/>
              <a:t>: общий </a:t>
            </a:r>
            <a:r>
              <a:rPr lang="ru-RU" b="0" dirty="0" smtClean="0"/>
              <a:t>курс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endParaRPr lang="ru-RU" b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1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Какие курсы мы предлагаем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00628"/>
            <a:ext cx="8640960" cy="3912548"/>
          </a:xfrm>
        </p:spPr>
        <p:txBody>
          <a:bodyPr/>
          <a:lstStyle/>
          <a:p>
            <a:pPr lvl="0"/>
            <a:r>
              <a:rPr lang="ru-RU" dirty="0"/>
              <a:t>Английский язык</a:t>
            </a:r>
            <a:r>
              <a:rPr lang="ru-RU" b="0" dirty="0"/>
              <a:t>: общий, академический, бизнес английский и язык специальности (экономика, менеджмент, логистика, социология, юриспруденция, </a:t>
            </a:r>
            <a:r>
              <a:rPr lang="ru-RU" b="0" dirty="0" smtClean="0"/>
              <a:t>история и </a:t>
            </a:r>
            <a:r>
              <a:rPr lang="ru-RU" b="0" dirty="0"/>
              <a:t>другие</a:t>
            </a:r>
            <a:r>
              <a:rPr lang="ru-RU" b="0" dirty="0" smtClean="0"/>
              <a:t>)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Подготовка к сдаче международных экзаменов</a:t>
            </a:r>
            <a:r>
              <a:rPr lang="ru-RU" b="0" dirty="0"/>
              <a:t>: </a:t>
            </a:r>
            <a:r>
              <a:rPr lang="en-US" b="0" dirty="0"/>
              <a:t>IELTS</a:t>
            </a:r>
            <a:r>
              <a:rPr lang="ru-RU" b="0" dirty="0"/>
              <a:t>, </a:t>
            </a:r>
            <a:r>
              <a:rPr lang="en-US" b="0" dirty="0"/>
              <a:t>CAE</a:t>
            </a:r>
            <a:r>
              <a:rPr lang="ru-RU" b="0" dirty="0"/>
              <a:t>, </a:t>
            </a:r>
            <a:r>
              <a:rPr lang="en-US" b="0" dirty="0"/>
              <a:t>CPE</a:t>
            </a:r>
            <a:r>
              <a:rPr lang="ru-RU" b="0" dirty="0"/>
              <a:t>, </a:t>
            </a:r>
            <a:r>
              <a:rPr lang="en-US" b="0" dirty="0"/>
              <a:t>BEC</a:t>
            </a:r>
            <a:r>
              <a:rPr lang="ru-RU" b="0" dirty="0"/>
              <a:t>, </a:t>
            </a:r>
            <a:r>
              <a:rPr lang="en-US" b="0" dirty="0" smtClean="0"/>
              <a:t>TOEFL;</a:t>
            </a:r>
            <a:endParaRPr lang="ru-RU" b="0" dirty="0"/>
          </a:p>
          <a:p>
            <a:pPr lvl="0"/>
            <a:r>
              <a:rPr lang="ru-RU" dirty="0"/>
              <a:t>Краткосрочные интенсивные курсы </a:t>
            </a:r>
            <a:r>
              <a:rPr lang="ru-RU" b="0" dirty="0"/>
              <a:t>(подготовка мотивационных писем, презентаций</a:t>
            </a:r>
            <a:r>
              <a:rPr lang="ru-RU" b="0" dirty="0" smtClean="0"/>
              <a:t>)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Программы по немецкому языку</a:t>
            </a:r>
            <a:r>
              <a:rPr lang="ru-RU" b="0" dirty="0"/>
              <a:t>: общий курс, бизнес </a:t>
            </a:r>
            <a:r>
              <a:rPr lang="ru-RU" b="0" dirty="0" smtClean="0"/>
              <a:t>немецкий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Программы по французскому языку</a:t>
            </a:r>
            <a:r>
              <a:rPr lang="ru-RU" b="0" dirty="0"/>
              <a:t>: общий курс, бизнес </a:t>
            </a:r>
            <a:r>
              <a:rPr lang="ru-RU" b="0" dirty="0" smtClean="0"/>
              <a:t>французский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Программы по испанскому языку</a:t>
            </a:r>
            <a:r>
              <a:rPr lang="ru-RU" b="0" dirty="0"/>
              <a:t>: общий </a:t>
            </a:r>
            <a:r>
              <a:rPr lang="ru-RU" b="0" dirty="0" smtClean="0"/>
              <a:t>курс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b="0" dirty="0"/>
              <a:t>Шведский, итальянский и </a:t>
            </a:r>
            <a:r>
              <a:rPr lang="ru-RU" dirty="0"/>
              <a:t>другие иностранные </a:t>
            </a:r>
            <a:r>
              <a:rPr lang="ru-RU" dirty="0" smtClean="0"/>
              <a:t>языки</a:t>
            </a:r>
            <a:r>
              <a:rPr lang="en-US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1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Какой курс мне выбрать?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568952" cy="3984556"/>
          </a:xfrm>
        </p:spPr>
        <p:txBody>
          <a:bodyPr>
            <a:normAutofit/>
          </a:bodyPr>
          <a:lstStyle/>
          <a:p>
            <a:endParaRPr lang="ru-RU" b="0" dirty="0" smtClean="0"/>
          </a:p>
          <a:p>
            <a:r>
              <a:rPr lang="ru-RU" sz="2400" b="0" dirty="0" smtClean="0"/>
              <a:t>Курсы </a:t>
            </a:r>
            <a:r>
              <a:rPr lang="ru-RU" sz="2400" b="0" dirty="0"/>
              <a:t>по Общему английскому языку (курсы от уровня B1 до уровня C1</a:t>
            </a:r>
            <a:r>
              <a:rPr lang="ru-RU" sz="2400" b="0" dirty="0" smtClean="0"/>
              <a:t>)</a:t>
            </a:r>
            <a:endParaRPr lang="ru-RU" sz="2400" b="0" dirty="0"/>
          </a:p>
          <a:p>
            <a:endParaRPr lang="ru-RU" sz="2400" b="0" dirty="0" smtClean="0"/>
          </a:p>
          <a:p>
            <a:r>
              <a:rPr lang="en-US" sz="2400" b="0" dirty="0" smtClean="0"/>
              <a:t>Academic </a:t>
            </a:r>
            <a:r>
              <a:rPr lang="en-US" sz="2400" b="0" dirty="0"/>
              <a:t>Reading, Academic </a:t>
            </a:r>
            <a:r>
              <a:rPr lang="en-US" sz="2400" b="0" dirty="0" smtClean="0"/>
              <a:t>Writing</a:t>
            </a:r>
            <a:endParaRPr lang="ru-RU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24422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00B0F0"/>
                </a:solidFill>
              </a:rPr>
              <a:t>Концепция обучения иностранным языкам в </a:t>
            </a:r>
            <a:r>
              <a:rPr lang="ru-RU" sz="2200" b="1" dirty="0" err="1" smtClean="0">
                <a:solidFill>
                  <a:srgbClr val="00B0F0"/>
                </a:solidFill>
              </a:rPr>
              <a:t>ниу</a:t>
            </a:r>
            <a:r>
              <a:rPr lang="ru-RU" sz="2200" b="1" dirty="0" smtClean="0">
                <a:solidFill>
                  <a:srgbClr val="00B0F0"/>
                </a:solidFill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</a:rPr>
              <a:t>вшэ</a:t>
            </a:r>
            <a:r>
              <a:rPr lang="ru-RU" sz="2200" b="1" dirty="0" smtClean="0">
                <a:solidFill>
                  <a:srgbClr val="00B0F0"/>
                </a:solidFill>
              </a:rPr>
              <a:t>*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853496" cy="3579849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Специфика обучения </a:t>
            </a:r>
            <a:endParaRPr lang="ru-RU" dirty="0"/>
          </a:p>
          <a:p>
            <a:r>
              <a:rPr lang="ru-RU" dirty="0" smtClean="0"/>
              <a:t>Цели обучения: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/>
              <a:t>уровень владения языком, позволяющий успешно общаться в академической и профессиональной </a:t>
            </a:r>
            <a:r>
              <a:rPr lang="ru-RU" b="0" dirty="0" smtClean="0"/>
              <a:t>сферах</a:t>
            </a:r>
            <a:r>
              <a:rPr lang="en-US" b="0" dirty="0" smtClean="0"/>
              <a:t>;</a:t>
            </a:r>
            <a:endParaRPr lang="ru-RU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 smtClean="0"/>
              <a:t>ориентация на международные стандарты в обучении и оценке</a:t>
            </a:r>
            <a:r>
              <a:rPr lang="en-US" b="0" dirty="0" smtClean="0"/>
              <a:t>;</a:t>
            </a:r>
            <a:endParaRPr lang="ru-RU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 smtClean="0"/>
              <a:t>сферы коммуникации: академическая, профессиональная, научная</a:t>
            </a:r>
            <a:r>
              <a:rPr lang="en-US" b="0" dirty="0" smtClean="0"/>
              <a:t>;</a:t>
            </a:r>
            <a:endParaRPr lang="ru-RU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 smtClean="0"/>
              <a:t>учет специфики образовательной программы.</a:t>
            </a:r>
          </a:p>
          <a:p>
            <a:pPr marL="0" indent="0"/>
            <a:endParaRPr lang="ru-RU" b="0" dirty="0" smtClean="0"/>
          </a:p>
          <a:p>
            <a:endParaRPr lang="ru-RU" b="0" dirty="0" smtClean="0"/>
          </a:p>
          <a:p>
            <a:r>
              <a:rPr lang="ru-RU" b="0" dirty="0" smtClean="0"/>
              <a:t>*</a:t>
            </a:r>
            <a:r>
              <a:rPr lang="ru-RU" b="0" i="1" dirty="0" smtClean="0"/>
              <a:t>Концепция </a:t>
            </a:r>
            <a:r>
              <a:rPr lang="ru-RU" b="0" i="1" dirty="0"/>
              <a:t>иноязычной коммуникативной компетенции студентов (1 уровень- </a:t>
            </a:r>
            <a:r>
              <a:rPr lang="ru-RU" b="0" i="1" dirty="0" err="1"/>
              <a:t>бакалавриат</a:t>
            </a:r>
            <a:r>
              <a:rPr lang="ru-RU" b="0" i="1" dirty="0"/>
              <a:t>, специалитет</a:t>
            </a:r>
            <a:r>
              <a:rPr lang="ru-RU" b="0" i="1" dirty="0" smtClean="0"/>
              <a:t>)  (</a:t>
            </a:r>
            <a:r>
              <a:rPr lang="en-US" b="0" i="1" dirty="0">
                <a:hlinkClick r:id="rId2"/>
              </a:rPr>
              <a:t>https://</a:t>
            </a:r>
            <a:r>
              <a:rPr lang="en-US" b="0" i="1" dirty="0" smtClean="0">
                <a:hlinkClick r:id="rId2"/>
              </a:rPr>
              <a:t>www.hse.ru/docs/175579423.html</a:t>
            </a:r>
            <a:r>
              <a:rPr lang="ru-RU" b="0" i="1" dirty="0" smtClean="0"/>
              <a:t> )</a:t>
            </a:r>
            <a:endParaRPr lang="ru-RU" b="0" i="1" dirty="0"/>
          </a:p>
          <a:p>
            <a:endParaRPr lang="ru-RU" b="0" dirty="0" smtClean="0"/>
          </a:p>
        </p:txBody>
      </p:sp>
    </p:spTree>
    <p:extLst>
      <p:ext uri="{BB962C8B-B14F-4D97-AF65-F5344CB8AC3E}">
        <p14:creationId xmlns:p14="http://schemas.microsoft.com/office/powerpoint/2010/main" val="31852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Какой курс мне выбрать?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568952" cy="3984556"/>
          </a:xfrm>
        </p:spPr>
        <p:txBody>
          <a:bodyPr>
            <a:normAutofit/>
          </a:bodyPr>
          <a:lstStyle/>
          <a:p>
            <a:endParaRPr lang="ru-RU" b="0" dirty="0" smtClean="0"/>
          </a:p>
          <a:p>
            <a:endParaRPr lang="ru-RU" b="0" dirty="0"/>
          </a:p>
          <a:p>
            <a:r>
              <a:rPr lang="ru-RU" sz="2400" b="0" dirty="0" smtClean="0"/>
              <a:t>Курсы подготовки к международным экзаменам </a:t>
            </a:r>
          </a:p>
          <a:p>
            <a:r>
              <a:rPr lang="ru-RU" sz="2400" b="0" dirty="0" smtClean="0"/>
              <a:t>(</a:t>
            </a:r>
            <a:r>
              <a:rPr lang="en-US" sz="2400" b="0" dirty="0" smtClean="0"/>
              <a:t>IELTS, BEC, TOEFL</a:t>
            </a:r>
            <a:r>
              <a:rPr lang="ru-RU" sz="2400" b="0" dirty="0" smtClean="0"/>
              <a:t>)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15510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Какой курс мне выбрать?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568952" cy="3984556"/>
          </a:xfrm>
        </p:spPr>
        <p:txBody>
          <a:bodyPr>
            <a:normAutofit/>
          </a:bodyPr>
          <a:lstStyle/>
          <a:p>
            <a:endParaRPr lang="ru-RU" b="0" dirty="0" smtClean="0"/>
          </a:p>
          <a:p>
            <a:endParaRPr lang="ru-RU" b="0" dirty="0"/>
          </a:p>
          <a:p>
            <a:r>
              <a:rPr lang="ru-RU" sz="2400" b="0" dirty="0" smtClean="0"/>
              <a:t>Курсы  </a:t>
            </a:r>
            <a:r>
              <a:rPr lang="en-US" sz="2400" b="0" dirty="0" smtClean="0"/>
              <a:t>English </a:t>
            </a:r>
            <a:r>
              <a:rPr lang="en-US" sz="2400" b="0" dirty="0"/>
              <a:t>for </a:t>
            </a:r>
            <a:r>
              <a:rPr lang="en-US" sz="2400" b="0" dirty="0" smtClean="0"/>
              <a:t> Managers, Business English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173738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Какой курс мне выбрать?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568952" cy="3984556"/>
          </a:xfrm>
        </p:spPr>
        <p:txBody>
          <a:bodyPr>
            <a:normAutofit/>
          </a:bodyPr>
          <a:lstStyle/>
          <a:p>
            <a:endParaRPr lang="ru-RU" b="0" dirty="0" smtClean="0"/>
          </a:p>
          <a:p>
            <a:endParaRPr lang="ru-RU" b="0" dirty="0"/>
          </a:p>
          <a:p>
            <a:r>
              <a:rPr lang="ru-RU" sz="2400" b="0" dirty="0" smtClean="0"/>
              <a:t>Курсы длительностью 2-3 дня по подготовке своего </a:t>
            </a:r>
            <a:r>
              <a:rPr lang="ru-RU" sz="2400" b="0" dirty="0"/>
              <a:t>резюме, мотивационного письма, </a:t>
            </a:r>
            <a:r>
              <a:rPr lang="ru-RU" sz="2400" b="0" dirty="0" smtClean="0"/>
              <a:t>презентации на английском языке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12682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ВТОРЫЕ ИНОСТРАННЫЕ ЯЗЫКИ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4032448"/>
          </a:xfrm>
        </p:spPr>
        <p:txBody>
          <a:bodyPr/>
          <a:lstStyle/>
          <a:p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Курсы 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немецкого, французского, испанского, шведского, итальянского и 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других языков. </a:t>
            </a:r>
          </a:p>
          <a:p>
            <a:r>
              <a:rPr lang="ru-RU" sz="1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Разноуровневость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программ и их различная длительность позволят вам изучить второй иностранный язык как на базовом уровне, так и для бизнес коммуникации. </a:t>
            </a:r>
            <a:endParaRPr lang="en-US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050" name="Picture 2" descr="http://informsvit.com.ua/wp-content/uploads/2016/03/135802_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9144000" cy="393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0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89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964488" cy="4464496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узнать больше о дополнительных курсах по иностранным языкам?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Вариант 1. Сайт Иностранные языки в НИУ ВШЭ  (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sh.spb.hse.ru/lang/Komkursy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Вариант 2. Группа </a:t>
            </a:r>
            <a:r>
              <a:rPr lang="en-US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VK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, оставьте сообщение менеджеру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new.vk.com/hse_languages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Вариант 3. Позвоните по тел.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644-59-11 (добавочный 61526)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</a:t>
            </a:r>
            <a:r>
              <a:rPr lang="ru-RU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(812) 300-83-49</a:t>
            </a:r>
          </a:p>
          <a:p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Вариант 4. Напишите нам на адрес 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ngross@hse.ru , </a:t>
            </a:r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englishprom@mail.ru</a:t>
            </a:r>
            <a:endParaRPr lang="ru-RU" b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Вариант 5. Загляните в Департамент иностранных языков и задайте вопросы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Кантемировская, 3, офисы 210 и 211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записаться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курсы?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Шаг 1.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Выберите курс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Шаг 2.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Заполните электронную заявку на сайте и пришлите нам (группа </a:t>
            </a:r>
            <a:r>
              <a:rPr lang="en-US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VK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, письмо 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ngross@hse.ru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Шаг 3.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В ближайшее время менеджер с вами свяжется и поможет вам оформить документы</a:t>
            </a:r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контакты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00628"/>
            <a:ext cx="9036496" cy="4200580"/>
          </a:xfrm>
        </p:spPr>
        <p:txBody>
          <a:bodyPr>
            <a:normAutofit/>
          </a:bodyPr>
          <a:lstStyle/>
          <a:p>
            <a:pPr algn="just"/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 кому обращаться с вопросами, проблемами, предложениями?</a:t>
            </a:r>
          </a:p>
          <a:p>
            <a:pPr algn="just"/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Департамента иностранных языков: </a:t>
            </a:r>
          </a:p>
          <a:p>
            <a:pPr algn="just"/>
            <a:r>
              <a:rPr lang="en-US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18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Щемелева</a:t>
            </a:r>
            <a:r>
              <a:rPr lang="ru-RU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Ирина Юрьевна  </a:t>
            </a:r>
            <a:r>
              <a:rPr lang="en-US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ishemeliova@hse.ru</a:t>
            </a:r>
            <a:r>
              <a:rPr lang="ru-RU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Преподаватель курирующий на ОП 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Юриспруденция </a:t>
            </a:r>
            <a:endParaRPr lang="ru-RU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18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Меняйло</a:t>
            </a:r>
            <a:r>
              <a:rPr lang="ru-RU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Вера Владимировна </a:t>
            </a:r>
            <a:r>
              <a:rPr lang="en-US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vmenyaylo@hse.ru</a:t>
            </a:r>
            <a:r>
              <a:rPr lang="en-US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Координатор курсов Иностранные языки в НИУ ВШЭ: </a:t>
            </a:r>
          </a:p>
          <a:p>
            <a:pPr algn="just"/>
            <a:r>
              <a:rPr lang="en-US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ru-RU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Смирнова Наталья Викторовна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smirnovan@hse.ru</a:t>
            </a:r>
            <a:r>
              <a:rPr lang="en-US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иностранных языков –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Промышленная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17,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офис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405 А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644-59-11 (добавочный 61526)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6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nua.in.ua/wp-content/uploads/2015/12/c70e5bba6e2cdf0713ca3da1a7571b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342" cy="684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82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00B0F0"/>
                </a:solidFill>
              </a:rPr>
              <a:t>факультатив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853496" cy="3579849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dirty="0" smtClean="0"/>
              <a:t>не</a:t>
            </a:r>
            <a:r>
              <a:rPr lang="ru-RU" sz="2400" b="0" dirty="0"/>
              <a:t> входит в основную часть </a:t>
            </a:r>
            <a:r>
              <a:rPr lang="ru-RU" sz="2400" b="0" dirty="0" smtClean="0"/>
              <a:t>образовательной </a:t>
            </a:r>
            <a:r>
              <a:rPr lang="ru-RU" sz="2400" b="0" dirty="0"/>
              <a:t>программы </a:t>
            </a:r>
            <a:r>
              <a:rPr lang="ru-RU" sz="2400" b="0" dirty="0" err="1" smtClean="0"/>
              <a:t>бакалавриата</a:t>
            </a:r>
            <a:endParaRPr lang="ru-RU" sz="24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dirty="0" smtClean="0"/>
              <a:t>бесплатно для всех </a:t>
            </a:r>
            <a:r>
              <a:rPr lang="ru-RU" sz="2400" b="0" dirty="0" smtClean="0"/>
              <a:t>студентов</a:t>
            </a:r>
            <a:endParaRPr lang="ru-RU" sz="24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dirty="0"/>
              <a:t>у</a:t>
            </a:r>
            <a:r>
              <a:rPr lang="ru-RU" sz="2400" b="0" dirty="0" smtClean="0"/>
              <a:t>читывается в </a:t>
            </a:r>
            <a:r>
              <a:rPr lang="ru-RU" sz="2400" b="0" dirty="0" smtClean="0"/>
              <a:t>рейтинге</a:t>
            </a:r>
            <a:endParaRPr lang="ru-RU" sz="2400" b="0" dirty="0" smtClean="0"/>
          </a:p>
          <a:p>
            <a:endParaRPr lang="ru-RU" b="0" dirty="0" smtClean="0"/>
          </a:p>
        </p:txBody>
      </p:sp>
    </p:spTree>
    <p:extLst>
      <p:ext uri="{BB962C8B-B14F-4D97-AF65-F5344CB8AC3E}">
        <p14:creationId xmlns:p14="http://schemas.microsoft.com/office/powerpoint/2010/main" val="36487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slavpeople.com/images/news_posters/uchenye-vyyasnili-pochemu-suschestvuet-mnogo-yazykov_14469291465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255"/>
            <a:ext cx="9144000" cy="4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52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B0F0"/>
                </a:solidFill>
              </a:rPr>
              <a:t>Этапы </a:t>
            </a:r>
            <a:r>
              <a:rPr lang="ru-RU" sz="2400" b="1" dirty="0" smtClean="0">
                <a:solidFill>
                  <a:srgbClr val="00B0F0"/>
                </a:solidFill>
              </a:rPr>
              <a:t>обучения</a:t>
            </a:r>
            <a:r>
              <a:rPr lang="ru-RU" sz="2400" dirty="0"/>
              <a:t/>
            </a:r>
            <a:br>
              <a:rPr lang="ru-RU" sz="2400" dirty="0"/>
            </a:br>
            <a:endParaRPr lang="ru-RU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00628"/>
            <a:ext cx="9036496" cy="384054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dirty="0" smtClean="0"/>
              <a:t>Факультатив «Английский язык» на 1  и 2 </a:t>
            </a:r>
            <a:r>
              <a:rPr lang="ru-RU" sz="2400" b="0" dirty="0" smtClean="0"/>
              <a:t>курсах</a:t>
            </a:r>
            <a:endParaRPr lang="ru-RU" sz="24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dirty="0" smtClean="0"/>
              <a:t>«Академическое письмо на английском языке» на 4 </a:t>
            </a:r>
            <a:r>
              <a:rPr lang="ru-RU" sz="2400" b="0" dirty="0" smtClean="0"/>
              <a:t>курсе</a:t>
            </a:r>
            <a:endParaRPr lang="ru-RU" sz="2400" b="0" dirty="0" smtClean="0"/>
          </a:p>
          <a:p>
            <a:endParaRPr lang="ru-RU" b="0" dirty="0" smtClean="0"/>
          </a:p>
        </p:txBody>
      </p:sp>
    </p:spTree>
    <p:extLst>
      <p:ext uri="{BB962C8B-B14F-4D97-AF65-F5344CB8AC3E}">
        <p14:creationId xmlns:p14="http://schemas.microsoft.com/office/powerpoint/2010/main" val="10940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00B0F0"/>
                </a:solidFill>
              </a:rPr>
              <a:t>Факультатив «английский язык» 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00628"/>
            <a:ext cx="9036496" cy="3840540"/>
          </a:xfrm>
        </p:spPr>
        <p:txBody>
          <a:bodyPr>
            <a:normAutofit/>
          </a:bodyPr>
          <a:lstStyle/>
          <a:p>
            <a:endParaRPr lang="ru-RU" b="0" dirty="0" smtClean="0"/>
          </a:p>
          <a:p>
            <a:endParaRPr lang="ru-RU" b="0" dirty="0" smtClean="0"/>
          </a:p>
          <a:p>
            <a:pPr algn="ctr"/>
            <a:r>
              <a:rPr lang="ru-RU" sz="2400" b="0" dirty="0" smtClean="0"/>
              <a:t>1 курс: 1-4 модули</a:t>
            </a:r>
          </a:p>
          <a:p>
            <a:pPr algn="ctr"/>
            <a:r>
              <a:rPr lang="ru-RU" sz="2400" b="0" dirty="0" smtClean="0"/>
              <a:t>2 курс: 1-3 модули</a:t>
            </a:r>
          </a:p>
          <a:p>
            <a:pPr algn="ctr"/>
            <a:endParaRPr lang="ru-RU" sz="2400" b="0" dirty="0" smtClean="0"/>
          </a:p>
          <a:p>
            <a:pPr algn="ctr"/>
            <a:r>
              <a:rPr lang="ru-RU" sz="2400" b="0" dirty="0" smtClean="0"/>
              <a:t>14 кредитов (8 +6)</a:t>
            </a:r>
          </a:p>
          <a:p>
            <a:pPr algn="ctr"/>
            <a:endParaRPr lang="ru-RU" sz="2400" b="0" dirty="0" smtClean="0"/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9956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1379</TotalTime>
  <Words>2267</Words>
  <Application>Microsoft Office PowerPoint</Application>
  <PresentationFormat>Экран (4:3)</PresentationFormat>
  <Paragraphs>331</Paragraphs>
  <Slides>57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4" baseType="lpstr">
      <vt:lpstr>Arial</vt:lpstr>
      <vt:lpstr>Calibri</vt:lpstr>
      <vt:lpstr>Franklin Gothic Book</vt:lpstr>
      <vt:lpstr>Franklin Gothic Medium</vt:lpstr>
      <vt:lpstr>Tunga</vt:lpstr>
      <vt:lpstr>Wingdings</vt:lpstr>
      <vt:lpstr>Углы</vt:lpstr>
      <vt:lpstr>Иностранные языки в НИУ ВШЭ</vt:lpstr>
      <vt:lpstr>Концепция обучения иностранным языкам в ниу вшэ*</vt:lpstr>
      <vt:lpstr>Концепция обучения иностранным языкам в ниу вшэ*</vt:lpstr>
      <vt:lpstr>Концепция обучения иностранным языкам в ниу вшэ*</vt:lpstr>
      <vt:lpstr>Концепция обучения иностранным языкам в ниу вшэ*</vt:lpstr>
      <vt:lpstr>факультатив</vt:lpstr>
      <vt:lpstr>Презентация PowerPoint</vt:lpstr>
      <vt:lpstr>Этапы обучения </vt:lpstr>
      <vt:lpstr>Факультатив «английский язык» </vt:lpstr>
      <vt:lpstr>Факультатив «Английский язык» на 1 курсе</vt:lpstr>
      <vt:lpstr>Факультатив «Английский язык» на 1 курсе</vt:lpstr>
      <vt:lpstr>Внутренний экзамен по английскому языку</vt:lpstr>
      <vt:lpstr>Внутренний экзамен по английскому языку</vt:lpstr>
      <vt:lpstr>Внутренний экзамен по английскому языку</vt:lpstr>
      <vt:lpstr>Аттестация 1 курс</vt:lpstr>
      <vt:lpstr>Интенсивный курс по английскому языку</vt:lpstr>
      <vt:lpstr>Презентация PowerPoint</vt:lpstr>
      <vt:lpstr>Факультатив «Английский язык» на 2 курсе</vt:lpstr>
      <vt:lpstr>Презентация PowerPoint</vt:lpstr>
      <vt:lpstr>Факультатив «Академическое письмо на английском языке» на 4 курсе</vt:lpstr>
      <vt:lpstr>Зачем записываться на факультатив?</vt:lpstr>
      <vt:lpstr>Зачем записываться на факультатив?</vt:lpstr>
      <vt:lpstr>Зачем записываться на факультатив?</vt:lpstr>
      <vt:lpstr>Зачем записываться на факультатив?</vt:lpstr>
      <vt:lpstr>Зачем записываться на факультатив?</vt:lpstr>
      <vt:lpstr>Специфика обучения на оп юриспруденция</vt:lpstr>
      <vt:lpstr>Майноры на английском языке</vt:lpstr>
      <vt:lpstr>Я хочу записаться на факультатив!</vt:lpstr>
      <vt:lpstr>Пройти входное тестирование</vt:lpstr>
      <vt:lpstr>Отказ от факультатива</vt:lpstr>
      <vt:lpstr>Дополнительные возможности  </vt:lpstr>
      <vt:lpstr>Наши преимущества</vt:lpstr>
      <vt:lpstr>Наши преимущества</vt:lpstr>
      <vt:lpstr>Наши преимущества</vt:lpstr>
      <vt:lpstr>Наши преимущества</vt:lpstr>
      <vt:lpstr>Наши преимущества</vt:lpstr>
      <vt:lpstr>Наши преимущества</vt:lpstr>
      <vt:lpstr>Наши преимущества</vt:lpstr>
      <vt:lpstr>Наши преимущества</vt:lpstr>
      <vt:lpstr>Наши преимущества</vt:lpstr>
      <vt:lpstr>Наши преимущества</vt:lpstr>
      <vt:lpstr>Какие курсы мы предлагаем</vt:lpstr>
      <vt:lpstr>Какие курсы мы предлагаем</vt:lpstr>
      <vt:lpstr>Какие курсы мы предлагаем</vt:lpstr>
      <vt:lpstr>Какие курсы мы предлагаем</vt:lpstr>
      <vt:lpstr>Какие курсы мы предлагаем</vt:lpstr>
      <vt:lpstr>Какие курсы мы предлагаем</vt:lpstr>
      <vt:lpstr>Какие курсы мы предлагаем</vt:lpstr>
      <vt:lpstr>Какой курс мне выбрать?</vt:lpstr>
      <vt:lpstr>Какой курс мне выбрать?</vt:lpstr>
      <vt:lpstr>Какой курс мне выбрать?</vt:lpstr>
      <vt:lpstr>Какой курс мне выбрать?</vt:lpstr>
      <vt:lpstr>ВТОРЫЕ ИНОСТРАННЫЕ ЯЗЫКИ</vt:lpstr>
      <vt:lpstr>Презентация PowerPoint</vt:lpstr>
      <vt:lpstr> </vt:lpstr>
      <vt:lpstr>контакты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5 Writing a conclusion</dc:title>
  <dc:creator>Наталья</dc:creator>
  <cp:lastModifiedBy>802117</cp:lastModifiedBy>
  <cp:revision>228</cp:revision>
  <dcterms:created xsi:type="dcterms:W3CDTF">2016-08-25T03:55:17Z</dcterms:created>
  <dcterms:modified xsi:type="dcterms:W3CDTF">2016-08-29T18:50:32Z</dcterms:modified>
</cp:coreProperties>
</file>