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notesMasterIdLst>
    <p:notesMasterId r:id="rId25"/>
  </p:notesMasterIdLst>
  <p:handoutMasterIdLst>
    <p:handoutMasterId r:id="rId26"/>
  </p:handoutMasterIdLst>
  <p:sldIdLst>
    <p:sldId id="257" r:id="rId2"/>
    <p:sldId id="281" r:id="rId3"/>
    <p:sldId id="301" r:id="rId4"/>
    <p:sldId id="292" r:id="rId5"/>
    <p:sldId id="295" r:id="rId6"/>
    <p:sldId id="299" r:id="rId7"/>
    <p:sldId id="298" r:id="rId8"/>
    <p:sldId id="260" r:id="rId9"/>
    <p:sldId id="263" r:id="rId10"/>
    <p:sldId id="291" r:id="rId11"/>
    <p:sldId id="267" r:id="rId12"/>
    <p:sldId id="279" r:id="rId13"/>
    <p:sldId id="289" r:id="rId14"/>
    <p:sldId id="269" r:id="rId15"/>
    <p:sldId id="290" r:id="rId16"/>
    <p:sldId id="302" r:id="rId17"/>
    <p:sldId id="271" r:id="rId18"/>
    <p:sldId id="303" r:id="rId19"/>
    <p:sldId id="272" r:id="rId20"/>
    <p:sldId id="273" r:id="rId21"/>
    <p:sldId id="294" r:id="rId22"/>
    <p:sldId id="277" r:id="rId23"/>
    <p:sldId id="278"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7EBEA"/>
    <a:srgbClr val="193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1392" y="-112"/>
      </p:cViewPr>
      <p:guideLst>
        <p:guide orient="horz" pos="2160"/>
        <p:guide pos="2880"/>
      </p:guideLst>
    </p:cSldViewPr>
  </p:slideViewPr>
  <p:notesTextViewPr>
    <p:cViewPr>
      <p:scale>
        <a:sx n="1" d="1"/>
        <a:sy n="1" d="1"/>
      </p:scale>
      <p:origin x="0" y="0"/>
    </p:cViewPr>
  </p:notesTextViewPr>
  <p:sorterViewPr>
    <p:cViewPr>
      <p:scale>
        <a:sx n="141" d="100"/>
        <a:sy n="141" d="100"/>
      </p:scale>
      <p:origin x="0" y="2496"/>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1E4B54-448C-8D49-8CF0-8C934462B759}" type="datetimeFigureOut">
              <a:rPr lang="ru-RU" smtClean="0"/>
              <a:t>04/02/16</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DD3602-D7B7-094B-8EBA-D91E58CD2859}" type="slidenum">
              <a:rPr lang="ru-RU" smtClean="0"/>
              <a:t>‹#›</a:t>
            </a:fld>
            <a:endParaRPr lang="ru-RU"/>
          </a:p>
        </p:txBody>
      </p:sp>
    </p:spTree>
    <p:extLst>
      <p:ext uri="{BB962C8B-B14F-4D97-AF65-F5344CB8AC3E}">
        <p14:creationId xmlns:p14="http://schemas.microsoft.com/office/powerpoint/2010/main" val="8874736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E3A3A2-CE70-4327-A6A7-EE790BDF65C6}" type="datetimeFigureOut">
              <a:rPr lang="ru-RU" smtClean="0"/>
              <a:t>04/02/16</a:t>
            </a:fld>
            <a:endParaRPr lang="ru-R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F94487-4730-4D11-BDFF-3D0E7294465F}" type="slidenum">
              <a:rPr lang="ru-RU" smtClean="0"/>
              <a:t>‹#›</a:t>
            </a:fld>
            <a:endParaRPr lang="ru-RU"/>
          </a:p>
        </p:txBody>
      </p:sp>
    </p:spTree>
    <p:extLst>
      <p:ext uri="{BB962C8B-B14F-4D97-AF65-F5344CB8AC3E}">
        <p14:creationId xmlns:p14="http://schemas.microsoft.com/office/powerpoint/2010/main" val="3793375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0" lang="ru-RU" altLang="ru-RU" smtClean="0">
              <a:cs typeface="Arial" panose="020B0604020202020204" pitchFamily="34" charset="0"/>
            </a:endParaRPr>
          </a:p>
        </p:txBody>
      </p:sp>
      <p:sp>
        <p:nvSpPr>
          <p:cNvPr id="1638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6CE780CE-05A4-4A92-B38D-B7049DD2E6F8}" type="slidenum">
              <a:rPr kumimoji="0" lang="en-US" altLang="ru-RU"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a:t>
            </a:fld>
            <a:endParaRPr kumimoji="0" lang="en-US" altLang="ru-RU"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40180082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0" lang="ru-RU" altLang="ru-RU" smtClean="0">
              <a:cs typeface="Arial" panose="020B0604020202020204" pitchFamily="34" charset="0"/>
            </a:endParaRPr>
          </a:p>
        </p:txBody>
      </p:sp>
      <p:sp>
        <p:nvSpPr>
          <p:cNvPr id="1843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5B026C98-972B-437A-AE34-A0D1D49F5EA9}" type="slidenum">
              <a:rPr kumimoji="0" lang="en-US" altLang="ru-RU"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19</a:t>
            </a:fld>
            <a:endParaRPr kumimoji="0" lang="en-US" altLang="ru-RU"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845826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0" lang="ru-RU" altLang="ru-RU" smtClean="0">
              <a:cs typeface="Arial" panose="020B0604020202020204" pitchFamily="34" charset="0"/>
            </a:endParaRPr>
          </a:p>
        </p:txBody>
      </p:sp>
      <p:sp>
        <p:nvSpPr>
          <p:cNvPr id="1843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5B026C98-972B-437A-AE34-A0D1D49F5EA9}" type="slidenum">
              <a:rPr kumimoji="0" lang="en-US" altLang="ru-RU"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20</a:t>
            </a:fld>
            <a:endParaRPr kumimoji="0" lang="en-US" altLang="ru-RU"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7769247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0" lang="ru-RU" altLang="ru-RU" smtClean="0">
              <a:cs typeface="Arial" panose="020B0604020202020204" pitchFamily="34" charset="0"/>
            </a:endParaRPr>
          </a:p>
        </p:txBody>
      </p:sp>
      <p:sp>
        <p:nvSpPr>
          <p:cNvPr id="1843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5B026C98-972B-437A-AE34-A0D1D49F5EA9}" type="slidenum">
              <a:rPr kumimoji="0" lang="en-US" altLang="ru-RU"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21</a:t>
            </a:fld>
            <a:endParaRPr kumimoji="0" lang="en-US" altLang="ru-RU"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2394187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0" lang="ru-RU" altLang="ru-RU" smtClean="0">
              <a:cs typeface="Arial" panose="020B0604020202020204" pitchFamily="34" charset="0"/>
            </a:endParaRPr>
          </a:p>
        </p:txBody>
      </p:sp>
      <p:sp>
        <p:nvSpPr>
          <p:cNvPr id="1843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5B026C98-972B-437A-AE34-A0D1D49F5EA9}" type="slidenum">
              <a:rPr kumimoji="0" lang="en-US" altLang="ru-RU"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22</a:t>
            </a:fld>
            <a:endParaRPr kumimoji="0" lang="en-US" altLang="ru-RU"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682621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0" lang="ru-RU" altLang="ru-RU" smtClean="0">
              <a:cs typeface="Arial" panose="020B0604020202020204" pitchFamily="34" charset="0"/>
            </a:endParaRPr>
          </a:p>
        </p:txBody>
      </p:sp>
      <p:sp>
        <p:nvSpPr>
          <p:cNvPr id="1843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5B026C98-972B-437A-AE34-A0D1D49F5EA9}" type="slidenum">
              <a:rPr kumimoji="0" lang="en-US" altLang="ru-RU"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11</a:t>
            </a:fld>
            <a:endParaRPr kumimoji="0" lang="en-US" altLang="ru-RU"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059334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0" lang="ru-RU" altLang="ru-RU" smtClean="0">
              <a:cs typeface="Arial" panose="020B0604020202020204" pitchFamily="34" charset="0"/>
            </a:endParaRPr>
          </a:p>
        </p:txBody>
      </p:sp>
      <p:sp>
        <p:nvSpPr>
          <p:cNvPr id="1843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5B026C98-972B-437A-AE34-A0D1D49F5EA9}" type="slidenum">
              <a:rPr kumimoji="0" lang="en-US" altLang="ru-RU"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12</a:t>
            </a:fld>
            <a:endParaRPr kumimoji="0" lang="en-US" altLang="ru-RU"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769428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0" lang="ru-RU" altLang="ru-RU" smtClean="0">
              <a:cs typeface="Arial" panose="020B0604020202020204" pitchFamily="34" charset="0"/>
            </a:endParaRPr>
          </a:p>
        </p:txBody>
      </p:sp>
      <p:sp>
        <p:nvSpPr>
          <p:cNvPr id="1843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5B026C98-972B-437A-AE34-A0D1D49F5EA9}" type="slidenum">
              <a:rPr kumimoji="0" lang="en-US" altLang="ru-RU"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13</a:t>
            </a:fld>
            <a:endParaRPr kumimoji="0" lang="en-US" altLang="ru-RU"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36800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0" lang="ru-RU" altLang="ru-RU" smtClean="0">
              <a:cs typeface="Arial" panose="020B0604020202020204" pitchFamily="34" charset="0"/>
            </a:endParaRPr>
          </a:p>
        </p:txBody>
      </p:sp>
      <p:sp>
        <p:nvSpPr>
          <p:cNvPr id="1843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5B026C98-972B-437A-AE34-A0D1D49F5EA9}" type="slidenum">
              <a:rPr kumimoji="0" lang="en-US" altLang="ru-RU"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14</a:t>
            </a:fld>
            <a:endParaRPr kumimoji="0" lang="en-US" altLang="ru-RU"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681201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0" lang="ru-RU" altLang="ru-RU" dirty="0" smtClean="0">
              <a:cs typeface="Arial" panose="020B0604020202020204" pitchFamily="34" charset="0"/>
            </a:endParaRPr>
          </a:p>
        </p:txBody>
      </p:sp>
      <p:sp>
        <p:nvSpPr>
          <p:cNvPr id="1843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5B026C98-972B-437A-AE34-A0D1D49F5EA9}" type="slidenum">
              <a:rPr kumimoji="0" lang="en-US" altLang="ru-RU"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15</a:t>
            </a:fld>
            <a:endParaRPr kumimoji="0" lang="en-US" altLang="ru-RU"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57168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0" lang="ru-RU" altLang="ru-RU" dirty="0" smtClean="0">
              <a:cs typeface="Arial" panose="020B0604020202020204" pitchFamily="34" charset="0"/>
            </a:endParaRPr>
          </a:p>
        </p:txBody>
      </p:sp>
      <p:sp>
        <p:nvSpPr>
          <p:cNvPr id="1843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5B026C98-972B-437A-AE34-A0D1D49F5EA9}" type="slidenum">
              <a:rPr kumimoji="0" lang="en-US" altLang="ru-RU"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16</a:t>
            </a:fld>
            <a:endParaRPr kumimoji="0" lang="en-US" altLang="ru-RU"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57168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0" lang="ru-RU" altLang="ru-RU" smtClean="0">
              <a:cs typeface="Arial" panose="020B0604020202020204" pitchFamily="34" charset="0"/>
            </a:endParaRPr>
          </a:p>
        </p:txBody>
      </p:sp>
      <p:sp>
        <p:nvSpPr>
          <p:cNvPr id="1843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5B026C98-972B-437A-AE34-A0D1D49F5EA9}" type="slidenum">
              <a:rPr kumimoji="0" lang="en-US" altLang="ru-RU"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17</a:t>
            </a:fld>
            <a:endParaRPr kumimoji="0" lang="en-US" altLang="ru-RU"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927216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0" lang="ru-RU" altLang="ru-RU" dirty="0" smtClean="0">
              <a:cs typeface="Arial" panose="020B0604020202020204" pitchFamily="34" charset="0"/>
            </a:endParaRPr>
          </a:p>
        </p:txBody>
      </p:sp>
      <p:sp>
        <p:nvSpPr>
          <p:cNvPr id="1843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5B026C98-972B-437A-AE34-A0D1D49F5EA9}" type="slidenum">
              <a:rPr kumimoji="0" lang="en-US" altLang="ru-RU"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18</a:t>
            </a:fld>
            <a:endParaRPr kumimoji="0" lang="en-US" altLang="ru-RU"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57168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defTabSz="342900" fontAlgn="base">
              <a:spcBef>
                <a:spcPct val="0"/>
              </a:spcBef>
              <a:spcAft>
                <a:spcPct val="0"/>
              </a:spcAft>
              <a:defRPr/>
            </a:pPr>
            <a:fld id="{1B7DCF92-FC3E-437A-9742-14FF8A3A4730}" type="datetime1">
              <a:rPr lang="en-US" smtClean="0">
                <a:solidFill>
                  <a:srgbClr val="898989"/>
                </a:solidFill>
                <a:ea typeface="ＭＳ Ｐゴシック" charset="-128"/>
              </a:rPr>
              <a:pPr defTabSz="342900" fontAlgn="base">
                <a:spcBef>
                  <a:spcPct val="0"/>
                </a:spcBef>
                <a:spcAft>
                  <a:spcPct val="0"/>
                </a:spcAft>
                <a:defRPr/>
              </a:pPr>
              <a:t>04/02/16</a:t>
            </a:fld>
            <a:endParaRPr lang="en-US">
              <a:solidFill>
                <a:srgbClr val="898989"/>
              </a:solidFill>
              <a:ea typeface="ＭＳ Ｐゴシック" charset="-128"/>
            </a:endParaRPr>
          </a:p>
        </p:txBody>
      </p:sp>
      <p:sp>
        <p:nvSpPr>
          <p:cNvPr id="5" name="Footer Placeholder 4"/>
          <p:cNvSpPr>
            <a:spLocks noGrp="1"/>
          </p:cNvSpPr>
          <p:nvPr>
            <p:ph type="ftr" sz="quarter" idx="11"/>
          </p:nvPr>
        </p:nvSpPr>
        <p:spPr/>
        <p:txBody>
          <a:bodyPr/>
          <a:lstStyle/>
          <a:p>
            <a:pPr defTabSz="342900">
              <a:defRPr/>
            </a:pPr>
            <a:endParaRPr lang="en-US">
              <a:solidFill>
                <a:prstClr val="black">
                  <a:tint val="75000"/>
                </a:prstClr>
              </a:solidFill>
              <a:ea typeface="ＭＳ Ｐゴシック" panose="020B0600070205080204" pitchFamily="34" charset="-128"/>
            </a:endParaRPr>
          </a:p>
        </p:txBody>
      </p:sp>
      <p:sp>
        <p:nvSpPr>
          <p:cNvPr id="6" name="Slide Number Placeholder 5"/>
          <p:cNvSpPr>
            <a:spLocks noGrp="1"/>
          </p:cNvSpPr>
          <p:nvPr>
            <p:ph type="sldNum" sz="quarter" idx="12"/>
          </p:nvPr>
        </p:nvSpPr>
        <p:spPr/>
        <p:txBody>
          <a:bodyPr/>
          <a:lstStyle/>
          <a:p>
            <a:pPr defTabSz="342900" fontAlgn="base">
              <a:spcBef>
                <a:spcPct val="0"/>
              </a:spcBef>
              <a:spcAft>
                <a:spcPct val="0"/>
              </a:spcAft>
              <a:defRPr/>
            </a:pPr>
            <a:fld id="{51260E50-1341-4110-8614-3B5A1C4F6FAB}" type="slidenum">
              <a:rPr lang="en-US" smtClean="0">
                <a:solidFill>
                  <a:srgbClr val="898989"/>
                </a:solidFill>
                <a:ea typeface="ＭＳ Ｐゴシック" charset="-128"/>
              </a:rPr>
              <a:pPr defTabSz="342900" fontAlgn="base">
                <a:spcBef>
                  <a:spcPct val="0"/>
                </a:spcBef>
                <a:spcAft>
                  <a:spcPct val="0"/>
                </a:spcAft>
                <a:defRPr/>
              </a:pPr>
              <a:t>‹#›</a:t>
            </a:fld>
            <a:endParaRPr lang="en-US">
              <a:solidFill>
                <a:srgbClr val="898989"/>
              </a:solidFill>
              <a:ea typeface="ＭＳ Ｐゴシック" charset="-128"/>
            </a:endParaRPr>
          </a:p>
        </p:txBody>
      </p:sp>
    </p:spTree>
    <p:extLst>
      <p:ext uri="{BB962C8B-B14F-4D97-AF65-F5344CB8AC3E}">
        <p14:creationId xmlns:p14="http://schemas.microsoft.com/office/powerpoint/2010/main" val="2711131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defTabSz="342900" fontAlgn="base">
              <a:spcBef>
                <a:spcPct val="0"/>
              </a:spcBef>
              <a:spcAft>
                <a:spcPct val="0"/>
              </a:spcAft>
              <a:defRPr/>
            </a:pPr>
            <a:fld id="{84433CDC-B1BF-4CBD-B79C-40D77243A42D}" type="datetime1">
              <a:rPr lang="en-US" smtClean="0">
                <a:solidFill>
                  <a:srgbClr val="898989"/>
                </a:solidFill>
                <a:ea typeface="ＭＳ Ｐゴシック" charset="-128"/>
              </a:rPr>
              <a:pPr defTabSz="342900" fontAlgn="base">
                <a:spcBef>
                  <a:spcPct val="0"/>
                </a:spcBef>
                <a:spcAft>
                  <a:spcPct val="0"/>
                </a:spcAft>
                <a:defRPr/>
              </a:pPr>
              <a:t>04/02/16</a:t>
            </a:fld>
            <a:endParaRPr lang="en-US">
              <a:solidFill>
                <a:srgbClr val="898989"/>
              </a:solidFill>
              <a:ea typeface="ＭＳ Ｐゴシック" charset="-128"/>
            </a:endParaRPr>
          </a:p>
        </p:txBody>
      </p:sp>
      <p:sp>
        <p:nvSpPr>
          <p:cNvPr id="5" name="Footer Placeholder 4"/>
          <p:cNvSpPr>
            <a:spLocks noGrp="1"/>
          </p:cNvSpPr>
          <p:nvPr>
            <p:ph type="ftr" sz="quarter" idx="11"/>
          </p:nvPr>
        </p:nvSpPr>
        <p:spPr/>
        <p:txBody>
          <a:bodyPr/>
          <a:lstStyle/>
          <a:p>
            <a:pPr defTabSz="342900">
              <a:defRPr/>
            </a:pPr>
            <a:endParaRPr lang="en-US">
              <a:solidFill>
                <a:prstClr val="black">
                  <a:tint val="75000"/>
                </a:prstClr>
              </a:solidFill>
              <a:ea typeface="ＭＳ Ｐゴシック" panose="020B0600070205080204" pitchFamily="34" charset="-128"/>
            </a:endParaRPr>
          </a:p>
        </p:txBody>
      </p:sp>
      <p:sp>
        <p:nvSpPr>
          <p:cNvPr id="6" name="Slide Number Placeholder 5"/>
          <p:cNvSpPr>
            <a:spLocks noGrp="1"/>
          </p:cNvSpPr>
          <p:nvPr>
            <p:ph type="sldNum" sz="quarter" idx="12"/>
          </p:nvPr>
        </p:nvSpPr>
        <p:spPr/>
        <p:txBody>
          <a:bodyPr/>
          <a:lstStyle/>
          <a:p>
            <a:pPr defTabSz="342900" fontAlgn="base">
              <a:spcBef>
                <a:spcPct val="0"/>
              </a:spcBef>
              <a:spcAft>
                <a:spcPct val="0"/>
              </a:spcAft>
              <a:defRPr/>
            </a:pPr>
            <a:fld id="{58FA4586-1BDF-4577-B047-AC422EB16B8E}" type="slidenum">
              <a:rPr lang="en-US" smtClean="0">
                <a:solidFill>
                  <a:srgbClr val="898989"/>
                </a:solidFill>
                <a:ea typeface="ＭＳ Ｐゴシック" charset="-128"/>
              </a:rPr>
              <a:pPr defTabSz="342900" fontAlgn="base">
                <a:spcBef>
                  <a:spcPct val="0"/>
                </a:spcBef>
                <a:spcAft>
                  <a:spcPct val="0"/>
                </a:spcAft>
                <a:defRPr/>
              </a:pPr>
              <a:t>‹#›</a:t>
            </a:fld>
            <a:endParaRPr lang="en-US">
              <a:solidFill>
                <a:srgbClr val="898989"/>
              </a:solidFill>
              <a:ea typeface="ＭＳ Ｐゴシック" charset="-128"/>
            </a:endParaRPr>
          </a:p>
        </p:txBody>
      </p:sp>
    </p:spTree>
    <p:extLst>
      <p:ext uri="{BB962C8B-B14F-4D97-AF65-F5344CB8AC3E}">
        <p14:creationId xmlns:p14="http://schemas.microsoft.com/office/powerpoint/2010/main" val="6524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defTabSz="342900" fontAlgn="base">
              <a:spcBef>
                <a:spcPct val="0"/>
              </a:spcBef>
              <a:spcAft>
                <a:spcPct val="0"/>
              </a:spcAft>
              <a:defRPr/>
            </a:pPr>
            <a:fld id="{F71FB133-394B-4838-A19E-BD2EB0A5CE32}" type="datetime1">
              <a:rPr lang="en-US" smtClean="0">
                <a:solidFill>
                  <a:srgbClr val="898989"/>
                </a:solidFill>
                <a:ea typeface="ＭＳ Ｐゴシック" charset="-128"/>
              </a:rPr>
              <a:pPr defTabSz="342900" fontAlgn="base">
                <a:spcBef>
                  <a:spcPct val="0"/>
                </a:spcBef>
                <a:spcAft>
                  <a:spcPct val="0"/>
                </a:spcAft>
                <a:defRPr/>
              </a:pPr>
              <a:t>04/02/16</a:t>
            </a:fld>
            <a:endParaRPr lang="en-US">
              <a:solidFill>
                <a:srgbClr val="898989"/>
              </a:solidFill>
              <a:ea typeface="ＭＳ Ｐゴシック" charset="-128"/>
            </a:endParaRPr>
          </a:p>
        </p:txBody>
      </p:sp>
      <p:sp>
        <p:nvSpPr>
          <p:cNvPr id="5" name="Footer Placeholder 4"/>
          <p:cNvSpPr>
            <a:spLocks noGrp="1"/>
          </p:cNvSpPr>
          <p:nvPr>
            <p:ph type="ftr" sz="quarter" idx="11"/>
          </p:nvPr>
        </p:nvSpPr>
        <p:spPr/>
        <p:txBody>
          <a:bodyPr/>
          <a:lstStyle/>
          <a:p>
            <a:pPr defTabSz="342900">
              <a:defRPr/>
            </a:pPr>
            <a:endParaRPr lang="en-US">
              <a:solidFill>
                <a:prstClr val="black">
                  <a:tint val="75000"/>
                </a:prstClr>
              </a:solidFill>
              <a:ea typeface="ＭＳ Ｐゴシック" panose="020B0600070205080204" pitchFamily="34" charset="-128"/>
            </a:endParaRPr>
          </a:p>
        </p:txBody>
      </p:sp>
      <p:sp>
        <p:nvSpPr>
          <p:cNvPr id="6" name="Slide Number Placeholder 5"/>
          <p:cNvSpPr>
            <a:spLocks noGrp="1"/>
          </p:cNvSpPr>
          <p:nvPr>
            <p:ph type="sldNum" sz="quarter" idx="12"/>
          </p:nvPr>
        </p:nvSpPr>
        <p:spPr/>
        <p:txBody>
          <a:bodyPr/>
          <a:lstStyle/>
          <a:p>
            <a:pPr defTabSz="342900" fontAlgn="base">
              <a:spcBef>
                <a:spcPct val="0"/>
              </a:spcBef>
              <a:spcAft>
                <a:spcPct val="0"/>
              </a:spcAft>
              <a:defRPr/>
            </a:pPr>
            <a:fld id="{50BCF3C5-71F3-40FF-9F8C-387F878DAF2B}" type="slidenum">
              <a:rPr lang="en-US" smtClean="0">
                <a:solidFill>
                  <a:srgbClr val="898989"/>
                </a:solidFill>
                <a:ea typeface="ＭＳ Ｐゴシック" charset="-128"/>
              </a:rPr>
              <a:pPr defTabSz="342900" fontAlgn="base">
                <a:spcBef>
                  <a:spcPct val="0"/>
                </a:spcBef>
                <a:spcAft>
                  <a:spcPct val="0"/>
                </a:spcAft>
                <a:defRPr/>
              </a:pPr>
              <a:t>‹#›</a:t>
            </a:fld>
            <a:endParaRPr lang="en-US">
              <a:solidFill>
                <a:srgbClr val="898989"/>
              </a:solidFill>
              <a:ea typeface="ＭＳ Ｐゴシック" charset="-128"/>
            </a:endParaRPr>
          </a:p>
        </p:txBody>
      </p:sp>
    </p:spTree>
    <p:extLst>
      <p:ext uri="{BB962C8B-B14F-4D97-AF65-F5344CB8AC3E}">
        <p14:creationId xmlns:p14="http://schemas.microsoft.com/office/powerpoint/2010/main" val="694422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defTabSz="342900" fontAlgn="base">
              <a:spcBef>
                <a:spcPct val="0"/>
              </a:spcBef>
              <a:spcAft>
                <a:spcPct val="0"/>
              </a:spcAft>
              <a:defRPr/>
            </a:pPr>
            <a:fld id="{0B9FC144-7D4F-4D46-B04B-B69770F7A435}" type="datetime1">
              <a:rPr lang="en-US" smtClean="0">
                <a:solidFill>
                  <a:srgbClr val="898989"/>
                </a:solidFill>
                <a:ea typeface="ＭＳ Ｐゴシック" charset="-128"/>
              </a:rPr>
              <a:pPr defTabSz="342900" fontAlgn="base">
                <a:spcBef>
                  <a:spcPct val="0"/>
                </a:spcBef>
                <a:spcAft>
                  <a:spcPct val="0"/>
                </a:spcAft>
                <a:defRPr/>
              </a:pPr>
              <a:t>04/02/16</a:t>
            </a:fld>
            <a:endParaRPr lang="en-US">
              <a:solidFill>
                <a:srgbClr val="898989"/>
              </a:solidFill>
              <a:ea typeface="ＭＳ Ｐゴシック" charset="-128"/>
            </a:endParaRPr>
          </a:p>
        </p:txBody>
      </p:sp>
      <p:sp>
        <p:nvSpPr>
          <p:cNvPr id="5" name="Footer Placeholder 4"/>
          <p:cNvSpPr>
            <a:spLocks noGrp="1"/>
          </p:cNvSpPr>
          <p:nvPr>
            <p:ph type="ftr" sz="quarter" idx="11"/>
          </p:nvPr>
        </p:nvSpPr>
        <p:spPr/>
        <p:txBody>
          <a:bodyPr/>
          <a:lstStyle/>
          <a:p>
            <a:pPr defTabSz="342900">
              <a:defRPr/>
            </a:pPr>
            <a:endParaRPr lang="en-US">
              <a:solidFill>
                <a:prstClr val="black">
                  <a:tint val="75000"/>
                </a:prstClr>
              </a:solidFill>
              <a:ea typeface="ＭＳ Ｐゴシック" panose="020B0600070205080204" pitchFamily="34" charset="-128"/>
            </a:endParaRPr>
          </a:p>
        </p:txBody>
      </p:sp>
      <p:sp>
        <p:nvSpPr>
          <p:cNvPr id="6" name="Slide Number Placeholder 5"/>
          <p:cNvSpPr>
            <a:spLocks noGrp="1"/>
          </p:cNvSpPr>
          <p:nvPr>
            <p:ph type="sldNum" sz="quarter" idx="12"/>
          </p:nvPr>
        </p:nvSpPr>
        <p:spPr/>
        <p:txBody>
          <a:bodyPr/>
          <a:lstStyle/>
          <a:p>
            <a:pPr defTabSz="342900" fontAlgn="base">
              <a:spcBef>
                <a:spcPct val="0"/>
              </a:spcBef>
              <a:spcAft>
                <a:spcPct val="0"/>
              </a:spcAft>
              <a:defRPr/>
            </a:pPr>
            <a:fld id="{E4E63C27-F5F6-4389-B9B0-703C77220625}" type="slidenum">
              <a:rPr lang="en-US" smtClean="0">
                <a:solidFill>
                  <a:srgbClr val="898989"/>
                </a:solidFill>
                <a:ea typeface="ＭＳ Ｐゴシック" charset="-128"/>
              </a:rPr>
              <a:pPr defTabSz="342900" fontAlgn="base">
                <a:spcBef>
                  <a:spcPct val="0"/>
                </a:spcBef>
                <a:spcAft>
                  <a:spcPct val="0"/>
                </a:spcAft>
                <a:defRPr/>
              </a:pPr>
              <a:t>‹#›</a:t>
            </a:fld>
            <a:endParaRPr lang="en-US">
              <a:solidFill>
                <a:srgbClr val="898989"/>
              </a:solidFill>
              <a:ea typeface="ＭＳ Ｐゴシック" charset="-128"/>
            </a:endParaRPr>
          </a:p>
        </p:txBody>
      </p:sp>
    </p:spTree>
    <p:extLst>
      <p:ext uri="{BB962C8B-B14F-4D97-AF65-F5344CB8AC3E}">
        <p14:creationId xmlns:p14="http://schemas.microsoft.com/office/powerpoint/2010/main" val="2608298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defTabSz="342900" fontAlgn="base">
              <a:spcBef>
                <a:spcPct val="0"/>
              </a:spcBef>
              <a:spcAft>
                <a:spcPct val="0"/>
              </a:spcAft>
              <a:defRPr/>
            </a:pPr>
            <a:fld id="{1E61DFBF-B5F8-4225-BBC1-625465EF0B6E}" type="datetime1">
              <a:rPr lang="en-US" smtClean="0">
                <a:solidFill>
                  <a:srgbClr val="898989"/>
                </a:solidFill>
                <a:ea typeface="ＭＳ Ｐゴシック" charset="-128"/>
              </a:rPr>
              <a:pPr defTabSz="342900" fontAlgn="base">
                <a:spcBef>
                  <a:spcPct val="0"/>
                </a:spcBef>
                <a:spcAft>
                  <a:spcPct val="0"/>
                </a:spcAft>
                <a:defRPr/>
              </a:pPr>
              <a:t>04/02/16</a:t>
            </a:fld>
            <a:endParaRPr lang="en-US">
              <a:solidFill>
                <a:srgbClr val="898989"/>
              </a:solidFill>
              <a:ea typeface="ＭＳ Ｐゴシック" charset="-128"/>
            </a:endParaRPr>
          </a:p>
        </p:txBody>
      </p:sp>
      <p:sp>
        <p:nvSpPr>
          <p:cNvPr id="5" name="Footer Placeholder 4"/>
          <p:cNvSpPr>
            <a:spLocks noGrp="1"/>
          </p:cNvSpPr>
          <p:nvPr>
            <p:ph type="ftr" sz="quarter" idx="11"/>
          </p:nvPr>
        </p:nvSpPr>
        <p:spPr/>
        <p:txBody>
          <a:bodyPr/>
          <a:lstStyle/>
          <a:p>
            <a:pPr defTabSz="342900">
              <a:defRPr/>
            </a:pPr>
            <a:endParaRPr lang="en-US">
              <a:solidFill>
                <a:prstClr val="black">
                  <a:tint val="75000"/>
                </a:prstClr>
              </a:solidFill>
              <a:ea typeface="ＭＳ Ｐゴシック" panose="020B0600070205080204" pitchFamily="34" charset="-128"/>
            </a:endParaRPr>
          </a:p>
        </p:txBody>
      </p:sp>
      <p:sp>
        <p:nvSpPr>
          <p:cNvPr id="6" name="Slide Number Placeholder 5"/>
          <p:cNvSpPr>
            <a:spLocks noGrp="1"/>
          </p:cNvSpPr>
          <p:nvPr>
            <p:ph type="sldNum" sz="quarter" idx="12"/>
          </p:nvPr>
        </p:nvSpPr>
        <p:spPr/>
        <p:txBody>
          <a:bodyPr/>
          <a:lstStyle/>
          <a:p>
            <a:pPr defTabSz="342900" fontAlgn="base">
              <a:spcBef>
                <a:spcPct val="0"/>
              </a:spcBef>
              <a:spcAft>
                <a:spcPct val="0"/>
              </a:spcAft>
              <a:defRPr/>
            </a:pPr>
            <a:fld id="{2A5909FC-E42E-42F4-A299-2B18712B6D26}" type="slidenum">
              <a:rPr lang="en-US" smtClean="0">
                <a:solidFill>
                  <a:srgbClr val="898989"/>
                </a:solidFill>
                <a:ea typeface="ＭＳ Ｐゴシック" charset="-128"/>
              </a:rPr>
              <a:pPr defTabSz="342900" fontAlgn="base">
                <a:spcBef>
                  <a:spcPct val="0"/>
                </a:spcBef>
                <a:spcAft>
                  <a:spcPct val="0"/>
                </a:spcAft>
                <a:defRPr/>
              </a:pPr>
              <a:t>‹#›</a:t>
            </a:fld>
            <a:endParaRPr lang="en-US">
              <a:solidFill>
                <a:srgbClr val="898989"/>
              </a:solidFill>
              <a:ea typeface="ＭＳ Ｐゴシック" charset="-128"/>
            </a:endParaRPr>
          </a:p>
        </p:txBody>
      </p:sp>
    </p:spTree>
    <p:extLst>
      <p:ext uri="{BB962C8B-B14F-4D97-AF65-F5344CB8AC3E}">
        <p14:creationId xmlns:p14="http://schemas.microsoft.com/office/powerpoint/2010/main" val="2067284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defTabSz="342900" fontAlgn="base">
              <a:spcBef>
                <a:spcPct val="0"/>
              </a:spcBef>
              <a:spcAft>
                <a:spcPct val="0"/>
              </a:spcAft>
              <a:defRPr/>
            </a:pPr>
            <a:fld id="{474A49C6-654F-49EA-9463-E1E264DB0C6B}" type="datetime1">
              <a:rPr lang="en-US" smtClean="0">
                <a:solidFill>
                  <a:srgbClr val="898989"/>
                </a:solidFill>
                <a:ea typeface="ＭＳ Ｐゴシック" charset="-128"/>
              </a:rPr>
              <a:pPr defTabSz="342900" fontAlgn="base">
                <a:spcBef>
                  <a:spcPct val="0"/>
                </a:spcBef>
                <a:spcAft>
                  <a:spcPct val="0"/>
                </a:spcAft>
                <a:defRPr/>
              </a:pPr>
              <a:t>04/02/16</a:t>
            </a:fld>
            <a:endParaRPr lang="en-US">
              <a:solidFill>
                <a:srgbClr val="898989"/>
              </a:solidFill>
              <a:ea typeface="ＭＳ Ｐゴシック" charset="-128"/>
            </a:endParaRPr>
          </a:p>
        </p:txBody>
      </p:sp>
      <p:sp>
        <p:nvSpPr>
          <p:cNvPr id="6" name="Footer Placeholder 5"/>
          <p:cNvSpPr>
            <a:spLocks noGrp="1"/>
          </p:cNvSpPr>
          <p:nvPr>
            <p:ph type="ftr" sz="quarter" idx="11"/>
          </p:nvPr>
        </p:nvSpPr>
        <p:spPr/>
        <p:txBody>
          <a:bodyPr/>
          <a:lstStyle/>
          <a:p>
            <a:pPr defTabSz="342900">
              <a:defRPr/>
            </a:pPr>
            <a:endParaRPr lang="en-US">
              <a:solidFill>
                <a:prstClr val="black">
                  <a:tint val="75000"/>
                </a:prstClr>
              </a:solidFill>
              <a:ea typeface="ＭＳ Ｐゴシック" panose="020B0600070205080204" pitchFamily="34" charset="-128"/>
            </a:endParaRPr>
          </a:p>
        </p:txBody>
      </p:sp>
      <p:sp>
        <p:nvSpPr>
          <p:cNvPr id="7" name="Slide Number Placeholder 6"/>
          <p:cNvSpPr>
            <a:spLocks noGrp="1"/>
          </p:cNvSpPr>
          <p:nvPr>
            <p:ph type="sldNum" sz="quarter" idx="12"/>
          </p:nvPr>
        </p:nvSpPr>
        <p:spPr/>
        <p:txBody>
          <a:bodyPr/>
          <a:lstStyle/>
          <a:p>
            <a:pPr defTabSz="342900" fontAlgn="base">
              <a:spcBef>
                <a:spcPct val="0"/>
              </a:spcBef>
              <a:spcAft>
                <a:spcPct val="0"/>
              </a:spcAft>
              <a:defRPr/>
            </a:pPr>
            <a:fld id="{DC737101-AB47-4452-A875-B22B235FB7E0}" type="slidenum">
              <a:rPr lang="en-US" smtClean="0">
                <a:solidFill>
                  <a:srgbClr val="898989"/>
                </a:solidFill>
                <a:ea typeface="ＭＳ Ｐゴシック" charset="-128"/>
              </a:rPr>
              <a:pPr defTabSz="342900" fontAlgn="base">
                <a:spcBef>
                  <a:spcPct val="0"/>
                </a:spcBef>
                <a:spcAft>
                  <a:spcPct val="0"/>
                </a:spcAft>
                <a:defRPr/>
              </a:pPr>
              <a:t>‹#›</a:t>
            </a:fld>
            <a:endParaRPr lang="en-US">
              <a:solidFill>
                <a:srgbClr val="898989"/>
              </a:solidFill>
              <a:ea typeface="ＭＳ Ｐゴシック" charset="-128"/>
            </a:endParaRPr>
          </a:p>
        </p:txBody>
      </p:sp>
    </p:spTree>
    <p:extLst>
      <p:ext uri="{BB962C8B-B14F-4D97-AF65-F5344CB8AC3E}">
        <p14:creationId xmlns:p14="http://schemas.microsoft.com/office/powerpoint/2010/main" val="3347730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defTabSz="342900" fontAlgn="base">
              <a:spcBef>
                <a:spcPct val="0"/>
              </a:spcBef>
              <a:spcAft>
                <a:spcPct val="0"/>
              </a:spcAft>
              <a:defRPr/>
            </a:pPr>
            <a:fld id="{FAA462C2-66E3-4450-9D92-8E54099103CD}" type="datetime1">
              <a:rPr lang="en-US" smtClean="0">
                <a:solidFill>
                  <a:srgbClr val="898989"/>
                </a:solidFill>
                <a:ea typeface="ＭＳ Ｐゴシック" charset="-128"/>
              </a:rPr>
              <a:pPr defTabSz="342900" fontAlgn="base">
                <a:spcBef>
                  <a:spcPct val="0"/>
                </a:spcBef>
                <a:spcAft>
                  <a:spcPct val="0"/>
                </a:spcAft>
                <a:defRPr/>
              </a:pPr>
              <a:t>04/02/16</a:t>
            </a:fld>
            <a:endParaRPr lang="en-US">
              <a:solidFill>
                <a:srgbClr val="898989"/>
              </a:solidFill>
              <a:ea typeface="ＭＳ Ｐゴシック" charset="-128"/>
            </a:endParaRPr>
          </a:p>
        </p:txBody>
      </p:sp>
      <p:sp>
        <p:nvSpPr>
          <p:cNvPr id="8" name="Footer Placeholder 7"/>
          <p:cNvSpPr>
            <a:spLocks noGrp="1"/>
          </p:cNvSpPr>
          <p:nvPr>
            <p:ph type="ftr" sz="quarter" idx="11"/>
          </p:nvPr>
        </p:nvSpPr>
        <p:spPr/>
        <p:txBody>
          <a:bodyPr/>
          <a:lstStyle/>
          <a:p>
            <a:pPr defTabSz="342900">
              <a:defRPr/>
            </a:pPr>
            <a:endParaRPr lang="en-US">
              <a:solidFill>
                <a:prstClr val="black">
                  <a:tint val="75000"/>
                </a:prstClr>
              </a:solidFill>
              <a:ea typeface="ＭＳ Ｐゴシック" panose="020B0600070205080204" pitchFamily="34" charset="-128"/>
            </a:endParaRPr>
          </a:p>
        </p:txBody>
      </p:sp>
      <p:sp>
        <p:nvSpPr>
          <p:cNvPr id="9" name="Slide Number Placeholder 8"/>
          <p:cNvSpPr>
            <a:spLocks noGrp="1"/>
          </p:cNvSpPr>
          <p:nvPr>
            <p:ph type="sldNum" sz="quarter" idx="12"/>
          </p:nvPr>
        </p:nvSpPr>
        <p:spPr/>
        <p:txBody>
          <a:bodyPr/>
          <a:lstStyle/>
          <a:p>
            <a:pPr defTabSz="342900" fontAlgn="base">
              <a:spcBef>
                <a:spcPct val="0"/>
              </a:spcBef>
              <a:spcAft>
                <a:spcPct val="0"/>
              </a:spcAft>
              <a:defRPr/>
            </a:pPr>
            <a:fld id="{D4D37DA9-6249-409C-B5E1-42CA42086FD3}" type="slidenum">
              <a:rPr lang="en-US" smtClean="0">
                <a:solidFill>
                  <a:srgbClr val="898989"/>
                </a:solidFill>
                <a:ea typeface="ＭＳ Ｐゴシック" charset="-128"/>
              </a:rPr>
              <a:pPr defTabSz="342900" fontAlgn="base">
                <a:spcBef>
                  <a:spcPct val="0"/>
                </a:spcBef>
                <a:spcAft>
                  <a:spcPct val="0"/>
                </a:spcAft>
                <a:defRPr/>
              </a:pPr>
              <a:t>‹#›</a:t>
            </a:fld>
            <a:endParaRPr lang="en-US">
              <a:solidFill>
                <a:srgbClr val="898989"/>
              </a:solidFill>
              <a:ea typeface="ＭＳ Ｐゴシック" charset="-128"/>
            </a:endParaRPr>
          </a:p>
        </p:txBody>
      </p:sp>
    </p:spTree>
    <p:extLst>
      <p:ext uri="{BB962C8B-B14F-4D97-AF65-F5344CB8AC3E}">
        <p14:creationId xmlns:p14="http://schemas.microsoft.com/office/powerpoint/2010/main" val="1720310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defTabSz="342900" fontAlgn="base">
              <a:spcBef>
                <a:spcPct val="0"/>
              </a:spcBef>
              <a:spcAft>
                <a:spcPct val="0"/>
              </a:spcAft>
              <a:defRPr/>
            </a:pPr>
            <a:fld id="{311D8F7E-5BA9-4A20-B002-67566E26FD19}" type="datetime1">
              <a:rPr lang="en-US" smtClean="0">
                <a:solidFill>
                  <a:srgbClr val="898989"/>
                </a:solidFill>
                <a:ea typeface="ＭＳ Ｐゴシック" charset="-128"/>
              </a:rPr>
              <a:pPr defTabSz="342900" fontAlgn="base">
                <a:spcBef>
                  <a:spcPct val="0"/>
                </a:spcBef>
                <a:spcAft>
                  <a:spcPct val="0"/>
                </a:spcAft>
                <a:defRPr/>
              </a:pPr>
              <a:t>04/02/16</a:t>
            </a:fld>
            <a:endParaRPr lang="en-US">
              <a:solidFill>
                <a:srgbClr val="898989"/>
              </a:solidFill>
              <a:ea typeface="ＭＳ Ｐゴシック" charset="-128"/>
            </a:endParaRPr>
          </a:p>
        </p:txBody>
      </p:sp>
      <p:sp>
        <p:nvSpPr>
          <p:cNvPr id="4" name="Footer Placeholder 3"/>
          <p:cNvSpPr>
            <a:spLocks noGrp="1"/>
          </p:cNvSpPr>
          <p:nvPr>
            <p:ph type="ftr" sz="quarter" idx="11"/>
          </p:nvPr>
        </p:nvSpPr>
        <p:spPr/>
        <p:txBody>
          <a:bodyPr/>
          <a:lstStyle/>
          <a:p>
            <a:pPr defTabSz="342900">
              <a:defRPr/>
            </a:pPr>
            <a:endParaRPr lang="en-US">
              <a:solidFill>
                <a:prstClr val="black">
                  <a:tint val="75000"/>
                </a:prstClr>
              </a:solidFill>
              <a:ea typeface="ＭＳ Ｐゴシック" panose="020B0600070205080204" pitchFamily="34" charset="-128"/>
            </a:endParaRPr>
          </a:p>
        </p:txBody>
      </p:sp>
      <p:sp>
        <p:nvSpPr>
          <p:cNvPr id="5" name="Slide Number Placeholder 4"/>
          <p:cNvSpPr>
            <a:spLocks noGrp="1"/>
          </p:cNvSpPr>
          <p:nvPr>
            <p:ph type="sldNum" sz="quarter" idx="12"/>
          </p:nvPr>
        </p:nvSpPr>
        <p:spPr/>
        <p:txBody>
          <a:bodyPr/>
          <a:lstStyle/>
          <a:p>
            <a:pPr defTabSz="342900" fontAlgn="base">
              <a:spcBef>
                <a:spcPct val="0"/>
              </a:spcBef>
              <a:spcAft>
                <a:spcPct val="0"/>
              </a:spcAft>
              <a:defRPr/>
            </a:pPr>
            <a:fld id="{4703A723-50AC-4080-BAF5-1A9D157A8576}" type="slidenum">
              <a:rPr lang="en-US" smtClean="0">
                <a:solidFill>
                  <a:srgbClr val="898989"/>
                </a:solidFill>
                <a:ea typeface="ＭＳ Ｐゴシック" charset="-128"/>
              </a:rPr>
              <a:pPr defTabSz="342900" fontAlgn="base">
                <a:spcBef>
                  <a:spcPct val="0"/>
                </a:spcBef>
                <a:spcAft>
                  <a:spcPct val="0"/>
                </a:spcAft>
                <a:defRPr/>
              </a:pPr>
              <a:t>‹#›</a:t>
            </a:fld>
            <a:endParaRPr lang="en-US">
              <a:solidFill>
                <a:srgbClr val="898989"/>
              </a:solidFill>
              <a:ea typeface="ＭＳ Ｐゴシック" charset="-128"/>
            </a:endParaRPr>
          </a:p>
        </p:txBody>
      </p:sp>
    </p:spTree>
    <p:extLst>
      <p:ext uri="{BB962C8B-B14F-4D97-AF65-F5344CB8AC3E}">
        <p14:creationId xmlns:p14="http://schemas.microsoft.com/office/powerpoint/2010/main" val="3229256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342900" fontAlgn="base">
              <a:spcBef>
                <a:spcPct val="0"/>
              </a:spcBef>
              <a:spcAft>
                <a:spcPct val="0"/>
              </a:spcAft>
              <a:defRPr/>
            </a:pPr>
            <a:fld id="{5F3107C9-3828-4792-AAF3-8850614F23FD}" type="datetime1">
              <a:rPr lang="en-US" smtClean="0">
                <a:solidFill>
                  <a:srgbClr val="898989"/>
                </a:solidFill>
                <a:ea typeface="ＭＳ Ｐゴシック" charset="-128"/>
              </a:rPr>
              <a:pPr defTabSz="342900" fontAlgn="base">
                <a:spcBef>
                  <a:spcPct val="0"/>
                </a:spcBef>
                <a:spcAft>
                  <a:spcPct val="0"/>
                </a:spcAft>
                <a:defRPr/>
              </a:pPr>
              <a:t>04/02/16</a:t>
            </a:fld>
            <a:endParaRPr lang="en-US">
              <a:solidFill>
                <a:srgbClr val="898989"/>
              </a:solidFill>
              <a:ea typeface="ＭＳ Ｐゴシック" charset="-128"/>
            </a:endParaRPr>
          </a:p>
        </p:txBody>
      </p:sp>
      <p:sp>
        <p:nvSpPr>
          <p:cNvPr id="3" name="Footer Placeholder 2"/>
          <p:cNvSpPr>
            <a:spLocks noGrp="1"/>
          </p:cNvSpPr>
          <p:nvPr>
            <p:ph type="ftr" sz="quarter" idx="11"/>
          </p:nvPr>
        </p:nvSpPr>
        <p:spPr/>
        <p:txBody>
          <a:bodyPr/>
          <a:lstStyle/>
          <a:p>
            <a:pPr defTabSz="342900">
              <a:defRPr/>
            </a:pPr>
            <a:endParaRPr lang="en-US">
              <a:solidFill>
                <a:prstClr val="black">
                  <a:tint val="75000"/>
                </a:prstClr>
              </a:solidFill>
              <a:ea typeface="ＭＳ Ｐゴシック" panose="020B0600070205080204" pitchFamily="34" charset="-128"/>
            </a:endParaRPr>
          </a:p>
        </p:txBody>
      </p:sp>
      <p:sp>
        <p:nvSpPr>
          <p:cNvPr id="4" name="Slide Number Placeholder 3"/>
          <p:cNvSpPr>
            <a:spLocks noGrp="1"/>
          </p:cNvSpPr>
          <p:nvPr>
            <p:ph type="sldNum" sz="quarter" idx="12"/>
          </p:nvPr>
        </p:nvSpPr>
        <p:spPr/>
        <p:txBody>
          <a:bodyPr/>
          <a:lstStyle/>
          <a:p>
            <a:pPr defTabSz="342900" fontAlgn="base">
              <a:spcBef>
                <a:spcPct val="0"/>
              </a:spcBef>
              <a:spcAft>
                <a:spcPct val="0"/>
              </a:spcAft>
              <a:defRPr/>
            </a:pPr>
            <a:fld id="{B048E9B1-82BB-479A-9A71-196B14FB4430}" type="slidenum">
              <a:rPr lang="en-US" smtClean="0">
                <a:solidFill>
                  <a:srgbClr val="898989"/>
                </a:solidFill>
                <a:ea typeface="ＭＳ Ｐゴシック" charset="-128"/>
              </a:rPr>
              <a:pPr defTabSz="342900" fontAlgn="base">
                <a:spcBef>
                  <a:spcPct val="0"/>
                </a:spcBef>
                <a:spcAft>
                  <a:spcPct val="0"/>
                </a:spcAft>
                <a:defRPr/>
              </a:pPr>
              <a:t>‹#›</a:t>
            </a:fld>
            <a:endParaRPr lang="en-US">
              <a:solidFill>
                <a:srgbClr val="898989"/>
              </a:solidFill>
              <a:ea typeface="ＭＳ Ｐゴシック" charset="-128"/>
            </a:endParaRPr>
          </a:p>
        </p:txBody>
      </p:sp>
    </p:spTree>
    <p:extLst>
      <p:ext uri="{BB962C8B-B14F-4D97-AF65-F5344CB8AC3E}">
        <p14:creationId xmlns:p14="http://schemas.microsoft.com/office/powerpoint/2010/main" val="1927172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defTabSz="342900" fontAlgn="base">
              <a:spcBef>
                <a:spcPct val="0"/>
              </a:spcBef>
              <a:spcAft>
                <a:spcPct val="0"/>
              </a:spcAft>
              <a:defRPr/>
            </a:pPr>
            <a:fld id="{EBD112D3-3C4E-47DA-84F2-B7E67104B437}" type="datetime1">
              <a:rPr lang="en-US" smtClean="0">
                <a:solidFill>
                  <a:srgbClr val="898989"/>
                </a:solidFill>
                <a:ea typeface="ＭＳ Ｐゴシック" charset="-128"/>
              </a:rPr>
              <a:pPr defTabSz="342900" fontAlgn="base">
                <a:spcBef>
                  <a:spcPct val="0"/>
                </a:spcBef>
                <a:spcAft>
                  <a:spcPct val="0"/>
                </a:spcAft>
                <a:defRPr/>
              </a:pPr>
              <a:t>04/02/16</a:t>
            </a:fld>
            <a:endParaRPr lang="en-US">
              <a:solidFill>
                <a:srgbClr val="898989"/>
              </a:solidFill>
              <a:ea typeface="ＭＳ Ｐゴシック" charset="-128"/>
            </a:endParaRPr>
          </a:p>
        </p:txBody>
      </p:sp>
      <p:sp>
        <p:nvSpPr>
          <p:cNvPr id="6" name="Footer Placeholder 5"/>
          <p:cNvSpPr>
            <a:spLocks noGrp="1"/>
          </p:cNvSpPr>
          <p:nvPr>
            <p:ph type="ftr" sz="quarter" idx="11"/>
          </p:nvPr>
        </p:nvSpPr>
        <p:spPr/>
        <p:txBody>
          <a:bodyPr/>
          <a:lstStyle/>
          <a:p>
            <a:pPr defTabSz="342900">
              <a:defRPr/>
            </a:pPr>
            <a:endParaRPr lang="en-US">
              <a:solidFill>
                <a:prstClr val="black">
                  <a:tint val="75000"/>
                </a:prstClr>
              </a:solidFill>
              <a:ea typeface="ＭＳ Ｐゴシック" panose="020B0600070205080204" pitchFamily="34" charset="-128"/>
            </a:endParaRPr>
          </a:p>
        </p:txBody>
      </p:sp>
      <p:sp>
        <p:nvSpPr>
          <p:cNvPr id="7" name="Slide Number Placeholder 6"/>
          <p:cNvSpPr>
            <a:spLocks noGrp="1"/>
          </p:cNvSpPr>
          <p:nvPr>
            <p:ph type="sldNum" sz="quarter" idx="12"/>
          </p:nvPr>
        </p:nvSpPr>
        <p:spPr/>
        <p:txBody>
          <a:bodyPr/>
          <a:lstStyle/>
          <a:p>
            <a:pPr defTabSz="342900" fontAlgn="base">
              <a:spcBef>
                <a:spcPct val="0"/>
              </a:spcBef>
              <a:spcAft>
                <a:spcPct val="0"/>
              </a:spcAft>
              <a:defRPr/>
            </a:pPr>
            <a:fld id="{12601942-CE85-4D46-9A25-CD30977CE520}" type="slidenum">
              <a:rPr lang="en-US" smtClean="0">
                <a:solidFill>
                  <a:srgbClr val="898989"/>
                </a:solidFill>
                <a:ea typeface="ＭＳ Ｐゴシック" charset="-128"/>
              </a:rPr>
              <a:pPr defTabSz="342900" fontAlgn="base">
                <a:spcBef>
                  <a:spcPct val="0"/>
                </a:spcBef>
                <a:spcAft>
                  <a:spcPct val="0"/>
                </a:spcAft>
                <a:defRPr/>
              </a:pPr>
              <a:t>‹#›</a:t>
            </a:fld>
            <a:endParaRPr lang="en-US">
              <a:solidFill>
                <a:srgbClr val="898989"/>
              </a:solidFill>
              <a:ea typeface="ＭＳ Ｐゴシック" charset="-128"/>
            </a:endParaRPr>
          </a:p>
        </p:txBody>
      </p:sp>
    </p:spTree>
    <p:extLst>
      <p:ext uri="{BB962C8B-B14F-4D97-AF65-F5344CB8AC3E}">
        <p14:creationId xmlns:p14="http://schemas.microsoft.com/office/powerpoint/2010/main" val="274504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defTabSz="342900" fontAlgn="base">
              <a:spcBef>
                <a:spcPct val="0"/>
              </a:spcBef>
              <a:spcAft>
                <a:spcPct val="0"/>
              </a:spcAft>
              <a:defRPr/>
            </a:pPr>
            <a:fld id="{E4E5F31B-0D3F-4D96-9447-946972BE50E8}" type="datetime1">
              <a:rPr lang="en-US" smtClean="0">
                <a:solidFill>
                  <a:srgbClr val="898989"/>
                </a:solidFill>
                <a:ea typeface="ＭＳ Ｐゴシック" charset="-128"/>
              </a:rPr>
              <a:pPr defTabSz="342900" fontAlgn="base">
                <a:spcBef>
                  <a:spcPct val="0"/>
                </a:spcBef>
                <a:spcAft>
                  <a:spcPct val="0"/>
                </a:spcAft>
                <a:defRPr/>
              </a:pPr>
              <a:t>04/02/16</a:t>
            </a:fld>
            <a:endParaRPr lang="en-US">
              <a:solidFill>
                <a:srgbClr val="898989"/>
              </a:solidFill>
              <a:ea typeface="ＭＳ Ｐゴシック" charset="-128"/>
            </a:endParaRPr>
          </a:p>
        </p:txBody>
      </p:sp>
      <p:sp>
        <p:nvSpPr>
          <p:cNvPr id="6" name="Footer Placeholder 5"/>
          <p:cNvSpPr>
            <a:spLocks noGrp="1"/>
          </p:cNvSpPr>
          <p:nvPr>
            <p:ph type="ftr" sz="quarter" idx="11"/>
          </p:nvPr>
        </p:nvSpPr>
        <p:spPr/>
        <p:txBody>
          <a:bodyPr/>
          <a:lstStyle/>
          <a:p>
            <a:pPr defTabSz="342900">
              <a:defRPr/>
            </a:pPr>
            <a:endParaRPr lang="en-US">
              <a:solidFill>
                <a:prstClr val="black">
                  <a:tint val="75000"/>
                </a:prstClr>
              </a:solidFill>
              <a:ea typeface="ＭＳ Ｐゴシック" panose="020B0600070205080204" pitchFamily="34" charset="-128"/>
            </a:endParaRPr>
          </a:p>
        </p:txBody>
      </p:sp>
      <p:sp>
        <p:nvSpPr>
          <p:cNvPr id="7" name="Slide Number Placeholder 6"/>
          <p:cNvSpPr>
            <a:spLocks noGrp="1"/>
          </p:cNvSpPr>
          <p:nvPr>
            <p:ph type="sldNum" sz="quarter" idx="12"/>
          </p:nvPr>
        </p:nvSpPr>
        <p:spPr/>
        <p:txBody>
          <a:bodyPr/>
          <a:lstStyle/>
          <a:p>
            <a:pPr defTabSz="342900" fontAlgn="base">
              <a:spcBef>
                <a:spcPct val="0"/>
              </a:spcBef>
              <a:spcAft>
                <a:spcPct val="0"/>
              </a:spcAft>
              <a:defRPr/>
            </a:pPr>
            <a:fld id="{39250EC8-7C3F-4965-B898-F4C5C875849A}" type="slidenum">
              <a:rPr lang="en-US" smtClean="0">
                <a:solidFill>
                  <a:srgbClr val="898989"/>
                </a:solidFill>
                <a:ea typeface="ＭＳ Ｐゴシック" charset="-128"/>
              </a:rPr>
              <a:pPr defTabSz="342900" fontAlgn="base">
                <a:spcBef>
                  <a:spcPct val="0"/>
                </a:spcBef>
                <a:spcAft>
                  <a:spcPct val="0"/>
                </a:spcAft>
                <a:defRPr/>
              </a:pPr>
              <a:t>‹#›</a:t>
            </a:fld>
            <a:endParaRPr lang="en-US">
              <a:solidFill>
                <a:srgbClr val="898989"/>
              </a:solidFill>
              <a:ea typeface="ＭＳ Ｐゴシック" charset="-128"/>
            </a:endParaRPr>
          </a:p>
        </p:txBody>
      </p:sp>
    </p:spTree>
    <p:extLst>
      <p:ext uri="{BB962C8B-B14F-4D97-AF65-F5344CB8AC3E}">
        <p14:creationId xmlns:p14="http://schemas.microsoft.com/office/powerpoint/2010/main" val="3993654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342900" fontAlgn="base">
              <a:spcBef>
                <a:spcPct val="0"/>
              </a:spcBef>
              <a:spcAft>
                <a:spcPct val="0"/>
              </a:spcAft>
              <a:defRPr/>
            </a:pPr>
            <a:fld id="{B9E74BCF-93CB-4ECD-8EF6-7E8E4C962F6B}" type="datetime1">
              <a:rPr lang="en-US" smtClean="0">
                <a:solidFill>
                  <a:srgbClr val="898989"/>
                </a:solidFill>
                <a:ea typeface="ＭＳ Ｐゴシック" charset="-128"/>
              </a:rPr>
              <a:pPr defTabSz="342900" fontAlgn="base">
                <a:spcBef>
                  <a:spcPct val="0"/>
                </a:spcBef>
                <a:spcAft>
                  <a:spcPct val="0"/>
                </a:spcAft>
                <a:defRPr/>
              </a:pPr>
              <a:t>04/02/16</a:t>
            </a:fld>
            <a:endParaRPr lang="en-US">
              <a:solidFill>
                <a:srgbClr val="898989"/>
              </a:solidFill>
              <a:ea typeface="ＭＳ Ｐゴシック" charset="-128"/>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342900">
              <a:defRPr/>
            </a:pPr>
            <a:endParaRPr lang="en-US">
              <a:solidFill>
                <a:prstClr val="black">
                  <a:tint val="75000"/>
                </a:prstClr>
              </a:solidFill>
              <a:ea typeface="ＭＳ Ｐゴシック" panose="020B0600070205080204" pitchFamily="34" charset="-128"/>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342900" fontAlgn="base">
              <a:spcBef>
                <a:spcPct val="0"/>
              </a:spcBef>
              <a:spcAft>
                <a:spcPct val="0"/>
              </a:spcAft>
              <a:defRPr/>
            </a:pPr>
            <a:fld id="{79D7C4A8-E89C-412E-92AB-7577AF2FF0E0}" type="slidenum">
              <a:rPr lang="en-US" smtClean="0">
                <a:solidFill>
                  <a:srgbClr val="898989"/>
                </a:solidFill>
                <a:ea typeface="ＭＳ Ｐゴシック" charset="-128"/>
              </a:rPr>
              <a:pPr defTabSz="342900" fontAlgn="base">
                <a:spcBef>
                  <a:spcPct val="0"/>
                </a:spcBef>
                <a:spcAft>
                  <a:spcPct val="0"/>
                </a:spcAft>
                <a:defRPr/>
              </a:pPr>
              <a:t>‹#›</a:t>
            </a:fld>
            <a:endParaRPr lang="en-US">
              <a:solidFill>
                <a:srgbClr val="898989"/>
              </a:solidFill>
              <a:ea typeface="ＭＳ Ｐゴシック" charset="-128"/>
            </a:endParaRPr>
          </a:p>
        </p:txBody>
      </p:sp>
    </p:spTree>
    <p:extLst>
      <p:ext uri="{BB962C8B-B14F-4D97-AF65-F5344CB8AC3E}">
        <p14:creationId xmlns:p14="http://schemas.microsoft.com/office/powerpoint/2010/main" val="3007720003"/>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Title 1"/>
          <p:cNvSpPr>
            <a:spLocks noGrp="1"/>
          </p:cNvSpPr>
          <p:nvPr>
            <p:ph type="ctrTitle"/>
          </p:nvPr>
        </p:nvSpPr>
        <p:spPr>
          <a:xfrm>
            <a:off x="641267" y="1894710"/>
            <a:ext cx="8151223" cy="1356754"/>
          </a:xfrm>
          <a:ln w="28575">
            <a:noFill/>
            <a:prstDash val="dash"/>
          </a:ln>
        </p:spPr>
        <p:txBody>
          <a:bodyPr anchor="ctr">
            <a:normAutofit/>
          </a:bodyPr>
          <a:lstStyle/>
          <a:p>
            <a:r>
              <a:rPr lang="en-US" sz="2400" b="1" dirty="0">
                <a:latin typeface="Times New Roman" panose="02020603050405020304" pitchFamily="18" charset="0"/>
                <a:cs typeface="Times New Roman" panose="02020603050405020304" pitchFamily="18" charset="0"/>
              </a:rPr>
              <a:t>Does corporate performance matter for the changes in the Boards and the dismissal of CEO? Strategic oversight of boards in emerging capital market of </a:t>
            </a:r>
            <a:r>
              <a:rPr lang="en-US" sz="2400" b="1" dirty="0" smtClean="0">
                <a:latin typeface="Times New Roman" panose="02020603050405020304" pitchFamily="18" charset="0"/>
                <a:cs typeface="Times New Roman" panose="02020603050405020304" pitchFamily="18" charset="0"/>
              </a:rPr>
              <a:t>Russia</a:t>
            </a:r>
            <a:endParaRPr lang="en-US" altLang="ru-RU" sz="21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4339" name="Subtitle 2"/>
          <p:cNvSpPr>
            <a:spLocks noGrp="1"/>
          </p:cNvSpPr>
          <p:nvPr>
            <p:ph type="subTitle" idx="1"/>
          </p:nvPr>
        </p:nvSpPr>
        <p:spPr>
          <a:xfrm>
            <a:off x="1836790" y="4621669"/>
            <a:ext cx="5238924" cy="974577"/>
          </a:xfrm>
        </p:spPr>
        <p:txBody>
          <a:bodyPr>
            <a:noAutofit/>
          </a:bodyPr>
          <a:lstStyle/>
          <a:p>
            <a:pPr>
              <a:lnSpc>
                <a:spcPct val="80000"/>
              </a:lnSpc>
            </a:pPr>
            <a:r>
              <a:rPr lang="en-US" altLang="ru-RU" sz="1600" dirty="0" smtClean="0">
                <a:latin typeface="Times New Roman" panose="02020603050405020304" pitchFamily="18" charset="0"/>
                <a:ea typeface="ＭＳ Ｐゴシック" panose="020B0600070205080204" pitchFamily="34" charset="-128"/>
                <a:cs typeface="Times New Roman" panose="02020603050405020304" pitchFamily="18" charset="0"/>
              </a:rPr>
              <a:t>Irina </a:t>
            </a:r>
            <a:r>
              <a:rPr lang="en-US" altLang="ru-RU" sz="1600" dirty="0">
                <a:latin typeface="Times New Roman" panose="02020603050405020304" pitchFamily="18" charset="0"/>
                <a:ea typeface="ＭＳ Ｐゴシック" panose="020B0600070205080204" pitchFamily="34" charset="-128"/>
                <a:cs typeface="Times New Roman" panose="02020603050405020304" pitchFamily="18" charset="0"/>
              </a:rPr>
              <a:t>Ivashkovskaya</a:t>
            </a:r>
            <a:r>
              <a:rPr lang="ru-RU" altLang="ru-RU" sz="1600" dirty="0">
                <a:latin typeface="Times New Roman" panose="02020603050405020304" pitchFamily="18" charset="0"/>
                <a:ea typeface="ＭＳ Ｐゴシック" panose="020B0600070205080204" pitchFamily="34" charset="-128"/>
                <a:cs typeface="Times New Roman" panose="02020603050405020304" pitchFamily="18" charset="0"/>
              </a:rPr>
              <a:t> </a:t>
            </a:r>
          </a:p>
          <a:p>
            <a:pPr>
              <a:lnSpc>
                <a:spcPct val="80000"/>
              </a:lnSpc>
            </a:pPr>
            <a:r>
              <a:rPr lang="en-US" altLang="ru-RU" sz="1600" dirty="0">
                <a:latin typeface="Times New Roman" panose="02020603050405020304" pitchFamily="18" charset="0"/>
                <a:ea typeface="ＭＳ Ｐゴシック" panose="020B0600070205080204" pitchFamily="34" charset="-128"/>
                <a:cs typeface="Times New Roman" panose="02020603050405020304" pitchFamily="18" charset="0"/>
              </a:rPr>
              <a:t>Anastasia </a:t>
            </a:r>
            <a:r>
              <a:rPr lang="en-US" altLang="ru-RU" sz="1600" dirty="0" err="1">
                <a:latin typeface="Times New Roman" panose="02020603050405020304" pitchFamily="18" charset="0"/>
                <a:ea typeface="ＭＳ Ｐゴシック" panose="020B0600070205080204" pitchFamily="34" charset="-128"/>
                <a:cs typeface="Times New Roman" panose="02020603050405020304" pitchFamily="18" charset="0"/>
              </a:rPr>
              <a:t>Stepanova</a:t>
            </a:r>
            <a:endParaRPr lang="ru-RU" altLang="ru-RU" sz="1600" dirty="0">
              <a:latin typeface="Times New Roman" panose="02020603050405020304" pitchFamily="18" charset="0"/>
              <a:ea typeface="ＭＳ Ｐゴシック" panose="020B0600070205080204" pitchFamily="34" charset="-128"/>
              <a:cs typeface="Times New Roman" panose="02020603050405020304" pitchFamily="18" charset="0"/>
            </a:endParaRPr>
          </a:p>
          <a:p>
            <a:pPr>
              <a:lnSpc>
                <a:spcPct val="80000"/>
              </a:lnSpc>
            </a:pPr>
            <a:r>
              <a:rPr lang="en-US" altLang="ru-RU" sz="1600" dirty="0">
                <a:latin typeface="Times New Roman" panose="02020603050405020304" pitchFamily="18" charset="0"/>
                <a:ea typeface="ＭＳ Ｐゴシック" panose="020B0600070205080204" pitchFamily="34" charset="-128"/>
                <a:cs typeface="Times New Roman" panose="02020603050405020304" pitchFamily="18" charset="0"/>
              </a:rPr>
              <a:t>Anastasia </a:t>
            </a:r>
            <a:r>
              <a:rPr lang="en-US" altLang="ru-RU" sz="1600" dirty="0" err="1">
                <a:latin typeface="Times New Roman" panose="02020603050405020304" pitchFamily="18" charset="0"/>
                <a:ea typeface="ＭＳ Ｐゴシック" panose="020B0600070205080204" pitchFamily="34" charset="-128"/>
                <a:cs typeface="Times New Roman" panose="02020603050405020304" pitchFamily="18" charset="0"/>
              </a:rPr>
              <a:t>Suchkova</a:t>
            </a:r>
            <a:endParaRPr lang="en-US" altLang="ru-RU" sz="1600" dirty="0">
              <a:latin typeface="Times New Roman" panose="02020603050405020304" pitchFamily="18" charset="0"/>
              <a:ea typeface="ＭＳ Ｐゴシック" panose="020B0600070205080204" pitchFamily="34" charset="-128"/>
              <a:cs typeface="Times New Roman" panose="02020603050405020304" pitchFamily="18" charset="0"/>
            </a:endParaRPr>
          </a:p>
          <a:p>
            <a:pPr>
              <a:lnSpc>
                <a:spcPct val="80000"/>
              </a:lnSpc>
            </a:pPr>
            <a:endParaRPr lang="en-US" altLang="ru-RU" sz="1600" b="1" dirty="0">
              <a:ea typeface="ＭＳ Ｐゴシック" panose="020B0600070205080204" pitchFamily="34" charset="-128"/>
            </a:endParaRPr>
          </a:p>
          <a:p>
            <a:pPr algn="r" eaLnBrk="1" hangingPunct="1">
              <a:spcBef>
                <a:spcPct val="0"/>
              </a:spcBef>
              <a:buFontTx/>
              <a:buNone/>
            </a:pPr>
            <a:r>
              <a:rPr lang="ru-RU" altLang="ru-RU" sz="1600" dirty="0">
                <a:ea typeface="ＭＳ Ｐゴシック" panose="020B0600070205080204" pitchFamily="34" charset="-128"/>
              </a:rPr>
              <a:t>       			</a:t>
            </a:r>
          </a:p>
        </p:txBody>
      </p:sp>
      <p:sp>
        <p:nvSpPr>
          <p:cNvPr id="14340" name="Subtitle 2"/>
          <p:cNvSpPr txBox="1">
            <a:spLocks/>
          </p:cNvSpPr>
          <p:nvPr/>
        </p:nvSpPr>
        <p:spPr bwMode="auto">
          <a:xfrm>
            <a:off x="2054134" y="6481014"/>
            <a:ext cx="4800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algn="ctr" defTabSz="342900" fontAlgn="base">
              <a:spcBef>
                <a:spcPct val="20000"/>
              </a:spcBef>
              <a:spcAft>
                <a:spcPct val="0"/>
              </a:spcAft>
            </a:pPr>
            <a:r>
              <a:rPr kumimoji="0" lang="en-US" altLang="ru-RU" sz="900" dirty="0">
                <a:solidFill>
                  <a:prstClr val="white"/>
                </a:solidFill>
              </a:rPr>
              <a:t>EIASM workshop on Corporate Governance, Brussels, 29 October 2015</a:t>
            </a:r>
            <a:endParaRPr lang="ru-RU" altLang="ru-RU" sz="900" dirty="0">
              <a:solidFill>
                <a:prstClr val="white"/>
              </a:solidFill>
              <a:latin typeface="Myriad Pro" charset="0"/>
            </a:endParaRPr>
          </a:p>
        </p:txBody>
      </p:sp>
      <p:sp>
        <p:nvSpPr>
          <p:cNvPr id="2" name="Прямоугольник 1"/>
          <p:cNvSpPr/>
          <p:nvPr/>
        </p:nvSpPr>
        <p:spPr>
          <a:xfrm>
            <a:off x="2453441" y="3232595"/>
            <a:ext cx="4572000" cy="1200329"/>
          </a:xfrm>
          <a:prstGeom prst="rect">
            <a:avLst/>
          </a:prstGeom>
        </p:spPr>
        <p:txBody>
          <a:bodyPr>
            <a:spAutoFit/>
          </a:bodyPr>
          <a:lstStyle/>
          <a:p>
            <a:pPr algn="ctr"/>
            <a:r>
              <a:rPr lang="en-US" dirty="0">
                <a:latin typeface="Times New Roman" panose="02020603050405020304" pitchFamily="18" charset="0"/>
                <a:cs typeface="Times New Roman" panose="02020603050405020304" pitchFamily="18" charset="0"/>
              </a:rPr>
              <a:t> Corporate Finance research Center</a:t>
            </a:r>
          </a:p>
          <a:p>
            <a:pPr algn="ctr"/>
            <a:r>
              <a:rPr lang="en-US" dirty="0">
                <a:latin typeface="Times New Roman" panose="02020603050405020304" pitchFamily="18" charset="0"/>
                <a:cs typeface="Times New Roman" panose="02020603050405020304" pitchFamily="18" charset="0"/>
              </a:rPr>
              <a:t>Center for Fundamental Studies</a:t>
            </a:r>
          </a:p>
          <a:p>
            <a:pPr algn="ctr"/>
            <a:r>
              <a:rPr lang="en-US" dirty="0">
                <a:latin typeface="Times New Roman" panose="02020603050405020304" pitchFamily="18" charset="0"/>
                <a:cs typeface="Times New Roman" panose="02020603050405020304" pitchFamily="18" charset="0"/>
              </a:rPr>
              <a:t>National Research University Higher School of Economics, Moscow</a:t>
            </a:r>
          </a:p>
        </p:txBody>
      </p:sp>
    </p:spTree>
    <p:extLst>
      <p:ext uri="{BB962C8B-B14F-4D97-AF65-F5344CB8AC3E}">
        <p14:creationId xmlns:p14="http://schemas.microsoft.com/office/powerpoint/2010/main" val="488914401"/>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cxnSp>
        <p:nvCxnSpPr>
          <p:cNvPr id="47" name="Прямая соединительная линия 46"/>
          <p:cNvCxnSpPr/>
          <p:nvPr/>
        </p:nvCxnSpPr>
        <p:spPr>
          <a:xfrm>
            <a:off x="794352" y="5550556"/>
            <a:ext cx="7340332"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784966" y="5875926"/>
            <a:ext cx="7366726" cy="3934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 name="Прямоугольник 1"/>
          <p:cNvSpPr/>
          <p:nvPr/>
        </p:nvSpPr>
        <p:spPr>
          <a:xfrm>
            <a:off x="178361" y="1283701"/>
            <a:ext cx="914400" cy="5188273"/>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14343" name="Rectangle 9"/>
          <p:cNvSpPr>
            <a:spLocks noChangeArrowheads="1"/>
          </p:cNvSpPr>
          <p:nvPr/>
        </p:nvSpPr>
        <p:spPr bwMode="auto">
          <a:xfrm>
            <a:off x="2910303" y="3782875"/>
            <a:ext cx="679610" cy="338554"/>
          </a:xfrm>
          <a:prstGeom prst="rect">
            <a:avLst/>
          </a:prstGeom>
          <a:noFill/>
          <a:ln w="9525">
            <a:noFill/>
            <a:miter lim="800000"/>
            <a:headEnd/>
            <a:tailEnd/>
          </a:ln>
        </p:spPr>
        <p:txBody>
          <a:bodyPr wrap="none">
            <a:spAutoFit/>
          </a:bodyPr>
          <a:lstStyle/>
          <a:p>
            <a:pPr marL="0" marR="0" lvl="0" indent="0" algn="l" defTabSz="3429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Calibri Light" panose="020F0302020204030204"/>
                <a:ea typeface="ＭＳ Ｐゴシック"/>
                <a:cs typeface="+mn-cs"/>
              </a:rPr>
              <a:t>photo</a:t>
            </a:r>
          </a:p>
        </p:txBody>
      </p:sp>
      <p:sp>
        <p:nvSpPr>
          <p:cNvPr id="14344" name="Rectangle 10"/>
          <p:cNvSpPr>
            <a:spLocks noChangeArrowheads="1"/>
          </p:cNvSpPr>
          <p:nvPr/>
        </p:nvSpPr>
        <p:spPr bwMode="auto">
          <a:xfrm>
            <a:off x="7445688" y="5507464"/>
            <a:ext cx="679610" cy="338554"/>
          </a:xfrm>
          <a:prstGeom prst="rect">
            <a:avLst/>
          </a:prstGeom>
          <a:noFill/>
          <a:ln w="9525">
            <a:noFill/>
            <a:miter lim="800000"/>
            <a:headEnd/>
            <a:tailEnd/>
          </a:ln>
        </p:spPr>
        <p:txBody>
          <a:bodyPr wrap="none">
            <a:spAutoFit/>
          </a:bodyPr>
          <a:lstStyle/>
          <a:p>
            <a:pPr marL="0" marR="0" lvl="0" indent="0" algn="l" defTabSz="3429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Calibri Light" panose="020F0302020204030204"/>
                <a:ea typeface="ＭＳ Ｐゴシック"/>
                <a:cs typeface="+mn-cs"/>
              </a:rPr>
              <a:t>photo</a:t>
            </a:r>
          </a:p>
        </p:txBody>
      </p:sp>
      <p:sp>
        <p:nvSpPr>
          <p:cNvPr id="9" name="Title 1"/>
          <p:cNvSpPr txBox="1">
            <a:spLocks/>
          </p:cNvSpPr>
          <p:nvPr/>
        </p:nvSpPr>
        <p:spPr bwMode="auto">
          <a:xfrm>
            <a:off x="1678987" y="460262"/>
            <a:ext cx="4473619" cy="441075"/>
          </a:xfrm>
          <a:prstGeom prst="rect">
            <a:avLst/>
          </a:prstGeom>
          <a:noFill/>
          <a:ln w="9525">
            <a:noFill/>
            <a:miter lim="800000"/>
            <a:headEnd/>
            <a:tailEnd/>
          </a:ln>
        </p:spPr>
        <p:txBody>
          <a:bodyPr anchor="ctr"/>
          <a:lstStyle/>
          <a:p>
            <a:pPr marL="0" marR="0" lvl="0" indent="0" algn="l" defTabSz="3429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imes New Roman" panose="02020603050405020304" pitchFamily="18" charset="0"/>
                <a:ea typeface="ＭＳ Ｐゴシック"/>
                <a:cs typeface="Times New Roman" panose="02020603050405020304" pitchFamily="18" charset="0"/>
              </a:rPr>
              <a:t>Hypotheses</a:t>
            </a:r>
            <a:endPar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ＭＳ Ｐゴシック"/>
              <a:cs typeface="Times New Roman" panose="02020603050405020304" pitchFamily="18" charset="0"/>
            </a:endParaRPr>
          </a:p>
        </p:txBody>
      </p:sp>
      <p:grpSp>
        <p:nvGrpSpPr>
          <p:cNvPr id="12" name="Group 11"/>
          <p:cNvGrpSpPr/>
          <p:nvPr/>
        </p:nvGrpSpPr>
        <p:grpSpPr>
          <a:xfrm>
            <a:off x="1359330" y="1386986"/>
            <a:ext cx="6711956" cy="1103382"/>
            <a:chOff x="5602205" y="1227010"/>
            <a:chExt cx="3385287" cy="1952719"/>
          </a:xfrm>
        </p:grpSpPr>
        <p:sp>
          <p:nvSpPr>
            <p:cNvPr id="13" name="TextBox 12"/>
            <p:cNvSpPr txBox="1"/>
            <p:nvPr/>
          </p:nvSpPr>
          <p:spPr>
            <a:xfrm>
              <a:off x="5638263" y="1227010"/>
              <a:ext cx="1587379" cy="414672"/>
            </a:xfrm>
            <a:prstGeom prst="rect">
              <a:avLst/>
            </a:prstGeom>
            <a:noFill/>
          </p:spPr>
          <p:txBody>
            <a:bodyPr wrap="none" lIns="0" tIns="0" rIns="0" bIns="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2060"/>
                  </a:solidFill>
                  <a:effectLst/>
                  <a:uLnTx/>
                  <a:uFillTx/>
                  <a:latin typeface="Times New Roman"/>
                  <a:ea typeface="+mn-ea"/>
                  <a:cs typeface="+mn-cs"/>
                </a:rPr>
                <a:t>Main group of hypotheses for CEO:</a:t>
              </a:r>
            </a:p>
          </p:txBody>
        </p:sp>
        <p:sp>
          <p:nvSpPr>
            <p:cNvPr id="14" name="TextBox 13"/>
            <p:cNvSpPr txBox="1"/>
            <p:nvPr/>
          </p:nvSpPr>
          <p:spPr>
            <a:xfrm>
              <a:off x="5602205" y="1828899"/>
              <a:ext cx="3385287" cy="1350830"/>
            </a:xfrm>
            <a:prstGeom prst="rect">
              <a:avLst/>
            </a:prstGeom>
            <a:noFill/>
          </p:spPr>
          <p:txBody>
            <a:bodyPr wrap="square" lIns="0" tIns="0" rIns="0" bIns="0" rtlCol="0" anchor="t">
              <a:sp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imes New Roman"/>
                  <a:ea typeface="+mn-ea"/>
                  <a:cs typeface="+mn-cs"/>
                </a:rPr>
                <a:t>H1.1 Firm performance has a negative influence on CEO turnover</a:t>
              </a:r>
              <a:endParaRPr kumimoji="0" lang="en-US" sz="1600" b="0" i="0" u="none" strike="noStrike" kern="1200" cap="none" spc="0" normalizeH="0" baseline="0" noProof="0" dirty="0">
                <a:ln>
                  <a:noFill/>
                </a:ln>
                <a:solidFill>
                  <a:prstClr val="black"/>
                </a:solidFill>
                <a:effectLst/>
                <a:uLnTx/>
                <a:uFillTx/>
                <a:latin typeface="Times New Roman"/>
                <a:ea typeface="+mn-ea"/>
                <a:cs typeface="Palatino"/>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imes New Roman"/>
                  <a:ea typeface="+mn-ea"/>
                  <a:cs typeface="+mn-cs"/>
                </a:rPr>
                <a:t>H1.2 Accounting </a:t>
              </a:r>
              <a:r>
                <a:rPr kumimoji="0" lang="ru-RU" sz="16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1600" b="0" i="0" u="none" strike="noStrike" kern="1200" cap="none" spc="0" normalizeH="0" baseline="0" noProof="0" dirty="0">
                  <a:ln>
                    <a:noFill/>
                  </a:ln>
                  <a:solidFill>
                    <a:prstClr val="black"/>
                  </a:solidFill>
                  <a:effectLst/>
                  <a:uLnTx/>
                  <a:uFillTx/>
                  <a:latin typeface="Times New Roman"/>
                  <a:ea typeface="+mn-ea"/>
                  <a:cs typeface="+mn-cs"/>
                </a:rPr>
                <a:t>based measure of performance  has influence on CEO turnover than market based performance</a:t>
              </a:r>
              <a:r>
                <a:rPr kumimoji="0" lang="en-US" sz="1600" b="0" i="0" u="none" strike="noStrike" kern="1200" cap="none" spc="0" normalizeH="0" baseline="0" noProof="0" dirty="0" smtClean="0">
                  <a:ln>
                    <a:noFill/>
                  </a:ln>
                  <a:solidFill>
                    <a:prstClr val="black"/>
                  </a:solidFill>
                  <a:effectLst/>
                  <a:uLnTx/>
                  <a:uFillTx/>
                  <a:latin typeface="Times New Roman"/>
                  <a:ea typeface="+mn-ea"/>
                  <a:cs typeface="+mn-cs"/>
                </a:rPr>
                <a:t>.</a:t>
              </a:r>
              <a:endParaRPr kumimoji="0" lang="en-US" sz="1600" b="0" i="0" u="none" strike="noStrike" kern="1200" cap="none" spc="0" normalizeH="0" baseline="0" noProof="0" dirty="0">
                <a:ln>
                  <a:noFill/>
                </a:ln>
                <a:solidFill>
                  <a:prstClr val="black">
                    <a:lumMod val="50000"/>
                    <a:lumOff val="50000"/>
                  </a:prstClr>
                </a:solidFill>
                <a:effectLst/>
                <a:uLnTx/>
                <a:uFillTx/>
                <a:latin typeface="Times New Roman"/>
                <a:ea typeface="+mn-ea"/>
                <a:cs typeface="+mn-cs"/>
              </a:endParaRPr>
            </a:p>
          </p:txBody>
        </p:sp>
      </p:grpSp>
      <p:grpSp>
        <p:nvGrpSpPr>
          <p:cNvPr id="16" name="Group 15"/>
          <p:cNvGrpSpPr/>
          <p:nvPr/>
        </p:nvGrpSpPr>
        <p:grpSpPr>
          <a:xfrm>
            <a:off x="1359329" y="2652436"/>
            <a:ext cx="6995084" cy="1426108"/>
            <a:chOff x="5628009" y="2514098"/>
            <a:chExt cx="4086423" cy="2797971"/>
          </a:xfrm>
        </p:grpSpPr>
        <p:sp>
          <p:nvSpPr>
            <p:cNvPr id="17" name="TextBox 16"/>
            <p:cNvSpPr txBox="1"/>
            <p:nvPr/>
          </p:nvSpPr>
          <p:spPr>
            <a:xfrm>
              <a:off x="5628010" y="2514098"/>
              <a:ext cx="4086422" cy="483076"/>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1D6FA9">
                      <a:lumMod val="75000"/>
                    </a:srgbClr>
                  </a:solidFill>
                  <a:effectLst/>
                  <a:uLnTx/>
                  <a:uFillTx/>
                  <a:latin typeface="Times New Roman"/>
                  <a:ea typeface="+mn-ea"/>
                  <a:cs typeface="+mn-cs"/>
                </a:rPr>
                <a:t>Financial architecture –</a:t>
              </a:r>
              <a:r>
                <a:rPr kumimoji="0" lang="en-US" sz="1600" b="1" i="0" u="none" strike="noStrike" kern="1200" cap="none" spc="0" normalizeH="0" noProof="0" dirty="0" smtClean="0">
                  <a:ln>
                    <a:noFill/>
                  </a:ln>
                  <a:solidFill>
                    <a:srgbClr val="1D6FA9">
                      <a:lumMod val="75000"/>
                    </a:srgbClr>
                  </a:solidFill>
                  <a:effectLst/>
                  <a:uLnTx/>
                  <a:uFillTx/>
                  <a:latin typeface="Times New Roman"/>
                  <a:ea typeface="+mn-ea"/>
                  <a:cs typeface="+mn-cs"/>
                </a:rPr>
                <a:t> </a:t>
              </a:r>
              <a:r>
                <a:rPr kumimoji="0" lang="en-US" sz="1600" b="1" i="0" u="none" strike="noStrike" kern="1200" cap="none" spc="0" normalizeH="0" baseline="0" noProof="0" dirty="0" smtClean="0">
                  <a:ln>
                    <a:noFill/>
                  </a:ln>
                  <a:solidFill>
                    <a:srgbClr val="1D6FA9">
                      <a:lumMod val="75000"/>
                    </a:srgbClr>
                  </a:solidFill>
                  <a:effectLst/>
                  <a:uLnTx/>
                  <a:uFillTx/>
                  <a:latin typeface="Times New Roman"/>
                  <a:ea typeface="+mn-ea"/>
                  <a:cs typeface="+mn-cs"/>
                </a:rPr>
                <a:t>CEO dismissal: </a:t>
              </a:r>
              <a:endParaRPr kumimoji="0" lang="en-US" sz="1600" b="1" i="0" u="none" strike="noStrike" kern="1200" cap="none" spc="0" normalizeH="0" baseline="0" noProof="0" dirty="0">
                <a:ln>
                  <a:noFill/>
                </a:ln>
                <a:solidFill>
                  <a:srgbClr val="1D6FA9">
                    <a:lumMod val="75000"/>
                  </a:srgbClr>
                </a:solidFill>
                <a:effectLst/>
                <a:uLnTx/>
                <a:uFillTx/>
                <a:latin typeface="Times New Roman"/>
                <a:ea typeface="+mn-ea"/>
                <a:cs typeface="+mn-cs"/>
              </a:endParaRPr>
            </a:p>
          </p:txBody>
        </p:sp>
        <p:sp>
          <p:nvSpPr>
            <p:cNvPr id="18" name="TextBox 17"/>
            <p:cNvSpPr txBox="1"/>
            <p:nvPr/>
          </p:nvSpPr>
          <p:spPr>
            <a:xfrm>
              <a:off x="5628009" y="3283146"/>
              <a:ext cx="3921024" cy="2028923"/>
            </a:xfrm>
            <a:prstGeom prst="rect">
              <a:avLst/>
            </a:prstGeom>
            <a:noFill/>
          </p:spPr>
          <p:txBody>
            <a:bodyPr wrap="square" lIns="0" tIns="0" rIns="0" bIns="0" rtlCol="0" anchor="t">
              <a:sp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imes New Roman"/>
                  <a:ea typeface="MS Mincho" panose="02020609040205080304" pitchFamily="49" charset="-128"/>
                  <a:cs typeface="Times New Roman" panose="02020603050405020304" pitchFamily="18" charset="0"/>
                </a:rPr>
                <a:t>H2.1 The probability of CEO dismissal increases in firm with poor performance if company is controlled by private major shareholder (“an </a:t>
              </a:r>
              <a:r>
                <a:rPr kumimoji="0" lang="en-US" sz="1600" b="0" i="0" u="none" strike="noStrike" kern="1200" cap="none" spc="0" normalizeH="0" baseline="0" noProof="0" dirty="0" smtClean="0">
                  <a:ln>
                    <a:noFill/>
                  </a:ln>
                  <a:solidFill>
                    <a:prstClr val="black"/>
                  </a:solidFill>
                  <a:effectLst/>
                  <a:uLnTx/>
                  <a:uFillTx/>
                  <a:latin typeface="Times New Roman"/>
                  <a:ea typeface="MS Mincho" panose="02020609040205080304" pitchFamily="49" charset="-128"/>
                  <a:cs typeface="Times New Roman" panose="02020603050405020304" pitchFamily="18" charset="0"/>
                </a:rPr>
                <a:t>oligarch”)</a:t>
              </a:r>
              <a:r>
                <a:rPr kumimoji="0" lang="en-US" sz="1600" b="0" i="0" u="none" strike="noStrike" kern="1200" cap="none" spc="0" normalizeH="0" baseline="0" noProof="0" dirty="0">
                  <a:ln>
                    <a:noFill/>
                  </a:ln>
                  <a:solidFill>
                    <a:prstClr val="black"/>
                  </a:solidFill>
                  <a:effectLst/>
                  <a:uLnTx/>
                  <a:uFillTx/>
                  <a:latin typeface="Times New Roman"/>
                  <a:ea typeface="MS Mincho" panose="02020609040205080304" pitchFamily="49" charset="-128"/>
                  <a:cs typeface="Times New Roman" panose="02020603050405020304" pitchFamily="18" charset="0"/>
                </a:rPr>
                <a:t>.</a:t>
              </a:r>
              <a:endParaRPr kumimoji="0" lang="en-US" sz="1600" b="0" i="0" u="none" strike="noStrike" kern="1200" cap="none" spc="0" normalizeH="0" baseline="0" noProof="0" dirty="0">
                <a:ln>
                  <a:noFill/>
                </a:ln>
                <a:solidFill>
                  <a:prstClr val="black"/>
                </a:solidFill>
                <a:effectLst/>
                <a:uLnTx/>
                <a:uFillTx/>
                <a:latin typeface="Times New Roman"/>
                <a:ea typeface="+mn-ea"/>
                <a:cs typeface="Palatino"/>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imes New Roman"/>
                  <a:ea typeface="MS Mincho" panose="02020609040205080304" pitchFamily="49" charset="-128"/>
                  <a:cs typeface="Times New Roman" panose="02020603050405020304" pitchFamily="18" charset="0"/>
                </a:rPr>
                <a:t>H2.2 The probability of CEO dismissal decreases in case of poor performance if state is a large owner.</a:t>
              </a:r>
              <a:endParaRPr kumimoji="0" lang="ru-RU" sz="1600" b="0" i="0" u="none" strike="noStrike" kern="1200" cap="none" spc="0" normalizeH="0" baseline="0" noProof="0" dirty="0">
                <a:ln>
                  <a:noFill/>
                </a:ln>
                <a:solidFill>
                  <a:prstClr val="black"/>
                </a:solidFill>
                <a:effectLst/>
                <a:uLnTx/>
                <a:uFillTx/>
                <a:latin typeface="Times New Roman"/>
                <a:ea typeface="MS Mincho" panose="02020609040205080304" pitchFamily="49" charset="-128"/>
                <a:cs typeface="Times New Roman" panose="02020603050405020304" pitchFamily="18" charset="0"/>
              </a:endParaRPr>
            </a:p>
          </p:txBody>
        </p:sp>
      </p:grpSp>
      <p:sp>
        <p:nvSpPr>
          <p:cNvPr id="26" name="Freeform 5"/>
          <p:cNvSpPr>
            <a:spLocks noEditPoints="1"/>
          </p:cNvSpPr>
          <p:nvPr/>
        </p:nvSpPr>
        <p:spPr bwMode="auto">
          <a:xfrm>
            <a:off x="554077" y="1863742"/>
            <a:ext cx="370370" cy="37037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Times New Roman"/>
              <a:ea typeface="+mn-ea"/>
              <a:cs typeface="+mn-cs"/>
            </a:endParaRPr>
          </a:p>
        </p:txBody>
      </p:sp>
      <p:sp>
        <p:nvSpPr>
          <p:cNvPr id="27" name="Freeform 245"/>
          <p:cNvSpPr>
            <a:spLocks/>
          </p:cNvSpPr>
          <p:nvPr/>
        </p:nvSpPr>
        <p:spPr bwMode="auto">
          <a:xfrm>
            <a:off x="531068" y="3289605"/>
            <a:ext cx="331612" cy="331612"/>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Times New Roman"/>
              <a:ea typeface="+mn-ea"/>
              <a:cs typeface="+mn-cs"/>
            </a:endParaRPr>
          </a:p>
        </p:txBody>
      </p:sp>
      <p:sp>
        <p:nvSpPr>
          <p:cNvPr id="29" name="Freeform 217"/>
          <p:cNvSpPr>
            <a:spLocks noEditPoints="1"/>
          </p:cNvSpPr>
          <p:nvPr/>
        </p:nvSpPr>
        <p:spPr bwMode="auto">
          <a:xfrm>
            <a:off x="537458" y="4625661"/>
            <a:ext cx="378880" cy="284161"/>
          </a:xfrm>
          <a:custGeom>
            <a:avLst/>
            <a:gdLst/>
            <a:ahLst/>
            <a:cxnLst>
              <a:cxn ang="0">
                <a:pos x="78" y="58"/>
              </a:cxn>
              <a:cxn ang="0">
                <a:pos x="0" y="58"/>
              </a:cxn>
              <a:cxn ang="0">
                <a:pos x="0" y="0"/>
              </a:cxn>
              <a:cxn ang="0">
                <a:pos x="5" y="0"/>
              </a:cxn>
              <a:cxn ang="0">
                <a:pos x="5" y="53"/>
              </a:cxn>
              <a:cxn ang="0">
                <a:pos x="78" y="53"/>
              </a:cxn>
              <a:cxn ang="0">
                <a:pos x="78" y="58"/>
              </a:cxn>
              <a:cxn ang="0">
                <a:pos x="73" y="22"/>
              </a:cxn>
              <a:cxn ang="0">
                <a:pos x="71" y="23"/>
              </a:cxn>
              <a:cxn ang="0">
                <a:pos x="66" y="18"/>
              </a:cxn>
              <a:cxn ang="0">
                <a:pos x="42" y="42"/>
              </a:cxn>
              <a:cxn ang="0">
                <a:pos x="40" y="42"/>
              </a:cxn>
              <a:cxn ang="0">
                <a:pos x="31" y="34"/>
              </a:cxn>
              <a:cxn ang="0">
                <a:pos x="16" y="49"/>
              </a:cxn>
              <a:cxn ang="0">
                <a:pos x="8" y="42"/>
              </a:cxn>
              <a:cxn ang="0">
                <a:pos x="30" y="20"/>
              </a:cxn>
              <a:cxn ang="0">
                <a:pos x="32" y="20"/>
              </a:cxn>
              <a:cxn ang="0">
                <a:pos x="41" y="29"/>
              </a:cxn>
              <a:cxn ang="0">
                <a:pos x="59" y="11"/>
              </a:cxn>
              <a:cxn ang="0">
                <a:pos x="54" y="6"/>
              </a:cxn>
              <a:cxn ang="0">
                <a:pos x="55" y="4"/>
              </a:cxn>
              <a:cxn ang="0">
                <a:pos x="71" y="4"/>
              </a:cxn>
              <a:cxn ang="0">
                <a:pos x="73" y="6"/>
              </a:cxn>
              <a:cxn ang="0">
                <a:pos x="73" y="22"/>
              </a:cxn>
            </a:cxnLst>
            <a:rect l="0" t="0" r="r" b="b"/>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Times New Roman"/>
              <a:ea typeface="+mn-ea"/>
              <a:cs typeface="+mn-cs"/>
            </a:endParaRPr>
          </a:p>
        </p:txBody>
      </p:sp>
      <p:grpSp>
        <p:nvGrpSpPr>
          <p:cNvPr id="31" name="Group 30"/>
          <p:cNvGrpSpPr/>
          <p:nvPr/>
        </p:nvGrpSpPr>
        <p:grpSpPr>
          <a:xfrm>
            <a:off x="1319414" y="4173651"/>
            <a:ext cx="7544014" cy="922703"/>
            <a:chOff x="718575" y="1216938"/>
            <a:chExt cx="2621652" cy="1052107"/>
          </a:xfrm>
        </p:grpSpPr>
        <p:sp>
          <p:nvSpPr>
            <p:cNvPr id="32" name="TextBox 31"/>
            <p:cNvSpPr txBox="1"/>
            <p:nvPr/>
          </p:nvSpPr>
          <p:spPr>
            <a:xfrm>
              <a:off x="761262" y="1216938"/>
              <a:ext cx="1390268" cy="280752"/>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90"/>
                  </a:solidFill>
                  <a:effectLst/>
                  <a:uLnTx/>
                  <a:uFillTx/>
                  <a:latin typeface="Times New Roman"/>
                  <a:ea typeface="+mn-ea"/>
                  <a:cs typeface="+mn-cs"/>
                </a:rPr>
                <a:t>CEO characteristics-</a:t>
              </a:r>
              <a:r>
                <a:rPr kumimoji="0" lang="en-US" sz="1600" b="1" i="0" u="none" strike="noStrike" kern="1200" cap="none" spc="0" normalizeH="0" noProof="0" dirty="0" smtClean="0">
                  <a:ln>
                    <a:noFill/>
                  </a:ln>
                  <a:solidFill>
                    <a:srgbClr val="000090"/>
                  </a:solidFill>
                  <a:effectLst/>
                  <a:uLnTx/>
                  <a:uFillTx/>
                  <a:latin typeface="Times New Roman"/>
                  <a:ea typeface="+mn-ea"/>
                  <a:cs typeface="+mn-cs"/>
                </a:rPr>
                <a:t> CEO turnover</a:t>
              </a:r>
              <a:r>
                <a:rPr kumimoji="0" lang="en-US" sz="1600" b="1" i="0" u="none" strike="noStrike" kern="1200" cap="none" spc="0" normalizeH="0" baseline="0" noProof="0" dirty="0" smtClean="0">
                  <a:ln>
                    <a:noFill/>
                  </a:ln>
                  <a:solidFill>
                    <a:srgbClr val="000090"/>
                  </a:solidFill>
                  <a:effectLst/>
                  <a:uLnTx/>
                  <a:uFillTx/>
                  <a:latin typeface="Times New Roman"/>
                  <a:ea typeface="+mn-ea"/>
                  <a:cs typeface="+mn-cs"/>
                </a:rPr>
                <a:t> </a:t>
              </a:r>
              <a:endParaRPr kumimoji="0" lang="en-US" sz="1600" b="1" i="0" u="none" strike="noStrike" kern="1200" cap="none" spc="0" normalizeH="0" baseline="0" noProof="0" dirty="0">
                <a:ln>
                  <a:noFill/>
                </a:ln>
                <a:solidFill>
                  <a:srgbClr val="000090"/>
                </a:solidFill>
                <a:effectLst/>
                <a:uLnTx/>
                <a:uFillTx/>
                <a:latin typeface="Times New Roman"/>
                <a:ea typeface="+mn-ea"/>
                <a:cs typeface="+mn-cs"/>
              </a:endParaRPr>
            </a:p>
          </p:txBody>
        </p:sp>
        <p:sp>
          <p:nvSpPr>
            <p:cNvPr id="33" name="TextBox 32"/>
            <p:cNvSpPr txBox="1"/>
            <p:nvPr/>
          </p:nvSpPr>
          <p:spPr>
            <a:xfrm>
              <a:off x="718575" y="1707540"/>
              <a:ext cx="2621652" cy="561505"/>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imes New Roman"/>
                  <a:ea typeface="+mn-ea"/>
                  <a:cs typeface="+mn-cs"/>
                </a:rPr>
                <a:t>H3.1 CEO age has an influence on the performance-CEO turnover relations.</a:t>
              </a:r>
              <a:endParaRPr kumimoji="0" lang="en-US" sz="1600" b="0" i="0" u="none" strike="noStrike" kern="1200" cap="none" spc="0" normalizeH="0" baseline="0" noProof="0" dirty="0">
                <a:ln>
                  <a:noFill/>
                </a:ln>
                <a:solidFill>
                  <a:prstClr val="black"/>
                </a:solidFill>
                <a:effectLst/>
                <a:uLnTx/>
                <a:uFillTx/>
                <a:latin typeface="Times New Roman"/>
                <a:ea typeface="+mn-ea"/>
                <a:cs typeface="Palatino"/>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imes New Roman"/>
                  <a:ea typeface="+mn-ea"/>
                  <a:cs typeface="+mn-cs"/>
                </a:rPr>
                <a:t>H3.2 </a:t>
              </a:r>
              <a:r>
                <a:rPr kumimoji="0" lang="en-US" sz="1600" b="0" i="0" u="none" strike="noStrike" kern="1200" cap="none" spc="0" normalizeH="0" baseline="0" noProof="0" dirty="0" smtClean="0">
                  <a:ln>
                    <a:noFill/>
                  </a:ln>
                  <a:effectLst/>
                  <a:uLnTx/>
                  <a:uFillTx/>
                  <a:latin typeface="Times New Roman"/>
                  <a:ea typeface="+mn-ea"/>
                  <a:cs typeface="+mn-cs"/>
                </a:rPr>
                <a:t>The type of </a:t>
              </a:r>
              <a:r>
                <a:rPr kumimoji="0" lang="en-US" sz="1600" b="0" i="0" u="none" strike="noStrike" kern="1200" cap="none" spc="0" normalizeH="0" baseline="0" noProof="0" dirty="0" smtClean="0">
                  <a:ln>
                    <a:noFill/>
                  </a:ln>
                  <a:solidFill>
                    <a:prstClr val="black"/>
                  </a:solidFill>
                  <a:effectLst/>
                  <a:uLnTx/>
                  <a:uFillTx/>
                  <a:latin typeface="Times New Roman"/>
                  <a:ea typeface="+mn-ea"/>
                  <a:cs typeface="+mn-cs"/>
                </a:rPr>
                <a:t>CEO’s </a:t>
              </a:r>
              <a:r>
                <a:rPr kumimoji="0" lang="en-US" sz="1600" b="0" i="0" u="none" strike="noStrike" kern="1200" cap="none" spc="0" normalizeH="0" baseline="0" noProof="0" dirty="0">
                  <a:ln>
                    <a:noFill/>
                  </a:ln>
                  <a:solidFill>
                    <a:prstClr val="black"/>
                  </a:solidFill>
                  <a:effectLst/>
                  <a:uLnTx/>
                  <a:uFillTx/>
                  <a:latin typeface="Times New Roman"/>
                  <a:ea typeface="+mn-ea"/>
                  <a:cs typeface="+mn-cs"/>
                </a:rPr>
                <a:t>education has an impact on performance-CEO </a:t>
              </a:r>
              <a:r>
                <a:rPr kumimoji="0" lang="en-US" sz="1600" b="0" i="0" u="none" strike="noStrike" kern="1200" cap="none" spc="0" normalizeH="0" baseline="0" noProof="0" dirty="0" smtClean="0">
                  <a:ln>
                    <a:noFill/>
                  </a:ln>
                  <a:solidFill>
                    <a:prstClr val="black"/>
                  </a:solidFill>
                  <a:effectLst/>
                  <a:uLnTx/>
                  <a:uFillTx/>
                  <a:latin typeface="Times New Roman"/>
                  <a:ea typeface="+mn-ea"/>
                  <a:cs typeface="+mn-cs"/>
                </a:rPr>
                <a:t>turnover</a:t>
              </a:r>
              <a:endParaRPr kumimoji="0" lang="ru-RU" sz="1600" b="0" i="0" u="none" strike="noStrike" kern="1200" cap="none" spc="0" normalizeH="0" baseline="0" noProof="0" dirty="0">
                <a:ln>
                  <a:noFill/>
                </a:ln>
                <a:solidFill>
                  <a:prstClr val="black"/>
                </a:solidFill>
                <a:effectLst/>
                <a:uLnTx/>
                <a:uFillTx/>
                <a:latin typeface="Times New Roman"/>
                <a:ea typeface="+mn-ea"/>
                <a:cs typeface="+mn-cs"/>
              </a:endParaRPr>
            </a:p>
          </p:txBody>
        </p:sp>
      </p:grpSp>
      <p:grpSp>
        <p:nvGrpSpPr>
          <p:cNvPr id="34" name="Group 33"/>
          <p:cNvGrpSpPr/>
          <p:nvPr/>
        </p:nvGrpSpPr>
        <p:grpSpPr>
          <a:xfrm>
            <a:off x="1359330" y="5221522"/>
            <a:ext cx="7416720" cy="599921"/>
            <a:chOff x="943200" y="2417824"/>
            <a:chExt cx="2621653" cy="561345"/>
          </a:xfrm>
        </p:grpSpPr>
        <p:sp>
          <p:nvSpPr>
            <p:cNvPr id="35" name="TextBox 34"/>
            <p:cNvSpPr txBox="1"/>
            <p:nvPr/>
          </p:nvSpPr>
          <p:spPr>
            <a:xfrm>
              <a:off x="972510" y="2417824"/>
              <a:ext cx="1630255" cy="230389"/>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90"/>
                  </a:solidFill>
                  <a:effectLst/>
                  <a:uLnTx/>
                  <a:uFillTx/>
                  <a:latin typeface="Times New Roman"/>
                  <a:ea typeface="+mn-ea"/>
                  <a:cs typeface="+mn-cs"/>
                </a:rPr>
                <a:t>Board </a:t>
              </a:r>
              <a:r>
                <a:rPr kumimoji="0" lang="en-US" sz="1600" b="1" i="0" u="none" strike="noStrike" kern="1200" cap="none" spc="0" normalizeH="0" baseline="0" noProof="0" dirty="0" smtClean="0">
                  <a:ln>
                    <a:noFill/>
                  </a:ln>
                  <a:solidFill>
                    <a:srgbClr val="000090"/>
                  </a:solidFill>
                  <a:effectLst/>
                  <a:uLnTx/>
                  <a:uFillTx/>
                  <a:latin typeface="Times New Roman"/>
                  <a:ea typeface="+mn-ea"/>
                  <a:cs typeface="+mn-cs"/>
                </a:rPr>
                <a:t>Changes</a:t>
              </a:r>
              <a:endParaRPr kumimoji="0" lang="en-US" sz="1600" b="1" i="0" u="none" strike="noStrike" kern="1200" cap="none" spc="0" normalizeH="0" baseline="0" noProof="0" dirty="0">
                <a:ln>
                  <a:noFill/>
                </a:ln>
                <a:solidFill>
                  <a:srgbClr val="000090"/>
                </a:solidFill>
                <a:effectLst/>
                <a:uLnTx/>
                <a:uFillTx/>
                <a:latin typeface="Times New Roman"/>
                <a:ea typeface="+mn-ea"/>
                <a:cs typeface="+mn-cs"/>
              </a:endParaRPr>
            </a:p>
          </p:txBody>
        </p:sp>
        <p:sp>
          <p:nvSpPr>
            <p:cNvPr id="36" name="TextBox 35"/>
            <p:cNvSpPr txBox="1"/>
            <p:nvPr/>
          </p:nvSpPr>
          <p:spPr>
            <a:xfrm>
              <a:off x="943200" y="2748780"/>
              <a:ext cx="2621653" cy="230389"/>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imes New Roman"/>
                  <a:ea typeface="+mn-ea"/>
                  <a:cs typeface="+mn-cs"/>
                </a:rPr>
                <a:t>H4. Board changes have negative relations with firm performance</a:t>
              </a:r>
              <a:endParaRPr kumimoji="0" lang="ru-RU" sz="1600" b="0" i="0" u="none" strike="noStrike" kern="1200" cap="none" spc="0" normalizeH="0" baseline="0" noProof="0" dirty="0">
                <a:ln>
                  <a:noFill/>
                </a:ln>
                <a:solidFill>
                  <a:prstClr val="black"/>
                </a:solidFill>
                <a:effectLst/>
                <a:uLnTx/>
                <a:uFillTx/>
                <a:latin typeface="Times New Roman"/>
                <a:ea typeface="+mn-ea"/>
                <a:cs typeface="+mn-cs"/>
              </a:endParaRPr>
            </a:p>
          </p:txBody>
        </p:sp>
      </p:grpSp>
      <p:sp>
        <p:nvSpPr>
          <p:cNvPr id="44" name="Freeform 56"/>
          <p:cNvSpPr>
            <a:spLocks noEditPoints="1"/>
          </p:cNvSpPr>
          <p:nvPr/>
        </p:nvSpPr>
        <p:spPr bwMode="auto">
          <a:xfrm>
            <a:off x="554077" y="5467743"/>
            <a:ext cx="345642" cy="345642"/>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Times New Roman"/>
              <a:ea typeface="+mn-ea"/>
              <a:cs typeface="+mn-cs"/>
            </a:endParaRPr>
          </a:p>
        </p:txBody>
      </p:sp>
      <p:sp>
        <p:nvSpPr>
          <p:cNvPr id="45" name="Subtitle 2"/>
          <p:cNvSpPr txBox="1">
            <a:spLocks/>
          </p:cNvSpPr>
          <p:nvPr/>
        </p:nvSpPr>
        <p:spPr bwMode="auto">
          <a:xfrm>
            <a:off x="21867" y="6379702"/>
            <a:ext cx="3107531" cy="184547"/>
          </a:xfrm>
          <a:prstGeom prst="rect">
            <a:avLst/>
          </a:prstGeom>
          <a:noFill/>
          <a:ln w="9525">
            <a:noFill/>
            <a:miter lim="800000"/>
            <a:headEnd/>
            <a:tailEnd/>
          </a:ln>
        </p:spPr>
        <p:txBody>
          <a:bodyPr/>
          <a:lstStyle/>
          <a:p>
            <a:pPr marL="0" marR="0" lvl="0" indent="0" algn="l" defTabSz="342900" rtl="0" eaLnBrk="1" fontAlgn="base" latinLnBrk="0" hangingPunct="1">
              <a:lnSpc>
                <a:spcPct val="100000"/>
              </a:lnSpc>
              <a:spcBef>
                <a:spcPct val="20000"/>
              </a:spcBef>
              <a:spcAft>
                <a:spcPct val="0"/>
              </a:spcAft>
              <a:buClrTx/>
              <a:buSzTx/>
              <a:buFontTx/>
              <a:buNone/>
              <a:tabLst/>
              <a:defRPr/>
            </a:pPr>
            <a:r>
              <a:rPr kumimoji="0" lang="ru-RU" sz="11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Higher</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School</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of</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Economics</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 </a:t>
            </a:r>
            <a:r>
              <a:rPr kumimoji="0" lang="en-US"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Moscow</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201</a:t>
            </a:r>
            <a:r>
              <a:rPr kumimoji="0" lang="en-US"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5</a:t>
            </a:r>
            <a:endPar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endParaRPr>
          </a:p>
        </p:txBody>
      </p:sp>
      <p:cxnSp>
        <p:nvCxnSpPr>
          <p:cNvPr id="4" name="Прямая соединительная линия 3"/>
          <p:cNvCxnSpPr/>
          <p:nvPr/>
        </p:nvCxnSpPr>
        <p:spPr>
          <a:xfrm>
            <a:off x="1092761" y="1681788"/>
            <a:ext cx="7032537"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a:off x="1092761" y="2585877"/>
            <a:ext cx="7032537"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a:off x="8125298" y="1701447"/>
            <a:ext cx="0" cy="88443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a:off x="1092761" y="2973748"/>
            <a:ext cx="7032537"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p:nvPr/>
        </p:nvCxnSpPr>
        <p:spPr>
          <a:xfrm>
            <a:off x="1130799" y="4123302"/>
            <a:ext cx="7032537"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a:off x="8125298" y="2993407"/>
            <a:ext cx="0" cy="1128022"/>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flipV="1">
            <a:off x="1092761" y="4531057"/>
            <a:ext cx="7000361" cy="34916"/>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a:off x="1092761" y="5133159"/>
            <a:ext cx="7032537"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a:off x="8118050" y="4555712"/>
            <a:ext cx="0" cy="568049"/>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8118050" y="5572056"/>
            <a:ext cx="16634" cy="34321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85540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par>
                                <p:cTn id="10" presetID="2" presetClass="entr" presetSubtype="4" accel="50000" decel="50000"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53" presetClass="entr" presetSubtype="0"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p:cTn id="17" dur="500" fill="hold"/>
                                        <p:tgtEl>
                                          <p:spTgt spid="27"/>
                                        </p:tgtEl>
                                        <p:attrNameLst>
                                          <p:attrName>ppt_w</p:attrName>
                                        </p:attrNameLst>
                                      </p:cBhvr>
                                      <p:tavLst>
                                        <p:tav tm="0">
                                          <p:val>
                                            <p:fltVal val="0"/>
                                          </p:val>
                                        </p:tav>
                                        <p:tav tm="100000">
                                          <p:val>
                                            <p:strVal val="#ppt_w"/>
                                          </p:val>
                                        </p:tav>
                                      </p:tavLst>
                                    </p:anim>
                                    <p:anim calcmode="lin" valueType="num">
                                      <p:cBhvr>
                                        <p:cTn id="18" dur="500" fill="hold"/>
                                        <p:tgtEl>
                                          <p:spTgt spid="27"/>
                                        </p:tgtEl>
                                        <p:attrNameLst>
                                          <p:attrName>ppt_h</p:attrName>
                                        </p:attrNameLst>
                                      </p:cBhvr>
                                      <p:tavLst>
                                        <p:tav tm="0">
                                          <p:val>
                                            <p:fltVal val="0"/>
                                          </p:val>
                                        </p:tav>
                                        <p:tav tm="100000">
                                          <p:val>
                                            <p:strVal val="#ppt_h"/>
                                          </p:val>
                                        </p:tav>
                                      </p:tavLst>
                                    </p:anim>
                                    <p:animEffect transition="in" filter="fade">
                                      <p:cBhvr>
                                        <p:cTn id="19" dur="500"/>
                                        <p:tgtEl>
                                          <p:spTgt spid="27"/>
                                        </p:tgtEl>
                                      </p:cBhvr>
                                    </p:animEffect>
                                  </p:childTnLst>
                                </p:cTn>
                              </p:par>
                              <p:par>
                                <p:cTn id="20" presetID="2" presetClass="entr" presetSubtype="4" accel="50000" decel="50000"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ppt_x"/>
                                          </p:val>
                                        </p:tav>
                                        <p:tav tm="100000">
                                          <p:val>
                                            <p:strVal val="#ppt_x"/>
                                          </p:val>
                                        </p:tav>
                                      </p:tavLst>
                                    </p:anim>
                                    <p:anim calcmode="lin" valueType="num">
                                      <p:cBhvr additive="base">
                                        <p:cTn id="23" dur="500" fill="hold"/>
                                        <p:tgtEl>
                                          <p:spTgt spid="16"/>
                                        </p:tgtEl>
                                        <p:attrNameLst>
                                          <p:attrName>ppt_y</p:attrName>
                                        </p:attrNameLst>
                                      </p:cBhvr>
                                      <p:tavLst>
                                        <p:tav tm="0">
                                          <p:val>
                                            <p:strVal val="1+#ppt_h/2"/>
                                          </p:val>
                                        </p:tav>
                                        <p:tav tm="100000">
                                          <p:val>
                                            <p:strVal val="#ppt_y"/>
                                          </p:val>
                                        </p:tav>
                                      </p:tavLst>
                                    </p:anim>
                                  </p:childTnLst>
                                </p:cTn>
                              </p:par>
                            </p:childTnLst>
                          </p:cTn>
                        </p:par>
                        <p:par>
                          <p:cTn id="24" fill="hold">
                            <p:stCondLst>
                              <p:cond delay="1000"/>
                            </p:stCondLst>
                            <p:childTnLst>
                              <p:par>
                                <p:cTn id="25" presetID="53" presetClass="entr" presetSubtype="0"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p:cTn id="27" dur="500" fill="hold"/>
                                        <p:tgtEl>
                                          <p:spTgt spid="29"/>
                                        </p:tgtEl>
                                        <p:attrNameLst>
                                          <p:attrName>ppt_w</p:attrName>
                                        </p:attrNameLst>
                                      </p:cBhvr>
                                      <p:tavLst>
                                        <p:tav tm="0">
                                          <p:val>
                                            <p:fltVal val="0"/>
                                          </p:val>
                                        </p:tav>
                                        <p:tav tm="100000">
                                          <p:val>
                                            <p:strVal val="#ppt_w"/>
                                          </p:val>
                                        </p:tav>
                                      </p:tavLst>
                                    </p:anim>
                                    <p:anim calcmode="lin" valueType="num">
                                      <p:cBhvr>
                                        <p:cTn id="28" dur="500" fill="hold"/>
                                        <p:tgtEl>
                                          <p:spTgt spid="29"/>
                                        </p:tgtEl>
                                        <p:attrNameLst>
                                          <p:attrName>ppt_h</p:attrName>
                                        </p:attrNameLst>
                                      </p:cBhvr>
                                      <p:tavLst>
                                        <p:tav tm="0">
                                          <p:val>
                                            <p:fltVal val="0"/>
                                          </p:val>
                                        </p:tav>
                                        <p:tav tm="100000">
                                          <p:val>
                                            <p:strVal val="#ppt_h"/>
                                          </p:val>
                                        </p:tav>
                                      </p:tavLst>
                                    </p:anim>
                                    <p:animEffect transition="in" filter="fade">
                                      <p:cBhvr>
                                        <p:cTn id="29" dur="500"/>
                                        <p:tgtEl>
                                          <p:spTgt spid="29"/>
                                        </p:tgtEl>
                                      </p:cBhvr>
                                    </p:animEffect>
                                  </p:childTnLst>
                                </p:cTn>
                              </p:par>
                              <p:par>
                                <p:cTn id="30" presetID="2" presetClass="entr" presetSubtype="4" accel="50000" decel="50000" fill="hold" nodeType="withEffect">
                                  <p:stCondLst>
                                    <p:cond delay="0"/>
                                  </p:stCondLst>
                                  <p:childTnLst>
                                    <p:set>
                                      <p:cBhvr>
                                        <p:cTn id="31" dur="1" fill="hold">
                                          <p:stCondLst>
                                            <p:cond delay="0"/>
                                          </p:stCondLst>
                                        </p:cTn>
                                        <p:tgtEl>
                                          <p:spTgt spid="31"/>
                                        </p:tgtEl>
                                        <p:attrNameLst>
                                          <p:attrName>style.visibility</p:attrName>
                                        </p:attrNameLst>
                                      </p:cBhvr>
                                      <p:to>
                                        <p:strVal val="visible"/>
                                      </p:to>
                                    </p:set>
                                    <p:anim calcmode="lin" valueType="num">
                                      <p:cBhvr additive="base">
                                        <p:cTn id="32" dur="500" fill="hold"/>
                                        <p:tgtEl>
                                          <p:spTgt spid="31"/>
                                        </p:tgtEl>
                                        <p:attrNameLst>
                                          <p:attrName>ppt_x</p:attrName>
                                        </p:attrNameLst>
                                      </p:cBhvr>
                                      <p:tavLst>
                                        <p:tav tm="0">
                                          <p:val>
                                            <p:strVal val="#ppt_x"/>
                                          </p:val>
                                        </p:tav>
                                        <p:tav tm="100000">
                                          <p:val>
                                            <p:strVal val="#ppt_x"/>
                                          </p:val>
                                        </p:tav>
                                      </p:tavLst>
                                    </p:anim>
                                    <p:anim calcmode="lin" valueType="num">
                                      <p:cBhvr additive="base">
                                        <p:cTn id="33" dur="500" fill="hold"/>
                                        <p:tgtEl>
                                          <p:spTgt spid="31"/>
                                        </p:tgtEl>
                                        <p:attrNameLst>
                                          <p:attrName>ppt_y</p:attrName>
                                        </p:attrNameLst>
                                      </p:cBhvr>
                                      <p:tavLst>
                                        <p:tav tm="0">
                                          <p:val>
                                            <p:strVal val="1+#ppt_h/2"/>
                                          </p:val>
                                        </p:tav>
                                        <p:tav tm="100000">
                                          <p:val>
                                            <p:strVal val="#ppt_y"/>
                                          </p:val>
                                        </p:tav>
                                      </p:tavLst>
                                    </p:anim>
                                  </p:childTnLst>
                                </p:cTn>
                              </p:par>
                              <p:par>
                                <p:cTn id="34" presetID="2" presetClass="entr" presetSubtype="4" accel="50000" decel="50000" fill="hold" nodeType="with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1500"/>
                            </p:stCondLst>
                            <p:childTnLst>
                              <p:par>
                                <p:cTn id="39" presetID="53" presetClass="entr" presetSubtype="0"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p:cTn id="41" dur="500" fill="hold"/>
                                        <p:tgtEl>
                                          <p:spTgt spid="44"/>
                                        </p:tgtEl>
                                        <p:attrNameLst>
                                          <p:attrName>ppt_w</p:attrName>
                                        </p:attrNameLst>
                                      </p:cBhvr>
                                      <p:tavLst>
                                        <p:tav tm="0">
                                          <p:val>
                                            <p:fltVal val="0"/>
                                          </p:val>
                                        </p:tav>
                                        <p:tav tm="100000">
                                          <p:val>
                                            <p:strVal val="#ppt_w"/>
                                          </p:val>
                                        </p:tav>
                                      </p:tavLst>
                                    </p:anim>
                                    <p:anim calcmode="lin" valueType="num">
                                      <p:cBhvr>
                                        <p:cTn id="42" dur="500" fill="hold"/>
                                        <p:tgtEl>
                                          <p:spTgt spid="44"/>
                                        </p:tgtEl>
                                        <p:attrNameLst>
                                          <p:attrName>ppt_h</p:attrName>
                                        </p:attrNameLst>
                                      </p:cBhvr>
                                      <p:tavLst>
                                        <p:tav tm="0">
                                          <p:val>
                                            <p:fltVal val="0"/>
                                          </p:val>
                                        </p:tav>
                                        <p:tav tm="100000">
                                          <p:val>
                                            <p:strVal val="#ppt_h"/>
                                          </p:val>
                                        </p:tav>
                                      </p:tavLst>
                                    </p:anim>
                                    <p:animEffect transition="in" filter="fade">
                                      <p:cBhvr>
                                        <p:cTn id="43"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9" grpId="0" animBg="1"/>
      <p:bldP spid="4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0" name="Subtitle 2"/>
          <p:cNvSpPr txBox="1">
            <a:spLocks/>
          </p:cNvSpPr>
          <p:nvPr/>
        </p:nvSpPr>
        <p:spPr bwMode="auto">
          <a:xfrm>
            <a:off x="1334692" y="5668566"/>
            <a:ext cx="3107531" cy="184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defTabSz="342900" fontAlgn="base">
              <a:spcBef>
                <a:spcPct val="20000"/>
              </a:spcBef>
              <a:spcAft>
                <a:spcPct val="0"/>
              </a:spcAft>
              <a:defRPr/>
            </a:pPr>
            <a:r>
              <a:rPr kumimoji="0" lang="ru-RU" altLang="ru-RU" sz="600" dirty="0">
                <a:solidFill>
                  <a:prstClr val="white"/>
                </a:solidFill>
              </a:rPr>
              <a:t>Higher School of Economics , </a:t>
            </a:r>
            <a:r>
              <a:rPr kumimoji="0" lang="en-US" altLang="ru-RU" sz="600" dirty="0">
                <a:solidFill>
                  <a:prstClr val="white"/>
                </a:solidFill>
              </a:rPr>
              <a:t>Moscow</a:t>
            </a:r>
            <a:r>
              <a:rPr kumimoji="0" lang="ru-RU" altLang="ru-RU" sz="600" dirty="0">
                <a:solidFill>
                  <a:prstClr val="white"/>
                </a:solidFill>
              </a:rPr>
              <a:t>, 2015</a:t>
            </a:r>
          </a:p>
        </p:txBody>
      </p:sp>
      <p:sp>
        <p:nvSpPr>
          <p:cNvPr id="17415"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800">
                <a:solidFill>
                  <a:schemeClr val="tx1"/>
                </a:solidFill>
                <a:latin typeface="Arial" panose="020B0604020202020204" pitchFamily="34" charset="0"/>
                <a:ea typeface="ＭＳ Ｐゴシック" panose="020B0600070205080204" pitchFamily="34" charset="-128"/>
              </a:defRPr>
            </a:lvl1pPr>
            <a:lvl2pPr marL="557213" indent="-214313">
              <a:defRPr kumimoji="1" sz="1800">
                <a:solidFill>
                  <a:schemeClr val="tx1"/>
                </a:solidFill>
                <a:latin typeface="Arial" panose="020B0604020202020204" pitchFamily="34" charset="0"/>
                <a:ea typeface="ＭＳ Ｐゴシック" panose="020B0600070205080204" pitchFamily="34" charset="-128"/>
              </a:defRPr>
            </a:lvl2pPr>
            <a:lvl3pPr marL="857250" indent="-171450">
              <a:defRPr kumimoji="1" sz="1800">
                <a:solidFill>
                  <a:schemeClr val="tx1"/>
                </a:solidFill>
                <a:latin typeface="Arial" panose="020B0604020202020204" pitchFamily="34" charset="0"/>
                <a:ea typeface="ＭＳ Ｐゴシック" panose="020B0600070205080204" pitchFamily="34" charset="-128"/>
              </a:defRPr>
            </a:lvl3pPr>
            <a:lvl4pPr marL="1200150" indent="-171450">
              <a:defRPr kumimoji="1" sz="1800">
                <a:solidFill>
                  <a:schemeClr val="tx1"/>
                </a:solidFill>
                <a:latin typeface="Arial" panose="020B0604020202020204" pitchFamily="34" charset="0"/>
                <a:ea typeface="ＭＳ Ｐゴシック" panose="020B0600070205080204" pitchFamily="34" charset="-128"/>
              </a:defRPr>
            </a:lvl4pPr>
            <a:lvl5pPr marL="1543050" indent="-171450">
              <a:defRPr kumimoji="1" sz="1800">
                <a:solidFill>
                  <a:schemeClr val="tx1"/>
                </a:solidFill>
                <a:latin typeface="Arial" panose="020B0604020202020204" pitchFamily="34" charset="0"/>
                <a:ea typeface="ＭＳ Ｐゴシック" panose="020B0600070205080204" pitchFamily="34" charset="-128"/>
              </a:defRPr>
            </a:lvl5pPr>
            <a:lvl6pPr marL="18859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6pPr>
            <a:lvl7pPr marL="22288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7pPr>
            <a:lvl8pPr marL="25717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8pPr>
            <a:lvl9pPr marL="29146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9pPr>
          </a:lstStyle>
          <a:p>
            <a:pPr defTabSz="342900" fontAlgn="base">
              <a:spcBef>
                <a:spcPct val="0"/>
              </a:spcBef>
              <a:spcAft>
                <a:spcPct val="0"/>
              </a:spcAft>
              <a:defRPr/>
            </a:pPr>
            <a:fld id="{25664CD1-C2A3-4726-9B77-8513E8042331}" type="slidenum">
              <a:rPr kumimoji="0" lang="en-US" altLang="ru-RU" sz="900">
                <a:solidFill>
                  <a:srgbClr val="898989"/>
                </a:solidFill>
                <a:latin typeface="Calibri" panose="020F0502020204030204" pitchFamily="34" charset="0"/>
              </a:rPr>
              <a:pPr defTabSz="342900" fontAlgn="base">
                <a:spcBef>
                  <a:spcPct val="0"/>
                </a:spcBef>
                <a:spcAft>
                  <a:spcPct val="0"/>
                </a:spcAft>
                <a:defRPr/>
              </a:pPr>
              <a:t>11</a:t>
            </a:fld>
            <a:endParaRPr kumimoji="0" lang="en-US" altLang="ru-RU" sz="900">
              <a:solidFill>
                <a:srgbClr val="898989"/>
              </a:solidFill>
              <a:latin typeface="Calibri" panose="020F0502020204030204" pitchFamily="34" charset="0"/>
            </a:endParaRPr>
          </a:p>
        </p:txBody>
      </p:sp>
      <p:sp>
        <p:nvSpPr>
          <p:cNvPr id="2" name="TextBox 1"/>
          <p:cNvSpPr txBox="1"/>
          <p:nvPr/>
        </p:nvSpPr>
        <p:spPr>
          <a:xfrm>
            <a:off x="1718569" y="355486"/>
            <a:ext cx="3576710" cy="584775"/>
          </a:xfrm>
          <a:prstGeom prst="rect">
            <a:avLst/>
          </a:prstGeom>
          <a:noFill/>
        </p:spPr>
        <p:txBody>
          <a:bodyPr wrap="square" rtlCol="0">
            <a:spAutoFit/>
          </a:bodyPr>
          <a:lstStyle/>
          <a:p>
            <a:pPr defTabSz="342900" fontAlgn="base">
              <a:spcBef>
                <a:spcPct val="0"/>
              </a:spcBef>
              <a:spcAft>
                <a:spcPct val="0"/>
              </a:spcAft>
            </a:pPr>
            <a:r>
              <a:rPr lang="en-US" sz="3200" b="1" dirty="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rPr>
              <a:t>Variables</a:t>
            </a:r>
            <a:endParaRPr lang="ru-RU" sz="3200" b="1" dirty="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883438084"/>
              </p:ext>
            </p:extLst>
          </p:nvPr>
        </p:nvGraphicFramePr>
        <p:xfrm>
          <a:off x="682389" y="1501254"/>
          <a:ext cx="8130736" cy="4722123"/>
        </p:xfrm>
        <a:graphic>
          <a:graphicData uri="http://schemas.openxmlformats.org/drawingml/2006/table">
            <a:tbl>
              <a:tblPr firstRow="1" firstCol="1" bandRow="1">
                <a:tableStyleId>{10A1B5D5-9B99-4C35-A422-299274C87663}</a:tableStyleId>
              </a:tblPr>
              <a:tblGrid>
                <a:gridCol w="1568528">
                  <a:extLst>
                    <a:ext uri="{9D8B030D-6E8A-4147-A177-3AD203B41FA5}">
                      <a16:colId xmlns:a16="http://schemas.microsoft.com/office/drawing/2014/main" xmlns="" val="3989447787"/>
                    </a:ext>
                  </a:extLst>
                </a:gridCol>
                <a:gridCol w="1694576">
                  <a:extLst>
                    <a:ext uri="{9D8B030D-6E8A-4147-A177-3AD203B41FA5}">
                      <a16:colId xmlns:a16="http://schemas.microsoft.com/office/drawing/2014/main" xmlns="" val="3511054728"/>
                    </a:ext>
                  </a:extLst>
                </a:gridCol>
                <a:gridCol w="4867632">
                  <a:extLst>
                    <a:ext uri="{9D8B030D-6E8A-4147-A177-3AD203B41FA5}">
                      <a16:colId xmlns:a16="http://schemas.microsoft.com/office/drawing/2014/main" xmlns="" val="2096223820"/>
                    </a:ext>
                  </a:extLst>
                </a:gridCol>
              </a:tblGrid>
              <a:tr h="460829">
                <a:tc>
                  <a:txBody>
                    <a:bodyPr/>
                    <a:lstStyle/>
                    <a:p>
                      <a:pPr algn="ctr">
                        <a:lnSpc>
                          <a:spcPct val="150000"/>
                        </a:lnSpc>
                      </a:pPr>
                      <a:r>
                        <a:rPr lang="en-US" sz="1600">
                          <a:solidFill>
                            <a:srgbClr val="002060"/>
                          </a:solidFill>
                          <a:effectLst/>
                        </a:rPr>
                        <a:t>Variables</a:t>
                      </a:r>
                      <a:endParaRPr lang="ru-RU" sz="1600">
                        <a:solidFill>
                          <a:srgbClr val="002060"/>
                        </a:solidFill>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a:txBody>
                    <a:bodyPr/>
                    <a:lstStyle/>
                    <a:p>
                      <a:pPr algn="ctr">
                        <a:lnSpc>
                          <a:spcPct val="150000"/>
                        </a:lnSpc>
                      </a:pPr>
                      <a:r>
                        <a:rPr lang="en-US" sz="1600" dirty="0">
                          <a:solidFill>
                            <a:srgbClr val="002060"/>
                          </a:solidFill>
                          <a:effectLst/>
                        </a:rPr>
                        <a:t>Name</a:t>
                      </a:r>
                      <a:endParaRPr lang="ru-RU" sz="1600" dirty="0">
                        <a:solidFill>
                          <a:srgbClr val="002060"/>
                        </a:solidFill>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a:txBody>
                    <a:bodyPr/>
                    <a:lstStyle/>
                    <a:p>
                      <a:pPr algn="ctr">
                        <a:lnSpc>
                          <a:spcPct val="150000"/>
                        </a:lnSpc>
                      </a:pPr>
                      <a:r>
                        <a:rPr lang="en-US" sz="1600" dirty="0">
                          <a:solidFill>
                            <a:srgbClr val="002060"/>
                          </a:solidFill>
                          <a:effectLst/>
                        </a:rPr>
                        <a:t>Definition</a:t>
                      </a:r>
                      <a:endParaRPr lang="ru-RU" sz="1600" dirty="0">
                        <a:solidFill>
                          <a:srgbClr val="002060"/>
                        </a:solidFill>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extLst>
                  <a:ext uri="{0D108BD9-81ED-4DB2-BD59-A6C34878D82A}">
                    <a16:rowId xmlns:a16="http://schemas.microsoft.com/office/drawing/2014/main" xmlns="" val="2072907122"/>
                  </a:ext>
                </a:extLst>
              </a:tr>
              <a:tr h="334160">
                <a:tc>
                  <a:txBody>
                    <a:bodyPr/>
                    <a:lstStyle/>
                    <a:p>
                      <a:pPr algn="l"/>
                      <a:r>
                        <a:rPr lang="en-US" sz="1400" dirty="0">
                          <a:effectLst/>
                        </a:rPr>
                        <a:t>ROA t-1</a:t>
                      </a:r>
                      <a:endParaRPr lang="ru-RU" sz="1400" dirty="0">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r>
                        <a:rPr lang="en-US" sz="1400" b="1" dirty="0">
                          <a:effectLst/>
                        </a:rPr>
                        <a:t>roa_iat1</a:t>
                      </a:r>
                      <a:endParaRPr lang="ru-RU" sz="1400" b="1" dirty="0">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r>
                        <a:rPr lang="en-US" sz="1600" dirty="0">
                          <a:solidFill>
                            <a:schemeClr val="tx1"/>
                          </a:solidFill>
                          <a:effectLst/>
                        </a:rPr>
                        <a:t>Net Income divided </a:t>
                      </a:r>
                      <a:r>
                        <a:rPr lang="en-US" sz="1600" dirty="0" smtClean="0">
                          <a:solidFill>
                            <a:schemeClr val="tx1"/>
                          </a:solidFill>
                          <a:effectLst/>
                        </a:rPr>
                        <a:t>by</a:t>
                      </a:r>
                      <a:r>
                        <a:rPr lang="en-US" sz="1600" baseline="0" dirty="0" smtClean="0">
                          <a:solidFill>
                            <a:schemeClr val="tx1"/>
                          </a:solidFill>
                          <a:effectLst/>
                        </a:rPr>
                        <a:t> </a:t>
                      </a:r>
                      <a:r>
                        <a:rPr lang="en-US" sz="1600" dirty="0" smtClean="0">
                          <a:solidFill>
                            <a:schemeClr val="tx1"/>
                          </a:solidFill>
                          <a:effectLst/>
                        </a:rPr>
                        <a:t>total </a:t>
                      </a:r>
                      <a:r>
                        <a:rPr lang="en-US" sz="1600" dirty="0">
                          <a:solidFill>
                            <a:schemeClr val="tx1"/>
                          </a:solidFill>
                          <a:effectLst/>
                        </a:rPr>
                        <a:t>Assets, adjusted for industry</a:t>
                      </a:r>
                      <a:endParaRPr lang="ru-RU" sz="1600" dirty="0">
                        <a:solidFill>
                          <a:schemeClr val="tx1"/>
                        </a:solidFill>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2330430994"/>
                  </a:ext>
                </a:extLst>
              </a:tr>
              <a:tr h="334160">
                <a:tc>
                  <a:txBody>
                    <a:bodyPr/>
                    <a:lstStyle/>
                    <a:p>
                      <a:pPr algn="l"/>
                      <a:r>
                        <a:rPr lang="en-US" sz="1400">
                          <a:effectLst/>
                        </a:rPr>
                        <a:t>ROE t-1</a:t>
                      </a:r>
                      <a:endParaRPr lang="ru-RU" sz="1400">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r>
                        <a:rPr lang="en-US" sz="1400" b="1" dirty="0">
                          <a:effectLst/>
                        </a:rPr>
                        <a:t>roe_iat1</a:t>
                      </a:r>
                      <a:endParaRPr lang="ru-RU" sz="1400" b="1" dirty="0">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r>
                        <a:rPr lang="en-US" sz="1600" dirty="0">
                          <a:solidFill>
                            <a:schemeClr val="tx1"/>
                          </a:solidFill>
                          <a:effectLst/>
                        </a:rPr>
                        <a:t>Net Income divided by Equity, adjusted for industry</a:t>
                      </a:r>
                      <a:endParaRPr lang="ru-RU" sz="1600" dirty="0">
                        <a:solidFill>
                          <a:schemeClr val="tx1"/>
                        </a:solidFill>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4158528163"/>
                  </a:ext>
                </a:extLst>
              </a:tr>
              <a:tr h="334160">
                <a:tc>
                  <a:txBody>
                    <a:bodyPr/>
                    <a:lstStyle/>
                    <a:p>
                      <a:pPr algn="l"/>
                      <a:r>
                        <a:rPr lang="en-US" sz="1400">
                          <a:effectLst/>
                        </a:rPr>
                        <a:t>Market cap</a:t>
                      </a:r>
                      <a:r>
                        <a:rPr lang="en-US" sz="1400" baseline="-25000">
                          <a:effectLst/>
                        </a:rPr>
                        <a:t>t, </a:t>
                      </a:r>
                      <a:endParaRPr lang="ru-RU" sz="1400">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r>
                        <a:rPr lang="en-US" sz="1400" b="1" dirty="0" err="1">
                          <a:effectLst/>
                        </a:rPr>
                        <a:t>Hmc</a:t>
                      </a:r>
                      <a:r>
                        <a:rPr lang="ru-RU" sz="1400" b="1" dirty="0">
                          <a:effectLst/>
                        </a:rPr>
                        <a:t>_</a:t>
                      </a:r>
                      <a:r>
                        <a:rPr lang="en-US" sz="1400" b="1" dirty="0">
                          <a:effectLst/>
                        </a:rPr>
                        <a:t>ta</a:t>
                      </a:r>
                      <a:endParaRPr lang="ru-RU" sz="1400" b="1" dirty="0">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r>
                        <a:rPr lang="en-US" sz="1600" dirty="0">
                          <a:solidFill>
                            <a:schemeClr val="tx1"/>
                          </a:solidFill>
                          <a:effectLst/>
                        </a:rPr>
                        <a:t>Total firm’s market value divided by total assets </a:t>
                      </a:r>
                      <a:endParaRPr lang="ru-RU" sz="1600" dirty="0">
                        <a:solidFill>
                          <a:schemeClr val="tx1"/>
                        </a:solidFill>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2023025139"/>
                  </a:ext>
                </a:extLst>
              </a:tr>
              <a:tr h="334160">
                <a:tc>
                  <a:txBody>
                    <a:bodyPr/>
                    <a:lstStyle/>
                    <a:p>
                      <a:pPr algn="l"/>
                      <a:r>
                        <a:rPr lang="en-US" sz="1400">
                          <a:effectLst/>
                        </a:rPr>
                        <a:t>CEO_turn</a:t>
                      </a:r>
                      <a:endParaRPr lang="ru-RU" sz="1400">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r>
                        <a:rPr lang="en-US" sz="1400" b="1" dirty="0">
                          <a:effectLst/>
                        </a:rPr>
                        <a:t>CEO</a:t>
                      </a:r>
                      <a:endParaRPr lang="ru-RU" sz="1400" b="1" dirty="0">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r>
                        <a:rPr lang="en-US" sz="1600" dirty="0">
                          <a:solidFill>
                            <a:schemeClr val="tx1"/>
                          </a:solidFill>
                          <a:effectLst/>
                        </a:rPr>
                        <a:t>Dummy variable equals 1 in case of CEO turnover</a:t>
                      </a:r>
                      <a:endParaRPr lang="ru-RU" sz="1600" dirty="0">
                        <a:solidFill>
                          <a:schemeClr val="tx1"/>
                        </a:solidFill>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3188524746"/>
                  </a:ext>
                </a:extLst>
              </a:tr>
              <a:tr h="533040">
                <a:tc>
                  <a:txBody>
                    <a:bodyPr/>
                    <a:lstStyle/>
                    <a:p>
                      <a:pPr algn="l"/>
                      <a:r>
                        <a:rPr lang="en-US" sz="1400">
                          <a:effectLst/>
                        </a:rPr>
                        <a:t>CEO oligarch</a:t>
                      </a:r>
                      <a:endParaRPr lang="ru-RU" sz="1400">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r>
                        <a:rPr lang="en-US" sz="1400" b="1" dirty="0" err="1">
                          <a:effectLst/>
                        </a:rPr>
                        <a:t>CEOolig</a:t>
                      </a:r>
                      <a:endParaRPr lang="ru-RU" sz="1400" b="1" dirty="0">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r>
                        <a:rPr lang="en-US" sz="1600" dirty="0">
                          <a:solidFill>
                            <a:schemeClr val="tx1"/>
                          </a:solidFill>
                          <a:effectLst/>
                        </a:rPr>
                        <a:t>Dummy variable equals 1 in case of CEO turnover and </a:t>
                      </a:r>
                      <a:r>
                        <a:rPr lang="en-US" sz="1600" dirty="0" smtClean="0">
                          <a:solidFill>
                            <a:schemeClr val="tx1"/>
                          </a:solidFill>
                          <a:effectLst/>
                        </a:rPr>
                        <a:t>if </a:t>
                      </a:r>
                      <a:r>
                        <a:rPr lang="en-US" sz="1600" dirty="0">
                          <a:solidFill>
                            <a:schemeClr val="tx1"/>
                          </a:solidFill>
                          <a:effectLst/>
                        </a:rPr>
                        <a:t>oligarch is a major shareholder</a:t>
                      </a:r>
                      <a:endParaRPr lang="ru-RU" sz="1600" dirty="0">
                        <a:solidFill>
                          <a:schemeClr val="tx1"/>
                        </a:solidFill>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2399635194"/>
                  </a:ext>
                </a:extLst>
              </a:tr>
              <a:tr h="533040">
                <a:tc>
                  <a:txBody>
                    <a:bodyPr/>
                    <a:lstStyle/>
                    <a:p>
                      <a:pPr algn="l"/>
                      <a:r>
                        <a:rPr lang="en-US" sz="1400">
                          <a:effectLst/>
                        </a:rPr>
                        <a:t>State</a:t>
                      </a:r>
                      <a:endParaRPr lang="ru-RU" sz="1400">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r>
                        <a:rPr lang="en-US" sz="1400" b="1" dirty="0" err="1">
                          <a:effectLst/>
                        </a:rPr>
                        <a:t>CEOstate</a:t>
                      </a:r>
                      <a:endParaRPr lang="ru-RU" sz="1400" b="1" dirty="0">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r>
                        <a:rPr lang="en-US" sz="1600" dirty="0">
                          <a:solidFill>
                            <a:schemeClr val="tx1"/>
                          </a:solidFill>
                          <a:effectLst/>
                        </a:rPr>
                        <a:t>Dummy variable equals 1 in case of CEO turnover and when state is </a:t>
                      </a:r>
                      <a:r>
                        <a:rPr lang="en-US" sz="1600" dirty="0" smtClean="0">
                          <a:solidFill>
                            <a:schemeClr val="tx1"/>
                          </a:solidFill>
                          <a:effectLst/>
                        </a:rPr>
                        <a:t>a shareholder </a:t>
                      </a:r>
                      <a:r>
                        <a:rPr lang="en-US" sz="1600" dirty="0" smtClean="0">
                          <a:solidFill>
                            <a:schemeClr val="tx1"/>
                          </a:solidFill>
                          <a:effectLst/>
                        </a:rPr>
                        <a:t> (&gt;20%)</a:t>
                      </a:r>
                      <a:endParaRPr lang="ru-RU" sz="1600" dirty="0">
                        <a:solidFill>
                          <a:schemeClr val="tx1"/>
                        </a:solidFill>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600511838"/>
                  </a:ext>
                </a:extLst>
              </a:tr>
              <a:tr h="334160">
                <a:tc>
                  <a:txBody>
                    <a:bodyPr/>
                    <a:lstStyle/>
                    <a:p>
                      <a:pPr algn="l"/>
                      <a:r>
                        <a:rPr lang="en-US" sz="1400">
                          <a:effectLst/>
                        </a:rPr>
                        <a:t>Board size</a:t>
                      </a:r>
                      <a:endParaRPr lang="ru-RU" sz="1400">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r>
                        <a:rPr lang="en-US" sz="1400" b="1" dirty="0" err="1">
                          <a:effectLst/>
                        </a:rPr>
                        <a:t>LnBDsize</a:t>
                      </a:r>
                      <a:endParaRPr lang="ru-RU" sz="1400" b="1" dirty="0">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r>
                        <a:rPr lang="en-US" sz="1600" dirty="0">
                          <a:solidFill>
                            <a:schemeClr val="tx1"/>
                          </a:solidFill>
                          <a:effectLst/>
                        </a:rPr>
                        <a:t>Log of number of directors in board</a:t>
                      </a:r>
                      <a:endParaRPr lang="ru-RU" sz="1600" dirty="0">
                        <a:solidFill>
                          <a:schemeClr val="tx1"/>
                        </a:solidFill>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2739169239"/>
                  </a:ext>
                </a:extLst>
              </a:tr>
              <a:tr h="334160">
                <a:tc>
                  <a:txBody>
                    <a:bodyPr/>
                    <a:lstStyle/>
                    <a:p>
                      <a:pPr algn="l"/>
                      <a:r>
                        <a:rPr lang="en-US" sz="1400">
                          <a:effectLst/>
                        </a:rPr>
                        <a:t>CEO age</a:t>
                      </a:r>
                      <a:endParaRPr lang="ru-RU" sz="1400">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r>
                        <a:rPr lang="en-US" sz="1400" b="1" dirty="0" err="1">
                          <a:effectLst/>
                        </a:rPr>
                        <a:t>lnceoage</a:t>
                      </a:r>
                      <a:endParaRPr lang="ru-RU" sz="1400" b="1" dirty="0">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r>
                        <a:rPr lang="en-US" sz="1600" dirty="0">
                          <a:solidFill>
                            <a:schemeClr val="tx1"/>
                          </a:solidFill>
                          <a:effectLst/>
                        </a:rPr>
                        <a:t>Log of CEO age </a:t>
                      </a:r>
                      <a:endParaRPr lang="ru-RU" sz="1600" dirty="0">
                        <a:solidFill>
                          <a:schemeClr val="tx1"/>
                        </a:solidFill>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4191343509"/>
                  </a:ext>
                </a:extLst>
              </a:tr>
              <a:tr h="657214">
                <a:tc>
                  <a:txBody>
                    <a:bodyPr/>
                    <a:lstStyle/>
                    <a:p>
                      <a:pPr algn="l"/>
                      <a:r>
                        <a:rPr lang="en-US" sz="1400">
                          <a:effectLst/>
                        </a:rPr>
                        <a:t>Chairman Turnover</a:t>
                      </a:r>
                      <a:endParaRPr lang="ru-RU" sz="1400">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r>
                        <a:rPr lang="en-US" sz="1400" b="1" dirty="0">
                          <a:effectLst/>
                        </a:rPr>
                        <a:t>Chairman </a:t>
                      </a:r>
                      <a:endParaRPr lang="ru-RU" sz="1400" b="1" dirty="0">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r>
                        <a:rPr lang="en-US" sz="1600" dirty="0">
                          <a:solidFill>
                            <a:schemeClr val="tx1"/>
                          </a:solidFill>
                          <a:effectLst/>
                        </a:rPr>
                        <a:t>Dummy variable equals 1 in case of Chairman turnover</a:t>
                      </a:r>
                      <a:endParaRPr lang="ru-RU" sz="1600" dirty="0">
                        <a:solidFill>
                          <a:schemeClr val="tx1"/>
                        </a:solidFill>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2594942102"/>
                  </a:ext>
                </a:extLst>
              </a:tr>
              <a:tr h="533040">
                <a:tc>
                  <a:txBody>
                    <a:bodyPr/>
                    <a:lstStyle/>
                    <a:p>
                      <a:pPr algn="l"/>
                      <a:r>
                        <a:rPr lang="en-US" sz="1400" dirty="0">
                          <a:effectLst/>
                        </a:rPr>
                        <a:t>CEO characteristics</a:t>
                      </a:r>
                      <a:endParaRPr lang="ru-RU" sz="1400" dirty="0">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r>
                        <a:rPr lang="en-US" sz="1400" b="1" dirty="0" err="1">
                          <a:effectLst/>
                        </a:rPr>
                        <a:t>CEOmba</a:t>
                      </a:r>
                      <a:r>
                        <a:rPr lang="en-US" sz="1400" b="1" dirty="0">
                          <a:effectLst/>
                        </a:rPr>
                        <a:t>, </a:t>
                      </a:r>
                      <a:r>
                        <a:rPr lang="en-US" sz="1400" b="1" dirty="0" err="1">
                          <a:effectLst/>
                        </a:rPr>
                        <a:t>CEOed</a:t>
                      </a:r>
                      <a:r>
                        <a:rPr lang="en-US" sz="1400" b="1" dirty="0">
                          <a:effectLst/>
                        </a:rPr>
                        <a:t>, </a:t>
                      </a:r>
                      <a:r>
                        <a:rPr lang="en-US" sz="1400" b="1" dirty="0" err="1">
                          <a:effectLst/>
                        </a:rPr>
                        <a:t>CEOsci</a:t>
                      </a:r>
                      <a:endParaRPr lang="ru-RU" sz="1400" b="1" dirty="0">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r>
                        <a:rPr lang="en-US" sz="1600" dirty="0">
                          <a:solidFill>
                            <a:schemeClr val="tx1"/>
                          </a:solidFill>
                          <a:effectLst/>
                        </a:rPr>
                        <a:t>Dummy variable equals </a:t>
                      </a:r>
                      <a:r>
                        <a:rPr lang="en-US" sz="1600" dirty="0" smtClean="0">
                          <a:solidFill>
                            <a:schemeClr val="tx1"/>
                          </a:solidFill>
                          <a:effectLst/>
                        </a:rPr>
                        <a:t>1, if </a:t>
                      </a:r>
                      <a:r>
                        <a:rPr lang="en-US" sz="1600" dirty="0">
                          <a:solidFill>
                            <a:schemeClr val="tx1"/>
                          </a:solidFill>
                          <a:effectLst/>
                        </a:rPr>
                        <a:t>CEO has MBA; has technical education; If CEO has a science </a:t>
                      </a:r>
                      <a:r>
                        <a:rPr lang="en-US" sz="1600" dirty="0" smtClean="0">
                          <a:solidFill>
                            <a:schemeClr val="tx1"/>
                          </a:solidFill>
                          <a:effectLst/>
                        </a:rPr>
                        <a:t>degree</a:t>
                      </a:r>
                      <a:endParaRPr lang="ru-RU" sz="1600" dirty="0">
                        <a:solidFill>
                          <a:schemeClr val="tx1"/>
                        </a:solidFill>
                        <a:effectLst/>
                        <a:latin typeface="+mn-lt"/>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1454739709"/>
                  </a:ext>
                </a:extLst>
              </a:tr>
            </a:tbl>
          </a:graphicData>
        </a:graphic>
      </p:graphicFrame>
      <p:sp>
        <p:nvSpPr>
          <p:cNvPr id="6" name="Subtitle 2"/>
          <p:cNvSpPr txBox="1">
            <a:spLocks/>
          </p:cNvSpPr>
          <p:nvPr/>
        </p:nvSpPr>
        <p:spPr bwMode="auto">
          <a:xfrm>
            <a:off x="21867" y="6379702"/>
            <a:ext cx="3107531" cy="184547"/>
          </a:xfrm>
          <a:prstGeom prst="rect">
            <a:avLst/>
          </a:prstGeom>
          <a:noFill/>
          <a:ln w="9525">
            <a:noFill/>
            <a:miter lim="800000"/>
            <a:headEnd/>
            <a:tailEnd/>
          </a:ln>
        </p:spPr>
        <p:txBody>
          <a:bodyPr/>
          <a:lstStyle/>
          <a:p>
            <a:pPr marL="0" marR="0" lvl="0" indent="0" algn="l" defTabSz="342900" rtl="0" eaLnBrk="1" fontAlgn="base" latinLnBrk="0" hangingPunct="1">
              <a:lnSpc>
                <a:spcPct val="100000"/>
              </a:lnSpc>
              <a:spcBef>
                <a:spcPct val="20000"/>
              </a:spcBef>
              <a:spcAft>
                <a:spcPct val="0"/>
              </a:spcAft>
              <a:buClrTx/>
              <a:buSzTx/>
              <a:buFontTx/>
              <a:buNone/>
              <a:tabLst/>
              <a:defRPr/>
            </a:pP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Higher</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School</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of</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Economics</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 </a:t>
            </a:r>
            <a:r>
              <a:rPr kumimoji="0" lang="en-US"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Moscow</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201</a:t>
            </a:r>
            <a:r>
              <a:rPr kumimoji="0" lang="en-US"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5</a:t>
            </a:r>
            <a:endPar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endParaRPr>
          </a:p>
        </p:txBody>
      </p:sp>
    </p:spTree>
    <p:extLst>
      <p:ext uri="{BB962C8B-B14F-4D97-AF65-F5344CB8AC3E}">
        <p14:creationId xmlns:p14="http://schemas.microsoft.com/office/powerpoint/2010/main" val="408016126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0" name="Subtitle 2"/>
          <p:cNvSpPr txBox="1">
            <a:spLocks/>
          </p:cNvSpPr>
          <p:nvPr/>
        </p:nvSpPr>
        <p:spPr bwMode="auto">
          <a:xfrm>
            <a:off x="1334692" y="5668566"/>
            <a:ext cx="3107531" cy="184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defTabSz="342900" fontAlgn="base">
              <a:spcBef>
                <a:spcPct val="20000"/>
              </a:spcBef>
              <a:spcAft>
                <a:spcPct val="0"/>
              </a:spcAft>
              <a:defRPr/>
            </a:pPr>
            <a:r>
              <a:rPr kumimoji="0" lang="ru-RU" altLang="ru-RU" sz="1800" dirty="0">
                <a:solidFill>
                  <a:prstClr val="white"/>
                </a:solidFill>
                <a:latin typeface="Calibri" panose="020F0502020204030204"/>
              </a:rPr>
              <a:t>Higher School of Economics , </a:t>
            </a:r>
            <a:r>
              <a:rPr kumimoji="0" lang="en-US" altLang="ru-RU" sz="1800" dirty="0">
                <a:solidFill>
                  <a:prstClr val="white"/>
                </a:solidFill>
                <a:latin typeface="Calibri" panose="020F0502020204030204"/>
              </a:rPr>
              <a:t>Moscow</a:t>
            </a:r>
            <a:r>
              <a:rPr kumimoji="0" lang="ru-RU" altLang="ru-RU" sz="1800" dirty="0">
                <a:solidFill>
                  <a:prstClr val="white"/>
                </a:solidFill>
                <a:latin typeface="Calibri" panose="020F0502020204030204"/>
              </a:rPr>
              <a:t>, 2015</a:t>
            </a:r>
          </a:p>
        </p:txBody>
      </p:sp>
      <p:sp>
        <p:nvSpPr>
          <p:cNvPr id="17415"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800">
                <a:solidFill>
                  <a:schemeClr val="tx1"/>
                </a:solidFill>
                <a:latin typeface="Arial" panose="020B0604020202020204" pitchFamily="34" charset="0"/>
                <a:ea typeface="ＭＳ Ｐゴシック" panose="020B0600070205080204" pitchFamily="34" charset="-128"/>
              </a:defRPr>
            </a:lvl1pPr>
            <a:lvl2pPr marL="557213" indent="-214313">
              <a:defRPr kumimoji="1" sz="1800">
                <a:solidFill>
                  <a:schemeClr val="tx1"/>
                </a:solidFill>
                <a:latin typeface="Arial" panose="020B0604020202020204" pitchFamily="34" charset="0"/>
                <a:ea typeface="ＭＳ Ｐゴシック" panose="020B0600070205080204" pitchFamily="34" charset="-128"/>
              </a:defRPr>
            </a:lvl2pPr>
            <a:lvl3pPr marL="857250" indent="-171450">
              <a:defRPr kumimoji="1" sz="1800">
                <a:solidFill>
                  <a:schemeClr val="tx1"/>
                </a:solidFill>
                <a:latin typeface="Arial" panose="020B0604020202020204" pitchFamily="34" charset="0"/>
                <a:ea typeface="ＭＳ Ｐゴシック" panose="020B0600070205080204" pitchFamily="34" charset="-128"/>
              </a:defRPr>
            </a:lvl3pPr>
            <a:lvl4pPr marL="1200150" indent="-171450">
              <a:defRPr kumimoji="1" sz="1800">
                <a:solidFill>
                  <a:schemeClr val="tx1"/>
                </a:solidFill>
                <a:latin typeface="Arial" panose="020B0604020202020204" pitchFamily="34" charset="0"/>
                <a:ea typeface="ＭＳ Ｐゴシック" panose="020B0600070205080204" pitchFamily="34" charset="-128"/>
              </a:defRPr>
            </a:lvl4pPr>
            <a:lvl5pPr marL="1543050" indent="-171450">
              <a:defRPr kumimoji="1" sz="1800">
                <a:solidFill>
                  <a:schemeClr val="tx1"/>
                </a:solidFill>
                <a:latin typeface="Arial" panose="020B0604020202020204" pitchFamily="34" charset="0"/>
                <a:ea typeface="ＭＳ Ｐゴシック" panose="020B0600070205080204" pitchFamily="34" charset="-128"/>
              </a:defRPr>
            </a:lvl5pPr>
            <a:lvl6pPr marL="18859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6pPr>
            <a:lvl7pPr marL="22288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7pPr>
            <a:lvl8pPr marL="25717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8pPr>
            <a:lvl9pPr marL="29146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9pPr>
          </a:lstStyle>
          <a:p>
            <a:pPr defTabSz="342900" fontAlgn="base">
              <a:spcBef>
                <a:spcPct val="0"/>
              </a:spcBef>
              <a:spcAft>
                <a:spcPct val="0"/>
              </a:spcAft>
              <a:defRPr/>
            </a:pPr>
            <a:fld id="{25664CD1-C2A3-4726-9B77-8513E8042331}" type="slidenum">
              <a:rPr kumimoji="0" lang="en-US" altLang="ru-RU">
                <a:solidFill>
                  <a:srgbClr val="898989"/>
                </a:solidFill>
                <a:latin typeface="Calibri" panose="020F0502020204030204"/>
              </a:rPr>
              <a:pPr defTabSz="342900" fontAlgn="base">
                <a:spcBef>
                  <a:spcPct val="0"/>
                </a:spcBef>
                <a:spcAft>
                  <a:spcPct val="0"/>
                </a:spcAft>
                <a:defRPr/>
              </a:pPr>
              <a:t>12</a:t>
            </a:fld>
            <a:endParaRPr kumimoji="0" lang="en-US" altLang="ru-RU">
              <a:solidFill>
                <a:srgbClr val="898989"/>
              </a:solidFill>
              <a:latin typeface="Calibri" panose="020F0502020204030204"/>
            </a:endParaRPr>
          </a:p>
        </p:txBody>
      </p:sp>
      <mc:AlternateContent xmlns:mc="http://schemas.openxmlformats.org/markup-compatibility/2006">
        <mc:Choice xmlns:a14="http://schemas.microsoft.com/office/drawing/2010/main" Requires="a14">
          <p:sp>
            <p:nvSpPr>
              <p:cNvPr id="2" name="Rectangle 1"/>
              <p:cNvSpPr/>
              <p:nvPr/>
            </p:nvSpPr>
            <p:spPr>
              <a:xfrm>
                <a:off x="1058467" y="1440122"/>
                <a:ext cx="6548001" cy="900246"/>
              </a:xfrm>
              <a:prstGeom prst="rect">
                <a:avLst/>
              </a:prstGeom>
              <a:ln>
                <a:solidFill>
                  <a:schemeClr val="accent3">
                    <a:lumMod val="75000"/>
                  </a:schemeClr>
                </a:solidFill>
                <a:prstDash val="dash"/>
              </a:ln>
            </p:spPr>
            <p:txBody>
              <a:bodyPr wrap="square">
                <a:spAutoFit/>
              </a:bodyPr>
              <a:lstStyle/>
              <a:p>
                <a:pPr defTabSz="342900" fontAlgn="base">
                  <a:lnSpc>
                    <a:spcPct val="150000"/>
                  </a:lnSpc>
                  <a:spcBef>
                    <a:spcPct val="0"/>
                  </a:spcBef>
                  <a:spcAft>
                    <a:spcPct val="0"/>
                  </a:spcAft>
                </a:pPr>
                <a:r>
                  <a:rPr lang="en-US" b="1" i="1" dirty="0">
                    <a:solidFill>
                      <a:prstClr val="black"/>
                    </a:solidFill>
                  </a:rPr>
                  <a:t>CEO turnover</a:t>
                </a:r>
                <a14:m/>
                <a:endParaRPr lang="ru-RU" b="1" i="1" dirty="0">
                  <a:solidFill>
                    <a:prstClr val="black"/>
                  </a:solidFill>
                  <a:ea typeface="ＭＳ Ｐゴシック" panose="020B0600070205080204" pitchFamily="34" charset="-128"/>
                </a:endParaRPr>
              </a:p>
            </p:txBody>
          </p:sp>
        </mc:Choice>
        <mc:Fallback>
          <p:sp>
            <p:nvSpPr>
              <p:cNvPr id="2" name="Rectangle 1"/>
              <p:cNvSpPr>
                <a:spLocks noRot="1" noChangeAspect="1" noMove="1" noResize="1" noEditPoints="1" noAdjustHandles="1" noChangeArrowheads="1" noChangeShapeType="1" noTextEdit="1"/>
              </p:cNvSpPr>
              <p:nvPr/>
            </p:nvSpPr>
            <p:spPr>
              <a:xfrm>
                <a:off x="1058467" y="1440122"/>
                <a:ext cx="6548001" cy="900246"/>
              </a:xfrm>
              <a:prstGeom prst="rect">
                <a:avLst/>
              </a:prstGeom>
              <a:blipFill rotWithShape="1">
                <a:blip r:embed="rId4"/>
                <a:stretch>
                  <a:fillRect/>
                </a:stretch>
              </a:blipFill>
              <a:ln>
                <a:solidFill>
                  <a:schemeClr val="accent3">
                    <a:lumMod val="75000"/>
                  </a:schemeClr>
                </a:solidFill>
                <a:prstDash val="dash"/>
              </a:ln>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3" name="Rectangle 2"/>
              <p:cNvSpPr/>
              <p:nvPr/>
            </p:nvSpPr>
            <p:spPr>
              <a:xfrm>
                <a:off x="242631" y="2704628"/>
                <a:ext cx="8687052" cy="923330"/>
              </a:xfrm>
              <a:prstGeom prst="rect">
                <a:avLst/>
              </a:prstGeom>
            </p:spPr>
            <p:txBody>
              <a:bodyPr wrap="square">
                <a:spAutoFit/>
              </a:bodyPr>
              <a:lstStyle/>
              <a:p>
                <a:pPr defTabSz="342900" fontAlgn="base">
                  <a:spcBef>
                    <a:spcPct val="0"/>
                  </a:spcBef>
                  <a:spcAft>
                    <a:spcPct val="0"/>
                  </a:spcAft>
                </a:pPr>
                <a:r>
                  <a:rPr lang="en-US" dirty="0">
                    <a:solidFill>
                      <a:prstClr val="black"/>
                    </a:solidFill>
                    <a:ea typeface="MS Mincho" panose="02020609040205080304" pitchFamily="49" charset="-128"/>
                  </a:rPr>
                  <a:t>CEO turnover is tested with logit model: </a:t>
                </a:r>
                <a14:m/>
                <a:r>
                  <a:rPr lang="en-US" dirty="0">
                    <a:solidFill>
                      <a:prstClr val="black"/>
                    </a:solidFill>
                    <a:ea typeface="MS Mincho" panose="02020609040205080304" pitchFamily="49" charset="-128"/>
                  </a:rPr>
                  <a:t>, where </a:t>
                </a:r>
                <a:r>
                  <a:rPr lang="en-US" i="1" dirty="0">
                    <a:solidFill>
                      <a:prstClr val="black"/>
                    </a:solidFill>
                    <a:ea typeface="MS Mincho" panose="02020609040205080304" pitchFamily="49" charset="-128"/>
                  </a:rPr>
                  <a:t>p</a:t>
                </a:r>
                <a:r>
                  <a:rPr lang="en-US" dirty="0">
                    <a:solidFill>
                      <a:prstClr val="black"/>
                    </a:solidFill>
                    <a:ea typeface="MS Mincho" panose="02020609040205080304" pitchFamily="49" charset="-128"/>
                  </a:rPr>
                  <a:t> is a probability of CEO dismissal and as dependent variable we use the logarithm </a:t>
                </a:r>
                <a14:m/>
                <a:r>
                  <a:rPr lang="en-US" dirty="0">
                    <a:solidFill>
                      <a:prstClr val="black"/>
                    </a:solidFill>
                    <a:ea typeface="MS Mincho" panose="02020609040205080304" pitchFamily="49" charset="-128"/>
                  </a:rPr>
                  <a:t> of the odds ratio of CEO removal. </a:t>
                </a:r>
                <a:endParaRPr lang="ru-RU" dirty="0">
                  <a:solidFill>
                    <a:prstClr val="black"/>
                  </a:solidFill>
                  <a:ea typeface="ＭＳ Ｐゴシック" panose="020B0600070205080204" pitchFamily="34" charset="-128"/>
                </a:endParaRPr>
              </a:p>
            </p:txBody>
          </p:sp>
        </mc:Choice>
        <mc:Fallback>
          <p:sp>
            <p:nvSpPr>
              <p:cNvPr id="3" name="Rectangle 2"/>
              <p:cNvSpPr>
                <a:spLocks noRot="1" noChangeAspect="1" noMove="1" noResize="1" noEditPoints="1" noAdjustHandles="1" noChangeArrowheads="1" noChangeShapeType="1" noTextEdit="1"/>
              </p:cNvSpPr>
              <p:nvPr/>
            </p:nvSpPr>
            <p:spPr>
              <a:xfrm>
                <a:off x="242631" y="2704628"/>
                <a:ext cx="8687052" cy="923330"/>
              </a:xfrm>
              <a:prstGeom prst="rect">
                <a:avLst/>
              </a:prstGeom>
              <a:blipFill rotWithShape="1">
                <a:blip r:embed="rId5"/>
                <a:stretch>
                  <a:fillRect/>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5" name="Rectangle 4"/>
              <p:cNvSpPr/>
              <p:nvPr/>
            </p:nvSpPr>
            <p:spPr>
              <a:xfrm>
                <a:off x="1058468" y="4066161"/>
                <a:ext cx="6548000" cy="900246"/>
              </a:xfrm>
              <a:prstGeom prst="rect">
                <a:avLst/>
              </a:prstGeom>
              <a:ln>
                <a:solidFill>
                  <a:schemeClr val="accent3">
                    <a:lumMod val="75000"/>
                  </a:schemeClr>
                </a:solidFill>
                <a:prstDash val="dash"/>
              </a:ln>
            </p:spPr>
            <p:txBody>
              <a:bodyPr wrap="square">
                <a:spAutoFit/>
              </a:bodyPr>
              <a:lstStyle/>
              <a:p>
                <a:pPr algn="just" defTabSz="342900" fontAlgn="base">
                  <a:lnSpc>
                    <a:spcPct val="150000"/>
                  </a:lnSpc>
                  <a:spcBef>
                    <a:spcPct val="0"/>
                  </a:spcBef>
                  <a:spcAft>
                    <a:spcPct val="0"/>
                  </a:spcAft>
                </a:pPr>
                <a:r>
                  <a:rPr lang="en-US" b="1" i="1" dirty="0">
                    <a:solidFill>
                      <a:prstClr val="black"/>
                    </a:solidFill>
                    <a:latin typeface="Times New Roman" panose="02020603050405020304" pitchFamily="18" charset="0"/>
                    <a:cs typeface="Times New Roman" panose="02020603050405020304" pitchFamily="18" charset="0"/>
                  </a:rPr>
                  <a:t>Chairman changes</a:t>
                </a:r>
                <a14:m/>
                <a:endParaRPr lang="ru-RU" i="1" dirty="0">
                  <a:solidFill>
                    <a:prstClr val="black"/>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mc:Choice>
        <mc:Fallback>
          <p:sp>
            <p:nvSpPr>
              <p:cNvPr id="5" name="Rectangle 4"/>
              <p:cNvSpPr>
                <a:spLocks noRot="1" noChangeAspect="1" noMove="1" noResize="1" noEditPoints="1" noAdjustHandles="1" noChangeArrowheads="1" noChangeShapeType="1" noTextEdit="1"/>
              </p:cNvSpPr>
              <p:nvPr/>
            </p:nvSpPr>
            <p:spPr>
              <a:xfrm>
                <a:off x="1058468" y="4066161"/>
                <a:ext cx="6548000" cy="900246"/>
              </a:xfrm>
              <a:prstGeom prst="rect">
                <a:avLst/>
              </a:prstGeom>
              <a:blipFill rotWithShape="1">
                <a:blip r:embed="rId6"/>
                <a:stretch>
                  <a:fillRect/>
                </a:stretch>
              </a:blipFill>
              <a:ln>
                <a:solidFill>
                  <a:schemeClr val="accent3">
                    <a:lumMod val="75000"/>
                  </a:schemeClr>
                </a:solidFill>
                <a:prstDash val="dash"/>
              </a:ln>
            </p:spPr>
            <p:txBody>
              <a:bodyPr/>
              <a:lstStyle/>
              <a:p>
                <a:r>
                  <a:rPr lang="ru-RU">
                    <a:noFill/>
                  </a:rPr>
                  <a:t> </a:t>
                </a:r>
              </a:p>
            </p:txBody>
          </p:sp>
        </mc:Fallback>
      </mc:AlternateContent>
      <p:cxnSp>
        <p:nvCxnSpPr>
          <p:cNvPr id="7" name="Straight Connector 6"/>
          <p:cNvCxnSpPr/>
          <p:nvPr/>
        </p:nvCxnSpPr>
        <p:spPr>
          <a:xfrm>
            <a:off x="0" y="3788925"/>
            <a:ext cx="9056063" cy="0"/>
          </a:xfrm>
          <a:prstGeom prst="line">
            <a:avLst/>
          </a:prstGeom>
          <a:ln>
            <a:solidFill>
              <a:schemeClr val="accent3">
                <a:lumMod val="75000"/>
              </a:schemeClr>
            </a:solidFill>
            <a:prstDash val="soli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6" name="Rectangle 5"/>
              <p:cNvSpPr/>
              <p:nvPr/>
            </p:nvSpPr>
            <p:spPr>
              <a:xfrm>
                <a:off x="453690" y="5343406"/>
                <a:ext cx="7863193" cy="923330"/>
              </a:xfrm>
              <a:prstGeom prst="rect">
                <a:avLst/>
              </a:prstGeom>
            </p:spPr>
            <p:txBody>
              <a:bodyPr wrap="square">
                <a:spAutoFit/>
              </a:bodyPr>
              <a:lstStyle/>
              <a:p>
                <a:pPr defTabSz="342900" fontAlgn="base">
                  <a:spcBef>
                    <a:spcPct val="0"/>
                  </a:spcBef>
                  <a:spcAft>
                    <a:spcPct val="0"/>
                  </a:spcAft>
                  <a:defRPr/>
                </a:pPr>
                <a:r>
                  <a:rPr lang="en-US" dirty="0">
                    <a:solidFill>
                      <a:prstClr val="black"/>
                    </a:solidFill>
                    <a:ea typeface="MS Mincho" panose="02020609040205080304" pitchFamily="49" charset="-128"/>
                    <a:cs typeface="Times New Roman" panose="02020603050405020304" pitchFamily="18" charset="0"/>
                  </a:rPr>
                  <a:t>Chairman changes are tested with logit model: Where </a:t>
                </a:r>
                <a:r>
                  <a:rPr lang="en-US" i="1" dirty="0">
                    <a:solidFill>
                      <a:prstClr val="black"/>
                    </a:solidFill>
                    <a:ea typeface="MS Mincho" panose="02020609040205080304" pitchFamily="49" charset="-128"/>
                    <a:cs typeface="Times New Roman" panose="02020603050405020304" pitchFamily="18" charset="0"/>
                  </a:rPr>
                  <a:t>p</a:t>
                </a:r>
                <a:r>
                  <a:rPr lang="en-US" dirty="0">
                    <a:solidFill>
                      <a:prstClr val="black"/>
                    </a:solidFill>
                    <a:ea typeface="MS Mincho" panose="02020609040205080304" pitchFamily="49" charset="-128"/>
                    <a:cs typeface="Times New Roman" panose="02020603050405020304" pitchFamily="18" charset="0"/>
                  </a:rPr>
                  <a:t> is a probability of Chairman changes and as dependent variable we use the logarithm </a:t>
                </a:r>
                <a14:m/>
                <a:r>
                  <a:rPr lang="en-US" dirty="0">
                    <a:solidFill>
                      <a:prstClr val="black"/>
                    </a:solidFill>
                    <a:ea typeface="MS Mincho" panose="02020609040205080304" pitchFamily="49" charset="-128"/>
                    <a:cs typeface="Times New Roman" panose="02020603050405020304" pitchFamily="18" charset="0"/>
                  </a:rPr>
                  <a:t> of the odds ratio of CEO removal. </a:t>
                </a:r>
                <a:endParaRPr lang="ru-RU" dirty="0">
                  <a:solidFill>
                    <a:prstClr val="black"/>
                  </a:solidFill>
                  <a:ea typeface="ＭＳ Ｐゴシック" panose="020B0600070205080204" pitchFamily="34" charset="-128"/>
                  <a:cs typeface="Times New Roman" panose="02020603050405020304" pitchFamily="18" charset="0"/>
                </a:endParaRPr>
              </a:p>
            </p:txBody>
          </p:sp>
        </mc:Choice>
        <mc:Fallback>
          <p:sp>
            <p:nvSpPr>
              <p:cNvPr id="6" name="Rectangle 5"/>
              <p:cNvSpPr>
                <a:spLocks noRot="1" noChangeAspect="1" noMove="1" noResize="1" noEditPoints="1" noAdjustHandles="1" noChangeArrowheads="1" noChangeShapeType="1" noTextEdit="1"/>
              </p:cNvSpPr>
              <p:nvPr/>
            </p:nvSpPr>
            <p:spPr>
              <a:xfrm>
                <a:off x="453690" y="5343406"/>
                <a:ext cx="7863193" cy="923330"/>
              </a:xfrm>
              <a:prstGeom prst="rect">
                <a:avLst/>
              </a:prstGeom>
              <a:blipFill rotWithShape="1">
                <a:blip r:embed="rId7"/>
                <a:stretch>
                  <a:fillRect/>
                </a:stretch>
              </a:blipFill>
            </p:spPr>
            <p:txBody>
              <a:bodyPr/>
              <a:lstStyle/>
              <a:p>
                <a:r>
                  <a:rPr lang="ru-RU">
                    <a:noFill/>
                  </a:rPr>
                  <a:t> </a:t>
                </a:r>
              </a:p>
            </p:txBody>
          </p:sp>
        </mc:Fallback>
      </mc:AlternateContent>
      <p:sp>
        <p:nvSpPr>
          <p:cNvPr id="24" name="Subtitle 2"/>
          <p:cNvSpPr txBox="1">
            <a:spLocks/>
          </p:cNvSpPr>
          <p:nvPr/>
        </p:nvSpPr>
        <p:spPr bwMode="auto">
          <a:xfrm>
            <a:off x="21867" y="6379702"/>
            <a:ext cx="3107531" cy="184547"/>
          </a:xfrm>
          <a:prstGeom prst="rect">
            <a:avLst/>
          </a:prstGeom>
          <a:noFill/>
          <a:ln w="9525">
            <a:noFill/>
            <a:miter lim="800000"/>
            <a:headEnd/>
            <a:tailEnd/>
          </a:ln>
        </p:spPr>
        <p:txBody>
          <a:bodyPr/>
          <a:lstStyle/>
          <a:p>
            <a:pPr marL="0" marR="0" lvl="0" indent="0" algn="l" defTabSz="342900" rtl="0" eaLnBrk="1" fontAlgn="base" latinLnBrk="0" hangingPunct="1">
              <a:lnSpc>
                <a:spcPct val="100000"/>
              </a:lnSpc>
              <a:spcBef>
                <a:spcPct val="20000"/>
              </a:spcBef>
              <a:spcAft>
                <a:spcPct val="0"/>
              </a:spcAft>
              <a:buClrTx/>
              <a:buSzTx/>
              <a:buFontTx/>
              <a:buNone/>
              <a:tabLst/>
              <a:defRPr/>
            </a:pPr>
            <a:r>
              <a:rPr kumimoji="0" lang="ru-RU"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Higher</a:t>
            </a:r>
            <a:r>
              <a:rPr kumimoji="0" lang="ru-RU"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School</a:t>
            </a:r>
            <a:r>
              <a:rPr kumimoji="0" lang="ru-RU"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of</a:t>
            </a:r>
            <a:r>
              <a:rPr kumimoji="0" lang="ru-RU"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Economics</a:t>
            </a:r>
            <a:r>
              <a:rPr kumimoji="0" lang="ru-RU"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 </a:t>
            </a:r>
            <a:r>
              <a:rPr kumimoji="0" lang="en-US"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Moscow</a:t>
            </a:r>
            <a:r>
              <a:rPr kumimoji="0" lang="ru-RU"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201</a:t>
            </a:r>
            <a:r>
              <a:rPr kumimoji="0" lang="en-US"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5</a:t>
            </a:r>
            <a:endParaRPr kumimoji="0" lang="ru-RU" b="0" i="0" u="none" strike="noStrike" kern="1200" cap="none" spc="0" normalizeH="0" baseline="0" noProof="0" dirty="0">
              <a:ln>
                <a:noFill/>
              </a:ln>
              <a:solidFill>
                <a:schemeClr val="bg1"/>
              </a:solidFill>
              <a:effectLst/>
              <a:uLnTx/>
              <a:uFillTx/>
              <a:latin typeface="Calibri" panose="020F0502020204030204"/>
              <a:ea typeface="ＭＳ Ｐゴシック"/>
              <a:cs typeface="+mn-cs"/>
            </a:endParaRPr>
          </a:p>
        </p:txBody>
      </p:sp>
      <p:sp>
        <p:nvSpPr>
          <p:cNvPr id="11" name="TextBox 10"/>
          <p:cNvSpPr txBox="1"/>
          <p:nvPr/>
        </p:nvSpPr>
        <p:spPr>
          <a:xfrm>
            <a:off x="1334692" y="248099"/>
            <a:ext cx="7637150" cy="369332"/>
          </a:xfrm>
          <a:prstGeom prst="rect">
            <a:avLst/>
          </a:prstGeom>
          <a:noFill/>
        </p:spPr>
        <p:txBody>
          <a:bodyPr wrap="square" rtlCol="0">
            <a:spAutoFit/>
          </a:bodyPr>
          <a:lstStyle/>
          <a:p>
            <a:pPr defTabSz="342900" fontAlgn="base">
              <a:spcBef>
                <a:spcPct val="0"/>
              </a:spcBef>
              <a:spcAft>
                <a:spcPct val="0"/>
              </a:spcAft>
            </a:pPr>
            <a:r>
              <a:rPr lang="en-US" b="1" dirty="0">
                <a:solidFill>
                  <a:schemeClr val="bg1"/>
                </a:solidFill>
                <a:latin typeface="Times New Roman" panose="02020603050405020304" pitchFamily="18" charset="0"/>
                <a:ea typeface="ＭＳ Ｐゴシック" panose="020B0600070205080204" pitchFamily="34" charset="-128"/>
                <a:cs typeface="Times New Roman" panose="02020603050405020304" pitchFamily="18" charset="0"/>
              </a:rPr>
              <a:t>Models</a:t>
            </a:r>
            <a:endParaRPr lang="ru-RU" b="1" dirty="0">
              <a:solidFill>
                <a:schemeClr val="bg1"/>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2661953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0" name="Subtitle 2"/>
          <p:cNvSpPr txBox="1">
            <a:spLocks/>
          </p:cNvSpPr>
          <p:nvPr/>
        </p:nvSpPr>
        <p:spPr bwMode="auto">
          <a:xfrm>
            <a:off x="1549012" y="5823084"/>
            <a:ext cx="3107531" cy="184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342900" rtl="0" eaLnBrk="1" fontAlgn="base" latinLnBrk="0" hangingPunct="1">
              <a:lnSpc>
                <a:spcPct val="100000"/>
              </a:lnSpc>
              <a:spcBef>
                <a:spcPct val="20000"/>
              </a:spcBef>
              <a:spcAft>
                <a:spcPct val="0"/>
              </a:spcAft>
              <a:buClrTx/>
              <a:buSzTx/>
              <a:buFontTx/>
              <a:buNone/>
              <a:tabLst/>
              <a:defRPr/>
            </a:pPr>
            <a:r>
              <a:rPr kumimoji="0" lang="ru-RU" altLang="ru-RU" sz="6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rPr>
              <a:t>Higher School of Economics , </a:t>
            </a:r>
            <a:r>
              <a:rPr kumimoji="0" lang="en-US" altLang="ru-RU" sz="6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rPr>
              <a:t>Moscow</a:t>
            </a:r>
            <a:r>
              <a:rPr kumimoji="0" lang="ru-RU" altLang="ru-RU" sz="6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rPr>
              <a:t>, 2015</a:t>
            </a:r>
          </a:p>
        </p:txBody>
      </p:sp>
      <p:sp>
        <p:nvSpPr>
          <p:cNvPr id="17415" name="Slide Number Placeholder 8"/>
          <p:cNvSpPr>
            <a:spLocks noGrp="1"/>
          </p:cNvSpPr>
          <p:nvPr>
            <p:ph type="sldNum" sz="quarter" idx="12"/>
          </p:nvPr>
        </p:nvSpPr>
        <p:spPr bwMode="auto">
          <a:xfrm>
            <a:off x="7007829" y="6448926"/>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800">
                <a:solidFill>
                  <a:schemeClr val="tx1"/>
                </a:solidFill>
                <a:latin typeface="Arial" panose="020B0604020202020204" pitchFamily="34" charset="0"/>
                <a:ea typeface="ＭＳ Ｐゴシック" panose="020B0600070205080204" pitchFamily="34" charset="-128"/>
              </a:defRPr>
            </a:lvl1pPr>
            <a:lvl2pPr marL="557213" indent="-214313">
              <a:defRPr kumimoji="1" sz="1800">
                <a:solidFill>
                  <a:schemeClr val="tx1"/>
                </a:solidFill>
                <a:latin typeface="Arial" panose="020B0604020202020204" pitchFamily="34" charset="0"/>
                <a:ea typeface="ＭＳ Ｐゴシック" panose="020B0600070205080204" pitchFamily="34" charset="-128"/>
              </a:defRPr>
            </a:lvl2pPr>
            <a:lvl3pPr marL="857250" indent="-171450">
              <a:defRPr kumimoji="1" sz="1800">
                <a:solidFill>
                  <a:schemeClr val="tx1"/>
                </a:solidFill>
                <a:latin typeface="Arial" panose="020B0604020202020204" pitchFamily="34" charset="0"/>
                <a:ea typeface="ＭＳ Ｐゴシック" panose="020B0600070205080204" pitchFamily="34" charset="-128"/>
              </a:defRPr>
            </a:lvl3pPr>
            <a:lvl4pPr marL="1200150" indent="-171450">
              <a:defRPr kumimoji="1" sz="1800">
                <a:solidFill>
                  <a:schemeClr val="tx1"/>
                </a:solidFill>
                <a:latin typeface="Arial" panose="020B0604020202020204" pitchFamily="34" charset="0"/>
                <a:ea typeface="ＭＳ Ｐゴシック" panose="020B0600070205080204" pitchFamily="34" charset="-128"/>
              </a:defRPr>
            </a:lvl4pPr>
            <a:lvl5pPr marL="1543050" indent="-171450">
              <a:defRPr kumimoji="1" sz="1800">
                <a:solidFill>
                  <a:schemeClr val="tx1"/>
                </a:solidFill>
                <a:latin typeface="Arial" panose="020B0604020202020204" pitchFamily="34" charset="0"/>
                <a:ea typeface="ＭＳ Ｐゴシック" panose="020B0600070205080204" pitchFamily="34" charset="-128"/>
              </a:defRPr>
            </a:lvl5pPr>
            <a:lvl6pPr marL="18859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6pPr>
            <a:lvl7pPr marL="22288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7pPr>
            <a:lvl8pPr marL="25717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8pPr>
            <a:lvl9pPr marL="29146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9pPr>
          </a:lstStyle>
          <a:p>
            <a:pPr marL="0" marR="0" lvl="0" indent="0" algn="r" defTabSz="342900" rtl="0" eaLnBrk="1" fontAlgn="base" latinLnBrk="0" hangingPunct="1">
              <a:lnSpc>
                <a:spcPct val="100000"/>
              </a:lnSpc>
              <a:spcBef>
                <a:spcPct val="0"/>
              </a:spcBef>
              <a:spcAft>
                <a:spcPct val="0"/>
              </a:spcAft>
              <a:buClrTx/>
              <a:buSzTx/>
              <a:buFontTx/>
              <a:buNone/>
              <a:tabLst/>
              <a:defRPr/>
            </a:pPr>
            <a:fld id="{25664CD1-C2A3-4726-9B77-8513E8042331}" type="slidenum">
              <a:rPr kumimoji="0" lang="en-US" altLang="ru-RU" sz="9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13</a:t>
            </a:fld>
            <a:endParaRPr kumimoji="0" lang="en-US" altLang="ru-RU" sz="9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
        <p:nvSpPr>
          <p:cNvPr id="12" name="TextBox 11"/>
          <p:cNvSpPr txBox="1"/>
          <p:nvPr/>
        </p:nvSpPr>
        <p:spPr>
          <a:xfrm>
            <a:off x="1575632" y="254864"/>
            <a:ext cx="3576710" cy="584775"/>
          </a:xfrm>
          <a:prstGeom prst="rect">
            <a:avLst/>
          </a:prstGeom>
          <a:noFill/>
        </p:spPr>
        <p:txBody>
          <a:bodyPr wrap="square" rtlCol="0">
            <a:spAutoFit/>
          </a:bodyPr>
          <a:lstStyle/>
          <a:p>
            <a:pPr marL="0" marR="0" lvl="0" indent="0" algn="l" defTabSz="3429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Data</a:t>
            </a:r>
            <a:endParaRPr kumimoji="0" lang="ru-RU" sz="3200" b="1" i="0" u="none" strike="noStrike" kern="1200" cap="none" spc="0" normalizeH="0" baseline="0" noProof="0" dirty="0">
              <a:ln>
                <a:noFill/>
              </a:ln>
              <a:solidFill>
                <a:prstClr val="white"/>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14405959"/>
              </p:ext>
            </p:extLst>
          </p:nvPr>
        </p:nvGraphicFramePr>
        <p:xfrm>
          <a:off x="173624" y="2356398"/>
          <a:ext cx="5880703" cy="1993079"/>
        </p:xfrm>
        <a:graphic>
          <a:graphicData uri="http://schemas.openxmlformats.org/drawingml/2006/table">
            <a:tbl>
              <a:tblPr firstRow="1" firstCol="1" bandRow="1">
                <a:tableStyleId>{10A1B5D5-9B99-4C35-A422-299274C87663}</a:tableStyleId>
              </a:tblPr>
              <a:tblGrid>
                <a:gridCol w="1505235">
                  <a:extLst>
                    <a:ext uri="{9D8B030D-6E8A-4147-A177-3AD203B41FA5}">
                      <a16:colId xmlns:a16="http://schemas.microsoft.com/office/drawing/2014/main" xmlns="" val="1978211453"/>
                    </a:ext>
                  </a:extLst>
                </a:gridCol>
                <a:gridCol w="691869">
                  <a:extLst>
                    <a:ext uri="{9D8B030D-6E8A-4147-A177-3AD203B41FA5}">
                      <a16:colId xmlns:a16="http://schemas.microsoft.com/office/drawing/2014/main" xmlns="" val="419709003"/>
                    </a:ext>
                  </a:extLst>
                </a:gridCol>
                <a:gridCol w="643459">
                  <a:extLst>
                    <a:ext uri="{9D8B030D-6E8A-4147-A177-3AD203B41FA5}">
                      <a16:colId xmlns:a16="http://schemas.microsoft.com/office/drawing/2014/main" xmlns="" val="2927856453"/>
                    </a:ext>
                  </a:extLst>
                </a:gridCol>
                <a:gridCol w="796483">
                  <a:extLst>
                    <a:ext uri="{9D8B030D-6E8A-4147-A177-3AD203B41FA5}">
                      <a16:colId xmlns:a16="http://schemas.microsoft.com/office/drawing/2014/main" xmlns="" val="1834634865"/>
                    </a:ext>
                  </a:extLst>
                </a:gridCol>
                <a:gridCol w="783209">
                  <a:extLst>
                    <a:ext uri="{9D8B030D-6E8A-4147-A177-3AD203B41FA5}">
                      <a16:colId xmlns:a16="http://schemas.microsoft.com/office/drawing/2014/main" xmlns="" val="2478160793"/>
                    </a:ext>
                  </a:extLst>
                </a:gridCol>
                <a:gridCol w="677011">
                  <a:extLst>
                    <a:ext uri="{9D8B030D-6E8A-4147-A177-3AD203B41FA5}">
                      <a16:colId xmlns:a16="http://schemas.microsoft.com/office/drawing/2014/main" xmlns="" val="537978256"/>
                    </a:ext>
                  </a:extLst>
                </a:gridCol>
                <a:gridCol w="783437">
                  <a:extLst>
                    <a:ext uri="{9D8B030D-6E8A-4147-A177-3AD203B41FA5}">
                      <a16:colId xmlns:a16="http://schemas.microsoft.com/office/drawing/2014/main" xmlns="" val="2592761070"/>
                    </a:ext>
                  </a:extLst>
                </a:gridCol>
              </a:tblGrid>
              <a:tr h="536927">
                <a:tc>
                  <a:txBody>
                    <a:bodyPr/>
                    <a:lstStyle/>
                    <a:p>
                      <a:pPr algn="ctr">
                        <a:lnSpc>
                          <a:spcPct val="150000"/>
                        </a:lnSpc>
                        <a:spcAft>
                          <a:spcPts val="0"/>
                        </a:spcAft>
                      </a:pPr>
                      <a:r>
                        <a:rPr lang="en-US" sz="1600" dirty="0">
                          <a:solidFill>
                            <a:srgbClr val="002060"/>
                          </a:solidFill>
                          <a:effectLst/>
                          <a:latin typeface="Times New Roman" panose="02020603050405020304" pitchFamily="18" charset="0"/>
                          <a:cs typeface="Times New Roman" panose="02020603050405020304" pitchFamily="18" charset="0"/>
                        </a:rPr>
                        <a:t> </a:t>
                      </a:r>
                      <a:endParaRPr lang="ru-RU" sz="1600" dirty="0">
                        <a:solidFill>
                          <a:srgbClr val="00206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gridSpan="2">
                  <a:txBody>
                    <a:bodyPr/>
                    <a:lstStyle/>
                    <a:p>
                      <a:pPr algn="ctr">
                        <a:lnSpc>
                          <a:spcPct val="150000"/>
                        </a:lnSpc>
                        <a:spcAft>
                          <a:spcPts val="0"/>
                        </a:spcAft>
                      </a:pPr>
                      <a:r>
                        <a:rPr lang="en-US" sz="2000">
                          <a:solidFill>
                            <a:srgbClr val="002060"/>
                          </a:solidFill>
                          <a:effectLst/>
                          <a:latin typeface="Times New Roman" panose="02020603050405020304" pitchFamily="18" charset="0"/>
                          <a:cs typeface="Times New Roman" panose="02020603050405020304" pitchFamily="18" charset="0"/>
                        </a:rPr>
                        <a:t>Freq</a:t>
                      </a:r>
                      <a:endParaRPr lang="ru-RU" sz="2000">
                        <a:solidFill>
                          <a:srgbClr val="00206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hMerge="1">
                  <a:txBody>
                    <a:bodyPr/>
                    <a:lstStyle/>
                    <a:p>
                      <a:endParaRPr lang="ru-RU"/>
                    </a:p>
                  </a:txBody>
                  <a:tcPr/>
                </a:tc>
                <a:tc gridSpan="2">
                  <a:txBody>
                    <a:bodyPr/>
                    <a:lstStyle/>
                    <a:p>
                      <a:pPr algn="ctr">
                        <a:lnSpc>
                          <a:spcPct val="150000"/>
                        </a:lnSpc>
                        <a:spcAft>
                          <a:spcPts val="0"/>
                        </a:spcAft>
                      </a:pPr>
                      <a:r>
                        <a:rPr lang="en-US" sz="2000" dirty="0">
                          <a:solidFill>
                            <a:srgbClr val="002060"/>
                          </a:solidFill>
                          <a:effectLst/>
                          <a:latin typeface="Times New Roman" panose="02020603050405020304" pitchFamily="18" charset="0"/>
                          <a:cs typeface="Times New Roman" panose="02020603050405020304" pitchFamily="18" charset="0"/>
                        </a:rPr>
                        <a:t>Percent</a:t>
                      </a:r>
                      <a:endParaRPr lang="ru-RU" sz="2000" dirty="0">
                        <a:solidFill>
                          <a:srgbClr val="00206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hMerge="1">
                  <a:txBody>
                    <a:bodyPr/>
                    <a:lstStyle/>
                    <a:p>
                      <a:endParaRPr lang="ru-RU"/>
                    </a:p>
                  </a:txBody>
                  <a:tcPr/>
                </a:tc>
                <a:tc gridSpan="2">
                  <a:txBody>
                    <a:bodyPr/>
                    <a:lstStyle/>
                    <a:p>
                      <a:pPr algn="ctr">
                        <a:lnSpc>
                          <a:spcPct val="150000"/>
                        </a:lnSpc>
                        <a:spcAft>
                          <a:spcPts val="0"/>
                        </a:spcAft>
                      </a:pPr>
                      <a:r>
                        <a:rPr lang="en-US" sz="2000" dirty="0">
                          <a:solidFill>
                            <a:srgbClr val="002060"/>
                          </a:solidFill>
                          <a:effectLst/>
                          <a:latin typeface="Times New Roman" panose="02020603050405020304" pitchFamily="18" charset="0"/>
                          <a:cs typeface="Times New Roman" panose="02020603050405020304" pitchFamily="18" charset="0"/>
                        </a:rPr>
                        <a:t>Total</a:t>
                      </a:r>
                      <a:endParaRPr lang="ru-RU" sz="2000" dirty="0">
                        <a:solidFill>
                          <a:srgbClr val="00206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hMerge="1">
                  <a:txBody>
                    <a:bodyPr/>
                    <a:lstStyle/>
                    <a:p>
                      <a:endParaRPr lang="ru-RU"/>
                    </a:p>
                  </a:txBody>
                  <a:tcPr/>
                </a:tc>
                <a:extLst>
                  <a:ext uri="{0D108BD9-81ED-4DB2-BD59-A6C34878D82A}">
                    <a16:rowId xmlns:a16="http://schemas.microsoft.com/office/drawing/2014/main" xmlns="" val="1490779507"/>
                  </a:ext>
                </a:extLst>
              </a:tr>
              <a:tr h="585692">
                <a:tc>
                  <a:txBody>
                    <a:bodyPr/>
                    <a:lstStyle/>
                    <a:p>
                      <a:pPr algn="ctr">
                        <a:lnSpc>
                          <a:spcPct val="150000"/>
                        </a:lnSpc>
                        <a:spcAft>
                          <a:spcPts val="0"/>
                        </a:spcAft>
                      </a:pPr>
                      <a:r>
                        <a:rPr lang="en-US" sz="1600" dirty="0">
                          <a:effectLst/>
                          <a:latin typeface="Times New Roman" panose="02020603050405020304" pitchFamily="18" charset="0"/>
                          <a:cs typeface="Times New Roman" panose="02020603050405020304" pitchFamily="18" charset="0"/>
                        </a:rPr>
                        <a:t>Changes (</a:t>
                      </a:r>
                      <a:r>
                        <a:rPr lang="en-US" sz="1600" dirty="0" smtClean="0">
                          <a:effectLst/>
                          <a:latin typeface="Times New Roman" panose="02020603050405020304" pitchFamily="18" charset="0"/>
                          <a:cs typeface="Times New Roman" panose="02020603050405020304" pitchFamily="18" charset="0"/>
                        </a:rPr>
                        <a:t>1-yes)</a:t>
                      </a:r>
                      <a:endParaRPr lang="ru-RU" sz="16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ctr">
                        <a:lnSpc>
                          <a:spcPct val="150000"/>
                        </a:lnSpc>
                        <a:spcAft>
                          <a:spcPts val="0"/>
                        </a:spcAft>
                      </a:pPr>
                      <a:r>
                        <a:rPr lang="en-US" sz="1600" dirty="0">
                          <a:effectLst/>
                          <a:latin typeface="Times New Roman" panose="02020603050405020304" pitchFamily="18" charset="0"/>
                          <a:cs typeface="Times New Roman" panose="02020603050405020304" pitchFamily="18" charset="0"/>
                        </a:rPr>
                        <a:t>0</a:t>
                      </a:r>
                      <a:endParaRPr lang="ru-RU" sz="16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ctr">
                        <a:lnSpc>
                          <a:spcPct val="150000"/>
                        </a:lnSpc>
                        <a:spcAft>
                          <a:spcPts val="0"/>
                        </a:spcAft>
                      </a:pPr>
                      <a:r>
                        <a:rPr lang="en-US" sz="1600">
                          <a:effectLst/>
                          <a:latin typeface="Times New Roman" panose="02020603050405020304" pitchFamily="18" charset="0"/>
                          <a:cs typeface="Times New Roman" panose="02020603050405020304" pitchFamily="18" charset="0"/>
                        </a:rPr>
                        <a:t>1</a:t>
                      </a:r>
                      <a:endParaRPr lang="ru-RU" sz="16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ctr">
                        <a:lnSpc>
                          <a:spcPct val="150000"/>
                        </a:lnSpc>
                        <a:spcAft>
                          <a:spcPts val="0"/>
                        </a:spcAft>
                      </a:pPr>
                      <a:r>
                        <a:rPr lang="en-US" sz="1600">
                          <a:effectLst/>
                          <a:latin typeface="Times New Roman" panose="02020603050405020304" pitchFamily="18" charset="0"/>
                          <a:cs typeface="Times New Roman" panose="02020603050405020304" pitchFamily="18" charset="0"/>
                        </a:rPr>
                        <a:t>0</a:t>
                      </a:r>
                      <a:endParaRPr lang="ru-RU" sz="16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ctr">
                        <a:lnSpc>
                          <a:spcPct val="150000"/>
                        </a:lnSpc>
                        <a:spcAft>
                          <a:spcPts val="0"/>
                        </a:spcAft>
                      </a:pPr>
                      <a:r>
                        <a:rPr lang="en-US" sz="1600" dirty="0">
                          <a:effectLst/>
                          <a:latin typeface="Times New Roman" panose="02020603050405020304" pitchFamily="18" charset="0"/>
                          <a:cs typeface="Times New Roman" panose="02020603050405020304" pitchFamily="18" charset="0"/>
                        </a:rPr>
                        <a:t>1</a:t>
                      </a:r>
                      <a:endParaRPr lang="ru-RU" sz="16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ctr">
                        <a:lnSpc>
                          <a:spcPct val="150000"/>
                        </a:lnSpc>
                        <a:spcAft>
                          <a:spcPts val="0"/>
                        </a:spcAft>
                      </a:pPr>
                      <a:r>
                        <a:rPr lang="en-US" sz="1600" dirty="0" err="1">
                          <a:effectLst/>
                          <a:latin typeface="Times New Roman" panose="02020603050405020304" pitchFamily="18" charset="0"/>
                          <a:cs typeface="Times New Roman" panose="02020603050405020304" pitchFamily="18" charset="0"/>
                        </a:rPr>
                        <a:t>Freq</a:t>
                      </a:r>
                      <a:endParaRPr lang="ru-RU" sz="16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ctr">
                        <a:lnSpc>
                          <a:spcPct val="150000"/>
                        </a:lnSpc>
                        <a:spcAft>
                          <a:spcPts val="0"/>
                        </a:spcAft>
                      </a:pPr>
                      <a:r>
                        <a:rPr lang="ru-RU" sz="1600" dirty="0" smtClean="0">
                          <a:effectLst/>
                          <a:latin typeface="Times New Roman" panose="02020603050405020304" pitchFamily="18" charset="0"/>
                          <a:ea typeface="MS Mincho" panose="02020609040205080304" pitchFamily="49" charset="-128"/>
                          <a:cs typeface="Times New Roman" panose="02020603050405020304" pitchFamily="18" charset="0"/>
                        </a:rPr>
                        <a:t>%</a:t>
                      </a:r>
                      <a:endParaRPr lang="ru-RU" sz="16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574527287"/>
                  </a:ext>
                </a:extLst>
              </a:tr>
              <a:tr h="435230">
                <a:tc>
                  <a:txBody>
                    <a:bodyPr/>
                    <a:lstStyle/>
                    <a:p>
                      <a:pPr algn="ctr">
                        <a:lnSpc>
                          <a:spcPct val="150000"/>
                        </a:lnSpc>
                        <a:spcAft>
                          <a:spcPts val="0"/>
                        </a:spcAft>
                      </a:pPr>
                      <a:r>
                        <a:rPr lang="en-US" sz="1600">
                          <a:effectLst/>
                          <a:latin typeface="Times New Roman" panose="02020603050405020304" pitchFamily="18" charset="0"/>
                          <a:cs typeface="Times New Roman" panose="02020603050405020304" pitchFamily="18" charset="0"/>
                        </a:rPr>
                        <a:t>Chairman</a:t>
                      </a:r>
                      <a:endParaRPr lang="ru-RU" sz="16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ctr">
                        <a:lnSpc>
                          <a:spcPct val="150000"/>
                        </a:lnSpc>
                        <a:spcAft>
                          <a:spcPts val="0"/>
                        </a:spcAft>
                      </a:pPr>
                      <a:r>
                        <a:rPr lang="en-US" sz="1600">
                          <a:effectLst/>
                          <a:latin typeface="Times New Roman" panose="02020603050405020304" pitchFamily="18" charset="0"/>
                          <a:cs typeface="Times New Roman" panose="02020603050405020304" pitchFamily="18" charset="0"/>
                        </a:rPr>
                        <a:t>359</a:t>
                      </a:r>
                      <a:endParaRPr lang="ru-RU" sz="16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ctr">
                        <a:lnSpc>
                          <a:spcPct val="150000"/>
                        </a:lnSpc>
                        <a:spcAft>
                          <a:spcPts val="0"/>
                        </a:spcAft>
                      </a:pPr>
                      <a:r>
                        <a:rPr lang="en-US" sz="1600" b="1" dirty="0">
                          <a:solidFill>
                            <a:srgbClr val="800000"/>
                          </a:solidFill>
                          <a:effectLst/>
                          <a:latin typeface="Times New Roman" panose="02020603050405020304" pitchFamily="18" charset="0"/>
                          <a:cs typeface="Times New Roman" panose="02020603050405020304" pitchFamily="18" charset="0"/>
                        </a:rPr>
                        <a:t>132</a:t>
                      </a:r>
                      <a:endParaRPr lang="ru-RU" sz="1600" b="1" dirty="0">
                        <a:solidFill>
                          <a:srgbClr val="8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ctr">
                        <a:lnSpc>
                          <a:spcPct val="150000"/>
                        </a:lnSpc>
                        <a:spcAft>
                          <a:spcPts val="0"/>
                        </a:spcAft>
                      </a:pPr>
                      <a:r>
                        <a:rPr lang="en-US" sz="1600">
                          <a:effectLst/>
                          <a:latin typeface="Times New Roman" panose="02020603050405020304" pitchFamily="18" charset="0"/>
                          <a:cs typeface="Times New Roman" panose="02020603050405020304" pitchFamily="18" charset="0"/>
                        </a:rPr>
                        <a:t>73,12%</a:t>
                      </a:r>
                      <a:endParaRPr lang="ru-RU" sz="16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ctr">
                        <a:lnSpc>
                          <a:spcPct val="150000"/>
                        </a:lnSpc>
                        <a:spcAft>
                          <a:spcPts val="0"/>
                        </a:spcAft>
                      </a:pPr>
                      <a:r>
                        <a:rPr lang="en-US" sz="1600">
                          <a:effectLst/>
                          <a:latin typeface="Times New Roman" panose="02020603050405020304" pitchFamily="18" charset="0"/>
                          <a:cs typeface="Times New Roman" panose="02020603050405020304" pitchFamily="18" charset="0"/>
                        </a:rPr>
                        <a:t>26,88%</a:t>
                      </a:r>
                      <a:endParaRPr lang="ru-RU" sz="16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ctr">
                        <a:lnSpc>
                          <a:spcPct val="150000"/>
                        </a:lnSpc>
                        <a:spcAft>
                          <a:spcPts val="0"/>
                        </a:spcAft>
                      </a:pPr>
                      <a:r>
                        <a:rPr lang="en-US" sz="1600" b="1">
                          <a:effectLst/>
                          <a:latin typeface="Times New Roman" panose="02020603050405020304" pitchFamily="18" charset="0"/>
                          <a:cs typeface="Times New Roman" panose="02020603050405020304" pitchFamily="18" charset="0"/>
                        </a:rPr>
                        <a:t>491</a:t>
                      </a:r>
                      <a:endParaRPr lang="ru-RU" sz="1600" b="1">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ctr">
                        <a:lnSpc>
                          <a:spcPct val="150000"/>
                        </a:lnSpc>
                        <a:spcAft>
                          <a:spcPts val="0"/>
                        </a:spcAft>
                      </a:pPr>
                      <a:r>
                        <a:rPr lang="en-US" sz="1600">
                          <a:effectLst/>
                          <a:latin typeface="Times New Roman" panose="02020603050405020304" pitchFamily="18" charset="0"/>
                          <a:cs typeface="Times New Roman" panose="02020603050405020304" pitchFamily="18" charset="0"/>
                        </a:rPr>
                        <a:t>100%</a:t>
                      </a:r>
                      <a:endParaRPr lang="ru-RU" sz="16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2434662970"/>
                  </a:ext>
                </a:extLst>
              </a:tr>
              <a:tr h="435230">
                <a:tc>
                  <a:txBody>
                    <a:bodyPr/>
                    <a:lstStyle/>
                    <a:p>
                      <a:pPr algn="ctr">
                        <a:lnSpc>
                          <a:spcPct val="150000"/>
                        </a:lnSpc>
                        <a:spcAft>
                          <a:spcPts val="0"/>
                        </a:spcAft>
                      </a:pPr>
                      <a:r>
                        <a:rPr lang="en-US" sz="1600" dirty="0">
                          <a:effectLst/>
                          <a:latin typeface="Times New Roman" panose="02020603050405020304" pitchFamily="18" charset="0"/>
                          <a:cs typeface="Times New Roman" panose="02020603050405020304" pitchFamily="18" charset="0"/>
                        </a:rPr>
                        <a:t>CEO</a:t>
                      </a:r>
                      <a:endParaRPr lang="ru-RU" sz="16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ctr">
                        <a:lnSpc>
                          <a:spcPct val="150000"/>
                        </a:lnSpc>
                        <a:spcAft>
                          <a:spcPts val="0"/>
                        </a:spcAft>
                      </a:pPr>
                      <a:r>
                        <a:rPr lang="en-US" sz="1600" dirty="0">
                          <a:effectLst/>
                          <a:latin typeface="Times New Roman" panose="02020603050405020304" pitchFamily="18" charset="0"/>
                          <a:cs typeface="Times New Roman" panose="02020603050405020304" pitchFamily="18" charset="0"/>
                        </a:rPr>
                        <a:t>465</a:t>
                      </a:r>
                      <a:endParaRPr lang="ru-RU" sz="16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ctr">
                        <a:lnSpc>
                          <a:spcPct val="150000"/>
                        </a:lnSpc>
                        <a:spcAft>
                          <a:spcPts val="0"/>
                        </a:spcAft>
                      </a:pPr>
                      <a:r>
                        <a:rPr lang="en-US" sz="1600" b="1" dirty="0">
                          <a:solidFill>
                            <a:srgbClr val="800000"/>
                          </a:solidFill>
                          <a:effectLst/>
                          <a:latin typeface="Times New Roman" panose="02020603050405020304" pitchFamily="18" charset="0"/>
                          <a:cs typeface="Times New Roman" panose="02020603050405020304" pitchFamily="18" charset="0"/>
                        </a:rPr>
                        <a:t>129</a:t>
                      </a:r>
                      <a:endParaRPr lang="ru-RU" sz="1600" b="1" dirty="0">
                        <a:solidFill>
                          <a:srgbClr val="80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ctr">
                        <a:lnSpc>
                          <a:spcPct val="150000"/>
                        </a:lnSpc>
                        <a:spcAft>
                          <a:spcPts val="0"/>
                        </a:spcAft>
                      </a:pPr>
                      <a:r>
                        <a:rPr lang="en-US" sz="1600">
                          <a:effectLst/>
                          <a:latin typeface="Times New Roman" panose="02020603050405020304" pitchFamily="18" charset="0"/>
                          <a:cs typeface="Times New Roman" panose="02020603050405020304" pitchFamily="18" charset="0"/>
                        </a:rPr>
                        <a:t>78,28%</a:t>
                      </a:r>
                      <a:endParaRPr lang="ru-RU" sz="16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ctr">
                        <a:lnSpc>
                          <a:spcPct val="150000"/>
                        </a:lnSpc>
                        <a:spcAft>
                          <a:spcPts val="0"/>
                        </a:spcAft>
                      </a:pPr>
                      <a:r>
                        <a:rPr lang="en-US" sz="1600" dirty="0">
                          <a:effectLst/>
                          <a:latin typeface="Times New Roman" panose="02020603050405020304" pitchFamily="18" charset="0"/>
                          <a:cs typeface="Times New Roman" panose="02020603050405020304" pitchFamily="18" charset="0"/>
                        </a:rPr>
                        <a:t>21,72%</a:t>
                      </a:r>
                      <a:endParaRPr lang="ru-RU" sz="16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ctr">
                        <a:lnSpc>
                          <a:spcPct val="150000"/>
                        </a:lnSpc>
                        <a:spcAft>
                          <a:spcPts val="0"/>
                        </a:spcAft>
                      </a:pPr>
                      <a:r>
                        <a:rPr lang="en-US" sz="1600" b="1" dirty="0">
                          <a:effectLst/>
                          <a:latin typeface="Times New Roman" panose="02020603050405020304" pitchFamily="18" charset="0"/>
                          <a:cs typeface="Times New Roman" panose="02020603050405020304" pitchFamily="18" charset="0"/>
                        </a:rPr>
                        <a:t>594</a:t>
                      </a:r>
                      <a:endParaRPr lang="ru-RU" sz="1600" b="1"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ctr">
                        <a:lnSpc>
                          <a:spcPct val="150000"/>
                        </a:lnSpc>
                        <a:spcAft>
                          <a:spcPts val="0"/>
                        </a:spcAft>
                      </a:pPr>
                      <a:r>
                        <a:rPr lang="en-US" sz="1600" dirty="0">
                          <a:effectLst/>
                          <a:latin typeface="Times New Roman" panose="02020603050405020304" pitchFamily="18" charset="0"/>
                          <a:cs typeface="Times New Roman" panose="02020603050405020304" pitchFamily="18" charset="0"/>
                        </a:rPr>
                        <a:t>100%</a:t>
                      </a:r>
                      <a:endParaRPr lang="ru-RU" sz="16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2710924848"/>
                  </a:ext>
                </a:extLst>
              </a:tr>
            </a:tbl>
          </a:graphicData>
        </a:graphic>
      </p:graphicFrame>
      <p:sp>
        <p:nvSpPr>
          <p:cNvPr id="7" name="Subtitle 2"/>
          <p:cNvSpPr txBox="1">
            <a:spLocks/>
          </p:cNvSpPr>
          <p:nvPr/>
        </p:nvSpPr>
        <p:spPr bwMode="auto">
          <a:xfrm>
            <a:off x="21867" y="6379702"/>
            <a:ext cx="3107531" cy="184547"/>
          </a:xfrm>
          <a:prstGeom prst="rect">
            <a:avLst/>
          </a:prstGeom>
          <a:noFill/>
          <a:ln w="9525">
            <a:noFill/>
            <a:miter lim="800000"/>
            <a:headEnd/>
            <a:tailEnd/>
          </a:ln>
        </p:spPr>
        <p:txBody>
          <a:bodyPr/>
          <a:lstStyle/>
          <a:p>
            <a:pPr marL="0" marR="0" lvl="0" indent="0" algn="l" defTabSz="342900" rtl="0" eaLnBrk="1" fontAlgn="base" latinLnBrk="0" hangingPunct="1">
              <a:lnSpc>
                <a:spcPct val="100000"/>
              </a:lnSpc>
              <a:spcBef>
                <a:spcPct val="20000"/>
              </a:spcBef>
              <a:spcAft>
                <a:spcPct val="0"/>
              </a:spcAft>
              <a:buClrTx/>
              <a:buSzTx/>
              <a:buFontTx/>
              <a:buNone/>
              <a:tabLst/>
              <a:defRPr/>
            </a:pPr>
            <a:r>
              <a:rPr kumimoji="0" lang="ru-RU" sz="11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Higher</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School</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of</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Economics</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 </a:t>
            </a:r>
            <a:r>
              <a:rPr kumimoji="0" lang="en-US"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Moscow</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201</a:t>
            </a:r>
            <a:r>
              <a:rPr kumimoji="0" lang="en-US"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5</a:t>
            </a:r>
            <a:endPar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endParaRPr>
          </a:p>
        </p:txBody>
      </p:sp>
      <p:sp>
        <p:nvSpPr>
          <p:cNvPr id="8" name="Oval 7"/>
          <p:cNvSpPr/>
          <p:nvPr/>
        </p:nvSpPr>
        <p:spPr>
          <a:xfrm>
            <a:off x="8109282" y="3025794"/>
            <a:ext cx="1030614" cy="1030612"/>
          </a:xfrm>
          <a:prstGeom prst="ellipse">
            <a:avLst/>
          </a:prstGeom>
          <a:solidFill>
            <a:schemeClr val="accent4"/>
          </a:solidFill>
          <a:ln w="381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3">
                  <a:lumMod val="75000"/>
                </a:schemeClr>
              </a:solidFill>
              <a:latin typeface="FontAwesome" pitchFamily="2" charset="0"/>
            </a:endParaRPr>
          </a:p>
        </p:txBody>
      </p:sp>
      <p:sp>
        <p:nvSpPr>
          <p:cNvPr id="9" name="Oval 8"/>
          <p:cNvSpPr/>
          <p:nvPr/>
        </p:nvSpPr>
        <p:spPr>
          <a:xfrm>
            <a:off x="6352090" y="3025794"/>
            <a:ext cx="1030614" cy="1030612"/>
          </a:xfrm>
          <a:prstGeom prst="ellipse">
            <a:avLst/>
          </a:prstGeom>
          <a:solidFill>
            <a:schemeClr val="accent6"/>
          </a:solidFill>
          <a:ln w="381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3">
                  <a:lumMod val="75000"/>
                </a:schemeClr>
              </a:solidFill>
              <a:latin typeface="FontAwesome" pitchFamily="2" charset="0"/>
            </a:endParaRPr>
          </a:p>
        </p:txBody>
      </p:sp>
      <p:sp>
        <p:nvSpPr>
          <p:cNvPr id="33" name="Freeform 56"/>
          <p:cNvSpPr>
            <a:spLocks noEditPoints="1"/>
          </p:cNvSpPr>
          <p:nvPr/>
        </p:nvSpPr>
        <p:spPr bwMode="auto">
          <a:xfrm>
            <a:off x="8443959" y="3360470"/>
            <a:ext cx="361263" cy="361263"/>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 name="Freeform 24"/>
          <p:cNvSpPr>
            <a:spLocks noEditPoints="1"/>
          </p:cNvSpPr>
          <p:nvPr/>
        </p:nvSpPr>
        <p:spPr bwMode="auto">
          <a:xfrm>
            <a:off x="6707475" y="3360469"/>
            <a:ext cx="304604" cy="330782"/>
          </a:xfrm>
          <a:custGeom>
            <a:avLst/>
            <a:gdLst/>
            <a:ahLst/>
            <a:cxnLst>
              <a:cxn ang="0">
                <a:pos x="55" y="55"/>
              </a:cxn>
              <a:cxn ang="0">
                <a:pos x="39" y="55"/>
              </a:cxn>
              <a:cxn ang="0">
                <a:pos x="30" y="64"/>
              </a:cxn>
              <a:cxn ang="0">
                <a:pos x="21" y="55"/>
              </a:cxn>
              <a:cxn ang="0">
                <a:pos x="5" y="55"/>
              </a:cxn>
              <a:cxn ang="0">
                <a:pos x="0" y="50"/>
              </a:cxn>
              <a:cxn ang="0">
                <a:pos x="11" y="20"/>
              </a:cxn>
              <a:cxn ang="0">
                <a:pos x="27" y="5"/>
              </a:cxn>
              <a:cxn ang="0">
                <a:pos x="26" y="3"/>
              </a:cxn>
              <a:cxn ang="0">
                <a:pos x="30" y="0"/>
              </a:cxn>
              <a:cxn ang="0">
                <a:pos x="33" y="3"/>
              </a:cxn>
              <a:cxn ang="0">
                <a:pos x="33" y="5"/>
              </a:cxn>
              <a:cxn ang="0">
                <a:pos x="48" y="20"/>
              </a:cxn>
              <a:cxn ang="0">
                <a:pos x="59" y="50"/>
              </a:cxn>
              <a:cxn ang="0">
                <a:pos x="55" y="55"/>
              </a:cxn>
              <a:cxn ang="0">
                <a:pos x="30" y="60"/>
              </a:cxn>
              <a:cxn ang="0">
                <a:pos x="25" y="55"/>
              </a:cxn>
              <a:cxn ang="0">
                <a:pos x="24" y="54"/>
              </a:cxn>
              <a:cxn ang="0">
                <a:pos x="23" y="55"/>
              </a:cxn>
              <a:cxn ang="0">
                <a:pos x="30" y="61"/>
              </a:cxn>
              <a:cxn ang="0">
                <a:pos x="30" y="60"/>
              </a:cxn>
              <a:cxn ang="0">
                <a:pos x="30" y="60"/>
              </a:cxn>
            </a:cxnLst>
            <a:rect l="0" t="0" r="r" b="b"/>
            <a:pathLst>
              <a:path w="59" h="64">
                <a:moveTo>
                  <a:pt x="55" y="55"/>
                </a:moveTo>
                <a:cubicBezTo>
                  <a:pt x="39" y="55"/>
                  <a:pt x="39" y="55"/>
                  <a:pt x="39" y="55"/>
                </a:cubicBezTo>
                <a:cubicBezTo>
                  <a:pt x="39" y="60"/>
                  <a:pt x="35" y="64"/>
                  <a:pt x="30" y="64"/>
                </a:cubicBezTo>
                <a:cubicBezTo>
                  <a:pt x="25" y="64"/>
                  <a:pt x="21" y="60"/>
                  <a:pt x="21" y="55"/>
                </a:cubicBezTo>
                <a:cubicBezTo>
                  <a:pt x="5" y="55"/>
                  <a:pt x="5" y="55"/>
                  <a:pt x="5" y="55"/>
                </a:cubicBezTo>
                <a:cubicBezTo>
                  <a:pt x="2" y="55"/>
                  <a:pt x="0" y="53"/>
                  <a:pt x="0" y="50"/>
                </a:cubicBezTo>
                <a:cubicBezTo>
                  <a:pt x="5" y="46"/>
                  <a:pt x="11" y="38"/>
                  <a:pt x="11" y="20"/>
                </a:cubicBezTo>
                <a:cubicBezTo>
                  <a:pt x="11" y="13"/>
                  <a:pt x="17" y="6"/>
                  <a:pt x="27" y="5"/>
                </a:cubicBezTo>
                <a:cubicBezTo>
                  <a:pt x="26" y="4"/>
                  <a:pt x="26" y="4"/>
                  <a:pt x="26" y="3"/>
                </a:cubicBezTo>
                <a:cubicBezTo>
                  <a:pt x="26" y="1"/>
                  <a:pt x="28" y="0"/>
                  <a:pt x="30" y="0"/>
                </a:cubicBezTo>
                <a:cubicBezTo>
                  <a:pt x="32" y="0"/>
                  <a:pt x="33" y="1"/>
                  <a:pt x="33" y="3"/>
                </a:cubicBezTo>
                <a:cubicBezTo>
                  <a:pt x="33" y="4"/>
                  <a:pt x="33" y="4"/>
                  <a:pt x="33" y="5"/>
                </a:cubicBezTo>
                <a:cubicBezTo>
                  <a:pt x="42" y="6"/>
                  <a:pt x="48" y="13"/>
                  <a:pt x="48" y="20"/>
                </a:cubicBezTo>
                <a:cubicBezTo>
                  <a:pt x="48" y="38"/>
                  <a:pt x="54" y="46"/>
                  <a:pt x="59" y="50"/>
                </a:cubicBezTo>
                <a:cubicBezTo>
                  <a:pt x="59" y="53"/>
                  <a:pt x="57" y="55"/>
                  <a:pt x="55" y="55"/>
                </a:cubicBezTo>
                <a:close/>
                <a:moveTo>
                  <a:pt x="30" y="60"/>
                </a:moveTo>
                <a:cubicBezTo>
                  <a:pt x="27" y="60"/>
                  <a:pt x="25" y="57"/>
                  <a:pt x="25" y="55"/>
                </a:cubicBezTo>
                <a:cubicBezTo>
                  <a:pt x="25" y="54"/>
                  <a:pt x="24" y="54"/>
                  <a:pt x="24" y="54"/>
                </a:cubicBezTo>
                <a:cubicBezTo>
                  <a:pt x="24" y="54"/>
                  <a:pt x="23" y="54"/>
                  <a:pt x="23" y="55"/>
                </a:cubicBezTo>
                <a:cubicBezTo>
                  <a:pt x="23" y="58"/>
                  <a:pt x="26" y="61"/>
                  <a:pt x="30" y="61"/>
                </a:cubicBezTo>
                <a:cubicBezTo>
                  <a:pt x="30" y="61"/>
                  <a:pt x="30" y="61"/>
                  <a:pt x="30" y="60"/>
                </a:cubicBezTo>
                <a:cubicBezTo>
                  <a:pt x="30" y="60"/>
                  <a:pt x="30" y="60"/>
                  <a:pt x="30" y="60"/>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 name="Text Placeholder 3"/>
          <p:cNvSpPr txBox="1">
            <a:spLocks/>
          </p:cNvSpPr>
          <p:nvPr/>
        </p:nvSpPr>
        <p:spPr>
          <a:xfrm>
            <a:off x="6865852" y="2123386"/>
            <a:ext cx="1551707" cy="54168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sz="1600" b="1" dirty="0" smtClean="0">
                <a:solidFill>
                  <a:srgbClr val="000000"/>
                </a:solidFill>
              </a:rPr>
              <a:t>65 Russian public</a:t>
            </a:r>
          </a:p>
          <a:p>
            <a:pPr>
              <a:spcBef>
                <a:spcPct val="20000"/>
              </a:spcBef>
              <a:defRPr/>
            </a:pPr>
            <a:r>
              <a:rPr lang="en-US" sz="1600" b="1" dirty="0" smtClean="0">
                <a:solidFill>
                  <a:srgbClr val="000000"/>
                </a:solidFill>
              </a:rPr>
              <a:t> companies </a:t>
            </a:r>
            <a:endParaRPr lang="en-US" sz="1600" b="1" dirty="0">
              <a:solidFill>
                <a:srgbClr val="000000"/>
              </a:solidFill>
            </a:endParaRPr>
          </a:p>
        </p:txBody>
      </p:sp>
      <p:sp>
        <p:nvSpPr>
          <p:cNvPr id="40" name="Text Placeholder 3"/>
          <p:cNvSpPr txBox="1">
            <a:spLocks/>
          </p:cNvSpPr>
          <p:nvPr/>
        </p:nvSpPr>
        <p:spPr>
          <a:xfrm>
            <a:off x="5581279" y="5073104"/>
            <a:ext cx="1466748" cy="54168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a:spcBef>
                <a:spcPct val="20000"/>
              </a:spcBef>
              <a:defRPr/>
            </a:pPr>
            <a:r>
              <a:rPr lang="en-US" sz="1600" b="1" dirty="0" smtClean="0">
                <a:solidFill>
                  <a:schemeClr val="accent1">
                    <a:lumMod val="75000"/>
                  </a:schemeClr>
                </a:solidFill>
              </a:rPr>
              <a:t>10 years period: </a:t>
            </a:r>
          </a:p>
          <a:p>
            <a:pPr algn="r">
              <a:spcBef>
                <a:spcPct val="20000"/>
              </a:spcBef>
              <a:defRPr/>
            </a:pPr>
            <a:r>
              <a:rPr lang="en-US" sz="1600" b="1" dirty="0" smtClean="0">
                <a:solidFill>
                  <a:schemeClr val="accent1">
                    <a:lumMod val="75000"/>
                  </a:schemeClr>
                </a:solidFill>
              </a:rPr>
              <a:t>2005-2014</a:t>
            </a:r>
            <a:endParaRPr lang="en-US" sz="1600" b="1" dirty="0">
              <a:solidFill>
                <a:schemeClr val="accent1">
                  <a:lumMod val="75000"/>
                </a:schemeClr>
              </a:solidFill>
            </a:endParaRPr>
          </a:p>
        </p:txBody>
      </p:sp>
      <p:sp>
        <p:nvSpPr>
          <p:cNvPr id="41" name="Freeform 5"/>
          <p:cNvSpPr>
            <a:spLocks/>
          </p:cNvSpPr>
          <p:nvPr/>
        </p:nvSpPr>
        <p:spPr bwMode="auto">
          <a:xfrm>
            <a:off x="-41721" y="5753759"/>
            <a:ext cx="9144000" cy="664970"/>
          </a:xfrm>
          <a:custGeom>
            <a:avLst/>
            <a:gdLst/>
            <a:ahLst/>
            <a:cxnLst>
              <a:cxn ang="0">
                <a:pos x="0" y="1489"/>
              </a:cxn>
              <a:cxn ang="0">
                <a:pos x="0" y="700"/>
              </a:cxn>
              <a:cxn ang="0">
                <a:pos x="940" y="320"/>
              </a:cxn>
              <a:cxn ang="0">
                <a:pos x="3842" y="0"/>
              </a:cxn>
              <a:cxn ang="0">
                <a:pos x="6745" y="320"/>
              </a:cxn>
              <a:cxn ang="0">
                <a:pos x="7680" y="696"/>
              </a:cxn>
              <a:cxn ang="0">
                <a:pos x="7680" y="1492"/>
              </a:cxn>
              <a:cxn ang="0">
                <a:pos x="7659" y="1506"/>
              </a:cxn>
              <a:cxn ang="0">
                <a:pos x="25" y="1506"/>
              </a:cxn>
              <a:cxn ang="0">
                <a:pos x="0" y="1489"/>
              </a:cxn>
            </a:cxnLst>
            <a:rect l="0" t="0" r="r" b="b"/>
            <a:pathLst>
              <a:path w="7680" h="1506">
                <a:moveTo>
                  <a:pt x="0" y="1489"/>
                </a:moveTo>
                <a:cubicBezTo>
                  <a:pt x="0" y="700"/>
                  <a:pt x="0" y="700"/>
                  <a:pt x="0" y="700"/>
                </a:cubicBezTo>
                <a:cubicBezTo>
                  <a:pt x="199" y="561"/>
                  <a:pt x="512" y="434"/>
                  <a:pt x="940" y="320"/>
                </a:cubicBezTo>
                <a:cubicBezTo>
                  <a:pt x="1741" y="107"/>
                  <a:pt x="2709" y="0"/>
                  <a:pt x="3842" y="0"/>
                </a:cubicBezTo>
                <a:cubicBezTo>
                  <a:pt x="4976" y="0"/>
                  <a:pt x="5943" y="107"/>
                  <a:pt x="6745" y="320"/>
                </a:cubicBezTo>
                <a:cubicBezTo>
                  <a:pt x="7168" y="433"/>
                  <a:pt x="7480" y="559"/>
                  <a:pt x="7680" y="696"/>
                </a:cubicBezTo>
                <a:cubicBezTo>
                  <a:pt x="7680" y="1492"/>
                  <a:pt x="7680" y="1492"/>
                  <a:pt x="7680" y="1492"/>
                </a:cubicBezTo>
                <a:cubicBezTo>
                  <a:pt x="7673" y="1497"/>
                  <a:pt x="7666" y="1501"/>
                  <a:pt x="7659" y="1506"/>
                </a:cubicBezTo>
                <a:cubicBezTo>
                  <a:pt x="25" y="1506"/>
                  <a:pt x="25" y="1506"/>
                  <a:pt x="25" y="1506"/>
                </a:cubicBezTo>
                <a:cubicBezTo>
                  <a:pt x="16" y="1500"/>
                  <a:pt x="8" y="1494"/>
                  <a:pt x="0" y="1489"/>
                </a:cubicBezTo>
                <a:close/>
              </a:path>
            </a:pathLst>
          </a:cu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5"/>
          <p:cNvSpPr>
            <a:spLocks/>
          </p:cNvSpPr>
          <p:nvPr/>
        </p:nvSpPr>
        <p:spPr bwMode="auto">
          <a:xfrm>
            <a:off x="7053846" y="3478768"/>
            <a:ext cx="1384294" cy="2528863"/>
          </a:xfrm>
          <a:custGeom>
            <a:avLst/>
            <a:gdLst/>
            <a:ahLst/>
            <a:cxnLst>
              <a:cxn ang="0">
                <a:pos x="173" y="908"/>
              </a:cxn>
              <a:cxn ang="0">
                <a:pos x="187" y="613"/>
              </a:cxn>
              <a:cxn ang="0">
                <a:pos x="0" y="357"/>
              </a:cxn>
              <a:cxn ang="0">
                <a:pos x="0" y="357"/>
              </a:cxn>
              <a:cxn ang="0">
                <a:pos x="203" y="547"/>
              </a:cxn>
              <a:cxn ang="0">
                <a:pos x="230" y="0"/>
              </a:cxn>
              <a:cxn ang="0">
                <a:pos x="255" y="237"/>
              </a:cxn>
              <a:cxn ang="0">
                <a:pos x="271" y="439"/>
              </a:cxn>
              <a:cxn ang="0">
                <a:pos x="496" y="295"/>
              </a:cxn>
              <a:cxn ang="0">
                <a:pos x="496" y="295"/>
              </a:cxn>
              <a:cxn ang="0">
                <a:pos x="291" y="500"/>
              </a:cxn>
              <a:cxn ang="0">
                <a:pos x="282" y="660"/>
              </a:cxn>
              <a:cxn ang="0">
                <a:pos x="307" y="905"/>
              </a:cxn>
              <a:cxn ang="0">
                <a:pos x="173" y="908"/>
              </a:cxn>
            </a:cxnLst>
            <a:rect l="0" t="0" r="r" b="b"/>
            <a:pathLst>
              <a:path w="496" h="908">
                <a:moveTo>
                  <a:pt x="173" y="908"/>
                </a:moveTo>
                <a:cubicBezTo>
                  <a:pt x="173" y="908"/>
                  <a:pt x="208" y="680"/>
                  <a:pt x="187" y="613"/>
                </a:cubicBezTo>
                <a:cubicBezTo>
                  <a:pt x="0" y="357"/>
                  <a:pt x="0" y="357"/>
                  <a:pt x="0" y="357"/>
                </a:cubicBezTo>
                <a:cubicBezTo>
                  <a:pt x="0" y="357"/>
                  <a:pt x="0" y="357"/>
                  <a:pt x="0" y="357"/>
                </a:cubicBezTo>
                <a:cubicBezTo>
                  <a:pt x="203" y="547"/>
                  <a:pt x="203" y="547"/>
                  <a:pt x="203" y="547"/>
                </a:cubicBezTo>
                <a:cubicBezTo>
                  <a:pt x="230" y="0"/>
                  <a:pt x="230" y="0"/>
                  <a:pt x="230" y="0"/>
                </a:cubicBezTo>
                <a:cubicBezTo>
                  <a:pt x="255" y="237"/>
                  <a:pt x="255" y="237"/>
                  <a:pt x="255" y="237"/>
                </a:cubicBezTo>
                <a:cubicBezTo>
                  <a:pt x="271" y="439"/>
                  <a:pt x="271" y="439"/>
                  <a:pt x="271" y="439"/>
                </a:cubicBezTo>
                <a:cubicBezTo>
                  <a:pt x="496" y="295"/>
                  <a:pt x="496" y="295"/>
                  <a:pt x="496" y="295"/>
                </a:cubicBezTo>
                <a:cubicBezTo>
                  <a:pt x="496" y="295"/>
                  <a:pt x="496" y="295"/>
                  <a:pt x="496" y="295"/>
                </a:cubicBezTo>
                <a:cubicBezTo>
                  <a:pt x="291" y="500"/>
                  <a:pt x="291" y="500"/>
                  <a:pt x="291" y="500"/>
                </a:cubicBezTo>
                <a:cubicBezTo>
                  <a:pt x="291" y="500"/>
                  <a:pt x="268" y="500"/>
                  <a:pt x="282" y="660"/>
                </a:cubicBezTo>
                <a:cubicBezTo>
                  <a:pt x="295" y="819"/>
                  <a:pt x="307" y="905"/>
                  <a:pt x="307" y="905"/>
                </a:cubicBezTo>
                <a:lnTo>
                  <a:pt x="173" y="908"/>
                </a:lnTo>
                <a:close/>
              </a:path>
            </a:pathLst>
          </a:custGeom>
          <a:solidFill>
            <a:schemeClr val="bg1">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Oval 12"/>
          <p:cNvSpPr/>
          <p:nvPr/>
        </p:nvSpPr>
        <p:spPr>
          <a:xfrm>
            <a:off x="7053846" y="2797875"/>
            <a:ext cx="1341670" cy="1341668"/>
          </a:xfrm>
          <a:prstGeom prst="ellipse">
            <a:avLst/>
          </a:prstGeom>
          <a:solidFill>
            <a:schemeClr val="accent2"/>
          </a:solidFill>
          <a:ln w="381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accent3">
                  <a:lumMod val="75000"/>
                </a:schemeClr>
              </a:solidFill>
              <a:latin typeface="FontAwesome" pitchFamily="2" charset="0"/>
            </a:endParaRPr>
          </a:p>
        </p:txBody>
      </p:sp>
      <p:sp>
        <p:nvSpPr>
          <p:cNvPr id="14" name="Oval 13"/>
          <p:cNvSpPr/>
          <p:nvPr/>
        </p:nvSpPr>
        <p:spPr>
          <a:xfrm>
            <a:off x="7928261" y="3774486"/>
            <a:ext cx="1094733" cy="1094733"/>
          </a:xfrm>
          <a:prstGeom prst="ellipse">
            <a:avLst/>
          </a:prstGeom>
          <a:solidFill>
            <a:schemeClr val="accent3"/>
          </a:solidFill>
          <a:ln w="38100">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0" bIns="91440" rtlCol="0" anchor="ctr"/>
          <a:lstStyle/>
          <a:p>
            <a:pPr algn="ctr"/>
            <a:endParaRPr lang="en-US" sz="3200" dirty="0">
              <a:solidFill>
                <a:schemeClr val="accent3">
                  <a:lumMod val="75000"/>
                </a:schemeClr>
              </a:solidFill>
              <a:latin typeface="FontAwesome" pitchFamily="2" charset="0"/>
            </a:endParaRPr>
          </a:p>
        </p:txBody>
      </p:sp>
      <p:sp>
        <p:nvSpPr>
          <p:cNvPr id="15" name="Oval 14"/>
          <p:cNvSpPr/>
          <p:nvPr/>
        </p:nvSpPr>
        <p:spPr>
          <a:xfrm>
            <a:off x="6458320" y="3774486"/>
            <a:ext cx="1094733" cy="1094733"/>
          </a:xfrm>
          <a:prstGeom prst="ellipse">
            <a:avLst/>
          </a:prstGeom>
          <a:solidFill>
            <a:schemeClr val="accent1"/>
          </a:solidFill>
          <a:ln w="381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accent3">
                  <a:lumMod val="75000"/>
                </a:schemeClr>
              </a:solidFill>
              <a:latin typeface="FontAwesome" pitchFamily="2" charset="0"/>
            </a:endParaRPr>
          </a:p>
        </p:txBody>
      </p:sp>
      <p:sp>
        <p:nvSpPr>
          <p:cNvPr id="31" name="Freeform 126"/>
          <p:cNvSpPr>
            <a:spLocks/>
          </p:cNvSpPr>
          <p:nvPr/>
        </p:nvSpPr>
        <p:spPr bwMode="auto">
          <a:xfrm>
            <a:off x="6811892" y="4072430"/>
            <a:ext cx="387589" cy="498842"/>
          </a:xfrm>
          <a:custGeom>
            <a:avLst/>
            <a:gdLst/>
            <a:ahLst/>
            <a:cxnLst>
              <a:cxn ang="0">
                <a:pos x="25" y="46"/>
              </a:cxn>
              <a:cxn ang="0">
                <a:pos x="1" y="64"/>
              </a:cxn>
              <a:cxn ang="0">
                <a:pos x="0" y="62"/>
              </a:cxn>
              <a:cxn ang="0">
                <a:pos x="1" y="61"/>
              </a:cxn>
              <a:cxn ang="0">
                <a:pos x="22" y="46"/>
              </a:cxn>
              <a:cxn ang="0">
                <a:pos x="1" y="36"/>
              </a:cxn>
              <a:cxn ang="0">
                <a:pos x="24" y="41"/>
              </a:cxn>
              <a:cxn ang="0">
                <a:pos x="27" y="31"/>
              </a:cxn>
              <a:cxn ang="0">
                <a:pos x="7" y="18"/>
              </a:cxn>
              <a:cxn ang="0">
                <a:pos x="27" y="28"/>
              </a:cxn>
              <a:cxn ang="0">
                <a:pos x="28" y="21"/>
              </a:cxn>
              <a:cxn ang="0">
                <a:pos x="23" y="0"/>
              </a:cxn>
              <a:cxn ang="0">
                <a:pos x="31" y="21"/>
              </a:cxn>
              <a:cxn ang="0">
                <a:pos x="31" y="25"/>
              </a:cxn>
              <a:cxn ang="0">
                <a:pos x="48" y="18"/>
              </a:cxn>
              <a:cxn ang="0">
                <a:pos x="30" y="32"/>
              </a:cxn>
              <a:cxn ang="0">
                <a:pos x="27" y="42"/>
              </a:cxn>
              <a:cxn ang="0">
                <a:pos x="50" y="39"/>
              </a:cxn>
              <a:cxn ang="0">
                <a:pos x="25" y="46"/>
              </a:cxn>
            </a:cxnLst>
            <a:rect l="0" t="0" r="r" b="b"/>
            <a:pathLst>
              <a:path w="50" h="64">
                <a:moveTo>
                  <a:pt x="25" y="46"/>
                </a:moveTo>
                <a:cubicBezTo>
                  <a:pt x="20" y="57"/>
                  <a:pt x="11" y="64"/>
                  <a:pt x="1" y="64"/>
                </a:cubicBezTo>
                <a:cubicBezTo>
                  <a:pt x="0" y="64"/>
                  <a:pt x="0" y="63"/>
                  <a:pt x="0" y="62"/>
                </a:cubicBezTo>
                <a:cubicBezTo>
                  <a:pt x="0" y="61"/>
                  <a:pt x="0" y="61"/>
                  <a:pt x="1" y="61"/>
                </a:cubicBezTo>
                <a:cubicBezTo>
                  <a:pt x="10" y="61"/>
                  <a:pt x="17" y="55"/>
                  <a:pt x="22" y="46"/>
                </a:cubicBezTo>
                <a:cubicBezTo>
                  <a:pt x="17" y="48"/>
                  <a:pt x="6" y="50"/>
                  <a:pt x="1" y="36"/>
                </a:cubicBezTo>
                <a:cubicBezTo>
                  <a:pt x="15" y="30"/>
                  <a:pt x="22" y="37"/>
                  <a:pt x="24" y="41"/>
                </a:cubicBezTo>
                <a:cubicBezTo>
                  <a:pt x="25" y="38"/>
                  <a:pt x="26" y="35"/>
                  <a:pt x="27" y="31"/>
                </a:cubicBezTo>
                <a:cubicBezTo>
                  <a:pt x="27" y="31"/>
                  <a:pt x="9" y="34"/>
                  <a:pt x="7" y="18"/>
                </a:cubicBezTo>
                <a:cubicBezTo>
                  <a:pt x="23" y="12"/>
                  <a:pt x="27" y="28"/>
                  <a:pt x="27" y="28"/>
                </a:cubicBezTo>
                <a:cubicBezTo>
                  <a:pt x="27" y="26"/>
                  <a:pt x="28" y="21"/>
                  <a:pt x="28" y="21"/>
                </a:cubicBezTo>
                <a:cubicBezTo>
                  <a:pt x="28" y="21"/>
                  <a:pt x="14" y="12"/>
                  <a:pt x="23" y="0"/>
                </a:cubicBezTo>
                <a:cubicBezTo>
                  <a:pt x="39" y="5"/>
                  <a:pt x="31" y="21"/>
                  <a:pt x="31" y="21"/>
                </a:cubicBezTo>
                <a:cubicBezTo>
                  <a:pt x="31" y="21"/>
                  <a:pt x="31" y="24"/>
                  <a:pt x="31" y="25"/>
                </a:cubicBezTo>
                <a:cubicBezTo>
                  <a:pt x="31" y="25"/>
                  <a:pt x="37" y="14"/>
                  <a:pt x="48" y="18"/>
                </a:cubicBezTo>
                <a:cubicBezTo>
                  <a:pt x="48" y="35"/>
                  <a:pt x="30" y="32"/>
                  <a:pt x="30" y="32"/>
                </a:cubicBezTo>
                <a:cubicBezTo>
                  <a:pt x="29" y="35"/>
                  <a:pt x="29" y="39"/>
                  <a:pt x="27" y="42"/>
                </a:cubicBezTo>
                <a:cubicBezTo>
                  <a:pt x="27" y="42"/>
                  <a:pt x="38" y="30"/>
                  <a:pt x="50" y="39"/>
                </a:cubicBezTo>
                <a:cubicBezTo>
                  <a:pt x="43" y="57"/>
                  <a:pt x="25" y="46"/>
                  <a:pt x="25" y="46"/>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 name="Freeform 127"/>
          <p:cNvSpPr>
            <a:spLocks/>
          </p:cNvSpPr>
          <p:nvPr/>
        </p:nvSpPr>
        <p:spPr bwMode="auto">
          <a:xfrm>
            <a:off x="8293921" y="4121640"/>
            <a:ext cx="363410" cy="400425"/>
          </a:xfrm>
          <a:custGeom>
            <a:avLst/>
            <a:gdLst/>
            <a:ahLst/>
            <a:cxnLst>
              <a:cxn ang="0">
                <a:pos x="40" y="55"/>
              </a:cxn>
              <a:cxn ang="0">
                <a:pos x="32" y="51"/>
              </a:cxn>
              <a:cxn ang="0">
                <a:pos x="4" y="24"/>
              </a:cxn>
              <a:cxn ang="0">
                <a:pos x="0" y="14"/>
              </a:cxn>
              <a:cxn ang="0">
                <a:pos x="13" y="0"/>
              </a:cxn>
              <a:cxn ang="0">
                <a:pos x="23" y="5"/>
              </a:cxn>
              <a:cxn ang="0">
                <a:pos x="45" y="26"/>
              </a:cxn>
              <a:cxn ang="0">
                <a:pos x="45" y="27"/>
              </a:cxn>
              <a:cxn ang="0">
                <a:pos x="42" y="30"/>
              </a:cxn>
              <a:cxn ang="0">
                <a:pos x="42" y="29"/>
              </a:cxn>
              <a:cxn ang="0">
                <a:pos x="20" y="8"/>
              </a:cxn>
              <a:cxn ang="0">
                <a:pos x="13" y="5"/>
              </a:cxn>
              <a:cxn ang="0">
                <a:pos x="4" y="14"/>
              </a:cxn>
              <a:cxn ang="0">
                <a:pos x="7" y="21"/>
              </a:cxn>
              <a:cxn ang="0">
                <a:pos x="35" y="48"/>
              </a:cxn>
              <a:cxn ang="0">
                <a:pos x="40" y="50"/>
              </a:cxn>
              <a:cxn ang="0">
                <a:pos x="45" y="45"/>
              </a:cxn>
              <a:cxn ang="0">
                <a:pos x="43" y="40"/>
              </a:cxn>
              <a:cxn ang="0">
                <a:pos x="22" y="19"/>
              </a:cxn>
              <a:cxn ang="0">
                <a:pos x="20" y="18"/>
              </a:cxn>
              <a:cxn ang="0">
                <a:pos x="18" y="21"/>
              </a:cxn>
              <a:cxn ang="0">
                <a:pos x="19" y="23"/>
              </a:cxn>
              <a:cxn ang="0">
                <a:pos x="33" y="38"/>
              </a:cxn>
              <a:cxn ang="0">
                <a:pos x="34" y="38"/>
              </a:cxn>
              <a:cxn ang="0">
                <a:pos x="31" y="41"/>
              </a:cxn>
              <a:cxn ang="0">
                <a:pos x="30" y="41"/>
              </a:cxn>
              <a:cxn ang="0">
                <a:pos x="16" y="26"/>
              </a:cxn>
              <a:cxn ang="0">
                <a:pos x="13" y="21"/>
              </a:cxn>
              <a:cxn ang="0">
                <a:pos x="20" y="14"/>
              </a:cxn>
              <a:cxn ang="0">
                <a:pos x="26" y="16"/>
              </a:cxn>
              <a:cxn ang="0">
                <a:pos x="46" y="37"/>
              </a:cxn>
              <a:cxn ang="0">
                <a:pos x="50" y="45"/>
              </a:cxn>
              <a:cxn ang="0">
                <a:pos x="40" y="55"/>
              </a:cxn>
            </a:cxnLst>
            <a:rect l="0" t="0" r="r" b="b"/>
            <a:pathLst>
              <a:path w="50" h="55">
                <a:moveTo>
                  <a:pt x="40" y="55"/>
                </a:moveTo>
                <a:cubicBezTo>
                  <a:pt x="37" y="55"/>
                  <a:pt x="34" y="54"/>
                  <a:pt x="32" y="51"/>
                </a:cubicBezTo>
                <a:cubicBezTo>
                  <a:pt x="4" y="24"/>
                  <a:pt x="4" y="24"/>
                  <a:pt x="4" y="24"/>
                </a:cubicBezTo>
                <a:cubicBezTo>
                  <a:pt x="1" y="21"/>
                  <a:pt x="0" y="18"/>
                  <a:pt x="0" y="14"/>
                </a:cubicBezTo>
                <a:cubicBezTo>
                  <a:pt x="0" y="7"/>
                  <a:pt x="6" y="0"/>
                  <a:pt x="13" y="0"/>
                </a:cubicBezTo>
                <a:cubicBezTo>
                  <a:pt x="17" y="0"/>
                  <a:pt x="21" y="2"/>
                  <a:pt x="23" y="5"/>
                </a:cubicBezTo>
                <a:cubicBezTo>
                  <a:pt x="45" y="26"/>
                  <a:pt x="45" y="26"/>
                  <a:pt x="45" y="26"/>
                </a:cubicBezTo>
                <a:cubicBezTo>
                  <a:pt x="45" y="26"/>
                  <a:pt x="45" y="27"/>
                  <a:pt x="45" y="27"/>
                </a:cubicBezTo>
                <a:cubicBezTo>
                  <a:pt x="45" y="28"/>
                  <a:pt x="43" y="30"/>
                  <a:pt x="42" y="30"/>
                </a:cubicBezTo>
                <a:cubicBezTo>
                  <a:pt x="42" y="30"/>
                  <a:pt x="42" y="30"/>
                  <a:pt x="42" y="29"/>
                </a:cubicBezTo>
                <a:cubicBezTo>
                  <a:pt x="20" y="8"/>
                  <a:pt x="20" y="8"/>
                  <a:pt x="20" y="8"/>
                </a:cubicBezTo>
                <a:cubicBezTo>
                  <a:pt x="18" y="6"/>
                  <a:pt x="16" y="5"/>
                  <a:pt x="13" y="5"/>
                </a:cubicBezTo>
                <a:cubicBezTo>
                  <a:pt x="8" y="5"/>
                  <a:pt x="4" y="9"/>
                  <a:pt x="4" y="14"/>
                </a:cubicBezTo>
                <a:cubicBezTo>
                  <a:pt x="4" y="16"/>
                  <a:pt x="5" y="19"/>
                  <a:pt x="7" y="21"/>
                </a:cubicBezTo>
                <a:cubicBezTo>
                  <a:pt x="35" y="48"/>
                  <a:pt x="35" y="48"/>
                  <a:pt x="35" y="48"/>
                </a:cubicBezTo>
                <a:cubicBezTo>
                  <a:pt x="36" y="50"/>
                  <a:pt x="38" y="50"/>
                  <a:pt x="40" y="50"/>
                </a:cubicBezTo>
                <a:cubicBezTo>
                  <a:pt x="43" y="50"/>
                  <a:pt x="45" y="48"/>
                  <a:pt x="45" y="45"/>
                </a:cubicBezTo>
                <a:cubicBezTo>
                  <a:pt x="45" y="43"/>
                  <a:pt x="44" y="41"/>
                  <a:pt x="43" y="40"/>
                </a:cubicBezTo>
                <a:cubicBezTo>
                  <a:pt x="22" y="19"/>
                  <a:pt x="22" y="19"/>
                  <a:pt x="22" y="19"/>
                </a:cubicBezTo>
                <a:cubicBezTo>
                  <a:pt x="22" y="19"/>
                  <a:pt x="21" y="18"/>
                  <a:pt x="20" y="18"/>
                </a:cubicBezTo>
                <a:cubicBezTo>
                  <a:pt x="19" y="18"/>
                  <a:pt x="18" y="19"/>
                  <a:pt x="18" y="21"/>
                </a:cubicBezTo>
                <a:cubicBezTo>
                  <a:pt x="18" y="22"/>
                  <a:pt x="18" y="22"/>
                  <a:pt x="19" y="23"/>
                </a:cubicBezTo>
                <a:cubicBezTo>
                  <a:pt x="33" y="38"/>
                  <a:pt x="33" y="38"/>
                  <a:pt x="33" y="38"/>
                </a:cubicBezTo>
                <a:cubicBezTo>
                  <a:pt x="34" y="38"/>
                  <a:pt x="34" y="38"/>
                  <a:pt x="34" y="38"/>
                </a:cubicBezTo>
                <a:cubicBezTo>
                  <a:pt x="34" y="39"/>
                  <a:pt x="32" y="41"/>
                  <a:pt x="31" y="41"/>
                </a:cubicBezTo>
                <a:cubicBezTo>
                  <a:pt x="31" y="41"/>
                  <a:pt x="30" y="41"/>
                  <a:pt x="30" y="41"/>
                </a:cubicBezTo>
                <a:cubicBezTo>
                  <a:pt x="16" y="26"/>
                  <a:pt x="16" y="26"/>
                  <a:pt x="16" y="26"/>
                </a:cubicBezTo>
                <a:cubicBezTo>
                  <a:pt x="14" y="25"/>
                  <a:pt x="13" y="23"/>
                  <a:pt x="13" y="21"/>
                </a:cubicBezTo>
                <a:cubicBezTo>
                  <a:pt x="13" y="17"/>
                  <a:pt x="16" y="14"/>
                  <a:pt x="20" y="14"/>
                </a:cubicBezTo>
                <a:cubicBezTo>
                  <a:pt x="22" y="14"/>
                  <a:pt x="24" y="15"/>
                  <a:pt x="26" y="16"/>
                </a:cubicBezTo>
                <a:cubicBezTo>
                  <a:pt x="46" y="37"/>
                  <a:pt x="46" y="37"/>
                  <a:pt x="46" y="37"/>
                </a:cubicBezTo>
                <a:cubicBezTo>
                  <a:pt x="49" y="39"/>
                  <a:pt x="50" y="42"/>
                  <a:pt x="50" y="45"/>
                </a:cubicBezTo>
                <a:cubicBezTo>
                  <a:pt x="50" y="51"/>
                  <a:pt x="46" y="55"/>
                  <a:pt x="40" y="55"/>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5" name="Freeform 5"/>
          <p:cNvSpPr>
            <a:spLocks noEditPoints="1"/>
          </p:cNvSpPr>
          <p:nvPr/>
        </p:nvSpPr>
        <p:spPr bwMode="auto">
          <a:xfrm>
            <a:off x="7413366" y="3157394"/>
            <a:ext cx="622633" cy="622633"/>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3240754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1000"/>
                                        <p:tgtEl>
                                          <p:spTgt spid="10"/>
                                        </p:tgtEl>
                                      </p:cBhvr>
                                    </p:animEffect>
                                  </p:childTnLst>
                                </p:cTn>
                              </p:par>
                            </p:childTnLst>
                          </p:cTn>
                        </p:par>
                        <p:par>
                          <p:cTn id="8" fill="hold">
                            <p:stCondLst>
                              <p:cond delay="1000"/>
                            </p:stCondLst>
                            <p:childTnLst>
                              <p:par>
                                <p:cTn id="9" presetID="53"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childTnLst>
                          </p:cTn>
                        </p:par>
                        <p:par>
                          <p:cTn id="14" fill="hold">
                            <p:stCondLst>
                              <p:cond delay="1500"/>
                            </p:stCondLst>
                            <p:childTnLst>
                              <p:par>
                                <p:cTn id="15" presetID="53" presetClass="entr" presetSubtype="0" fill="hold" grpId="0" nodeType="afterEffect">
                                  <p:stCondLst>
                                    <p:cond delay="0"/>
                                  </p:stCondLst>
                                  <p:childTnLst>
                                    <p:set>
                                      <p:cBhvr>
                                        <p:cTn id="16" dur="1" fill="hold">
                                          <p:stCondLst>
                                            <p:cond delay="0"/>
                                          </p:stCondLst>
                                        </p:cTn>
                                        <p:tgtEl>
                                          <p:spTgt spid="35"/>
                                        </p:tgtEl>
                                        <p:attrNameLst>
                                          <p:attrName>style.visibility</p:attrName>
                                        </p:attrNameLst>
                                      </p:cBhvr>
                                      <p:to>
                                        <p:strVal val="visible"/>
                                      </p:to>
                                    </p:set>
                                    <p:anim calcmode="lin" valueType="num">
                                      <p:cBhvr>
                                        <p:cTn id="17" dur="500" fill="hold"/>
                                        <p:tgtEl>
                                          <p:spTgt spid="35"/>
                                        </p:tgtEl>
                                        <p:attrNameLst>
                                          <p:attrName>ppt_w</p:attrName>
                                        </p:attrNameLst>
                                      </p:cBhvr>
                                      <p:tavLst>
                                        <p:tav tm="0">
                                          <p:val>
                                            <p:fltVal val="0"/>
                                          </p:val>
                                        </p:tav>
                                        <p:tav tm="100000">
                                          <p:val>
                                            <p:strVal val="#ppt_w"/>
                                          </p:val>
                                        </p:tav>
                                      </p:tavLst>
                                    </p:anim>
                                    <p:anim calcmode="lin" valueType="num">
                                      <p:cBhvr>
                                        <p:cTn id="18" dur="500" fill="hold"/>
                                        <p:tgtEl>
                                          <p:spTgt spid="35"/>
                                        </p:tgtEl>
                                        <p:attrNameLst>
                                          <p:attrName>ppt_h</p:attrName>
                                        </p:attrNameLst>
                                      </p:cBhvr>
                                      <p:tavLst>
                                        <p:tav tm="0">
                                          <p:val>
                                            <p:fltVal val="0"/>
                                          </p:val>
                                        </p:tav>
                                        <p:tav tm="100000">
                                          <p:val>
                                            <p:strVal val="#ppt_h"/>
                                          </p:val>
                                        </p:tav>
                                      </p:tavLst>
                                    </p:anim>
                                    <p:animEffect transition="in" filter="fade">
                                      <p:cBhvr>
                                        <p:cTn id="19" dur="500"/>
                                        <p:tgtEl>
                                          <p:spTgt spid="35"/>
                                        </p:tgtEl>
                                      </p:cBhvr>
                                    </p:animEffect>
                                  </p:childTnLst>
                                </p:cTn>
                              </p:par>
                            </p:childTnLst>
                          </p:cTn>
                        </p:par>
                        <p:par>
                          <p:cTn id="20" fill="hold">
                            <p:stCondLst>
                              <p:cond delay="2000"/>
                            </p:stCondLst>
                            <p:childTnLst>
                              <p:par>
                                <p:cTn id="21" presetID="53"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fltVal val="0"/>
                                          </p:val>
                                        </p:tav>
                                        <p:tav tm="100000">
                                          <p:val>
                                            <p:strVal val="#ppt_h"/>
                                          </p:val>
                                        </p:tav>
                                      </p:tavLst>
                                    </p:anim>
                                    <p:animEffect transition="in" filter="fade">
                                      <p:cBhvr>
                                        <p:cTn id="25" dur="500"/>
                                        <p:tgtEl>
                                          <p:spTgt spid="9"/>
                                        </p:tgtEl>
                                      </p:cBhvr>
                                    </p:animEffect>
                                  </p:childTnLst>
                                </p:cTn>
                              </p:par>
                            </p:childTnLst>
                          </p:cTn>
                        </p:par>
                        <p:par>
                          <p:cTn id="26" fill="hold">
                            <p:stCondLst>
                              <p:cond delay="2500"/>
                            </p:stCondLst>
                            <p:childTnLst>
                              <p:par>
                                <p:cTn id="27" presetID="53" presetClass="entr" presetSubtype="0"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cBhvr>
                                        <p:cTn id="29" dur="500" fill="hold"/>
                                        <p:tgtEl>
                                          <p:spTgt spid="34"/>
                                        </p:tgtEl>
                                        <p:attrNameLst>
                                          <p:attrName>ppt_w</p:attrName>
                                        </p:attrNameLst>
                                      </p:cBhvr>
                                      <p:tavLst>
                                        <p:tav tm="0">
                                          <p:val>
                                            <p:fltVal val="0"/>
                                          </p:val>
                                        </p:tav>
                                        <p:tav tm="100000">
                                          <p:val>
                                            <p:strVal val="#ppt_w"/>
                                          </p:val>
                                        </p:tav>
                                      </p:tavLst>
                                    </p:anim>
                                    <p:anim calcmode="lin" valueType="num">
                                      <p:cBhvr>
                                        <p:cTn id="30" dur="500" fill="hold"/>
                                        <p:tgtEl>
                                          <p:spTgt spid="34"/>
                                        </p:tgtEl>
                                        <p:attrNameLst>
                                          <p:attrName>ppt_h</p:attrName>
                                        </p:attrNameLst>
                                      </p:cBhvr>
                                      <p:tavLst>
                                        <p:tav tm="0">
                                          <p:val>
                                            <p:fltVal val="0"/>
                                          </p:val>
                                        </p:tav>
                                        <p:tav tm="100000">
                                          <p:val>
                                            <p:strVal val="#ppt_h"/>
                                          </p:val>
                                        </p:tav>
                                      </p:tavLst>
                                    </p:anim>
                                    <p:animEffect transition="in" filter="fade">
                                      <p:cBhvr>
                                        <p:cTn id="31" dur="500"/>
                                        <p:tgtEl>
                                          <p:spTgt spid="34"/>
                                        </p:tgtEl>
                                      </p:cBhvr>
                                    </p:animEffect>
                                  </p:childTnLst>
                                </p:cTn>
                              </p:par>
                            </p:childTnLst>
                          </p:cTn>
                        </p:par>
                        <p:par>
                          <p:cTn id="32" fill="hold">
                            <p:stCondLst>
                              <p:cond delay="3000"/>
                            </p:stCondLst>
                            <p:childTnLst>
                              <p:par>
                                <p:cTn id="33" presetID="53" presetClass="entr" presetSubtype="0"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childTnLst>
                          </p:cTn>
                        </p:par>
                        <p:par>
                          <p:cTn id="38" fill="hold">
                            <p:stCondLst>
                              <p:cond delay="3500"/>
                            </p:stCondLst>
                            <p:childTnLst>
                              <p:par>
                                <p:cTn id="39" presetID="53" presetClass="entr" presetSubtype="0" fill="hold" grpId="0" nodeType="after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p:cTn id="41" dur="500" fill="hold"/>
                                        <p:tgtEl>
                                          <p:spTgt spid="33"/>
                                        </p:tgtEl>
                                        <p:attrNameLst>
                                          <p:attrName>ppt_w</p:attrName>
                                        </p:attrNameLst>
                                      </p:cBhvr>
                                      <p:tavLst>
                                        <p:tav tm="0">
                                          <p:val>
                                            <p:fltVal val="0"/>
                                          </p:val>
                                        </p:tav>
                                        <p:tav tm="100000">
                                          <p:val>
                                            <p:strVal val="#ppt_w"/>
                                          </p:val>
                                        </p:tav>
                                      </p:tavLst>
                                    </p:anim>
                                    <p:anim calcmode="lin" valueType="num">
                                      <p:cBhvr>
                                        <p:cTn id="42" dur="500" fill="hold"/>
                                        <p:tgtEl>
                                          <p:spTgt spid="33"/>
                                        </p:tgtEl>
                                        <p:attrNameLst>
                                          <p:attrName>ppt_h</p:attrName>
                                        </p:attrNameLst>
                                      </p:cBhvr>
                                      <p:tavLst>
                                        <p:tav tm="0">
                                          <p:val>
                                            <p:fltVal val="0"/>
                                          </p:val>
                                        </p:tav>
                                        <p:tav tm="100000">
                                          <p:val>
                                            <p:strVal val="#ppt_h"/>
                                          </p:val>
                                        </p:tav>
                                      </p:tavLst>
                                    </p:anim>
                                    <p:animEffect transition="in" filter="fade">
                                      <p:cBhvr>
                                        <p:cTn id="43" dur="500"/>
                                        <p:tgtEl>
                                          <p:spTgt spid="33"/>
                                        </p:tgtEl>
                                      </p:cBhvr>
                                    </p:animEffect>
                                  </p:childTnLst>
                                </p:cTn>
                              </p:par>
                            </p:childTnLst>
                          </p:cTn>
                        </p:par>
                        <p:par>
                          <p:cTn id="44" fill="hold">
                            <p:stCondLst>
                              <p:cond delay="4000"/>
                            </p:stCondLst>
                            <p:childTnLst>
                              <p:par>
                                <p:cTn id="45" presetID="53" presetClass="entr" presetSubtype="0"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childTnLst>
                          </p:cTn>
                        </p:par>
                        <p:par>
                          <p:cTn id="50" fill="hold">
                            <p:stCondLst>
                              <p:cond delay="4500"/>
                            </p:stCondLst>
                            <p:childTnLst>
                              <p:par>
                                <p:cTn id="51" presetID="53" presetClass="entr" presetSubtype="0"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 calcmode="lin" valueType="num">
                                      <p:cBhvr>
                                        <p:cTn id="53" dur="500" fill="hold"/>
                                        <p:tgtEl>
                                          <p:spTgt spid="32"/>
                                        </p:tgtEl>
                                        <p:attrNameLst>
                                          <p:attrName>ppt_w</p:attrName>
                                        </p:attrNameLst>
                                      </p:cBhvr>
                                      <p:tavLst>
                                        <p:tav tm="0">
                                          <p:val>
                                            <p:fltVal val="0"/>
                                          </p:val>
                                        </p:tav>
                                        <p:tav tm="100000">
                                          <p:val>
                                            <p:strVal val="#ppt_w"/>
                                          </p:val>
                                        </p:tav>
                                      </p:tavLst>
                                    </p:anim>
                                    <p:anim calcmode="lin" valueType="num">
                                      <p:cBhvr>
                                        <p:cTn id="54" dur="500" fill="hold"/>
                                        <p:tgtEl>
                                          <p:spTgt spid="32"/>
                                        </p:tgtEl>
                                        <p:attrNameLst>
                                          <p:attrName>ppt_h</p:attrName>
                                        </p:attrNameLst>
                                      </p:cBhvr>
                                      <p:tavLst>
                                        <p:tav tm="0">
                                          <p:val>
                                            <p:fltVal val="0"/>
                                          </p:val>
                                        </p:tav>
                                        <p:tav tm="100000">
                                          <p:val>
                                            <p:strVal val="#ppt_h"/>
                                          </p:val>
                                        </p:tav>
                                      </p:tavLst>
                                    </p:anim>
                                    <p:animEffect transition="in" filter="fade">
                                      <p:cBhvr>
                                        <p:cTn id="55" dur="500"/>
                                        <p:tgtEl>
                                          <p:spTgt spid="32"/>
                                        </p:tgtEl>
                                      </p:cBhvr>
                                    </p:animEffect>
                                  </p:childTnLst>
                                </p:cTn>
                              </p:par>
                            </p:childTnLst>
                          </p:cTn>
                        </p:par>
                        <p:par>
                          <p:cTn id="56" fill="hold">
                            <p:stCondLst>
                              <p:cond delay="5000"/>
                            </p:stCondLst>
                            <p:childTnLst>
                              <p:par>
                                <p:cTn id="57" presetID="53" presetClass="entr" presetSubtype="0"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500" fill="hold"/>
                                        <p:tgtEl>
                                          <p:spTgt spid="15"/>
                                        </p:tgtEl>
                                        <p:attrNameLst>
                                          <p:attrName>ppt_w</p:attrName>
                                        </p:attrNameLst>
                                      </p:cBhvr>
                                      <p:tavLst>
                                        <p:tav tm="0">
                                          <p:val>
                                            <p:fltVal val="0"/>
                                          </p:val>
                                        </p:tav>
                                        <p:tav tm="100000">
                                          <p:val>
                                            <p:strVal val="#ppt_w"/>
                                          </p:val>
                                        </p:tav>
                                      </p:tavLst>
                                    </p:anim>
                                    <p:anim calcmode="lin" valueType="num">
                                      <p:cBhvr>
                                        <p:cTn id="60" dur="500" fill="hold"/>
                                        <p:tgtEl>
                                          <p:spTgt spid="15"/>
                                        </p:tgtEl>
                                        <p:attrNameLst>
                                          <p:attrName>ppt_h</p:attrName>
                                        </p:attrNameLst>
                                      </p:cBhvr>
                                      <p:tavLst>
                                        <p:tav tm="0">
                                          <p:val>
                                            <p:fltVal val="0"/>
                                          </p:val>
                                        </p:tav>
                                        <p:tav tm="100000">
                                          <p:val>
                                            <p:strVal val="#ppt_h"/>
                                          </p:val>
                                        </p:tav>
                                      </p:tavLst>
                                    </p:anim>
                                    <p:animEffect transition="in" filter="fade">
                                      <p:cBhvr>
                                        <p:cTn id="61" dur="500"/>
                                        <p:tgtEl>
                                          <p:spTgt spid="15"/>
                                        </p:tgtEl>
                                      </p:cBhvr>
                                    </p:animEffect>
                                  </p:childTnLst>
                                </p:cTn>
                              </p:par>
                            </p:childTnLst>
                          </p:cTn>
                        </p:par>
                        <p:par>
                          <p:cTn id="62" fill="hold">
                            <p:stCondLst>
                              <p:cond delay="5500"/>
                            </p:stCondLst>
                            <p:childTnLst>
                              <p:par>
                                <p:cTn id="63" presetID="53" presetClass="entr" presetSubtype="0" fill="hold" grpId="0" nodeType="afterEffect">
                                  <p:stCondLst>
                                    <p:cond delay="0"/>
                                  </p:stCondLst>
                                  <p:childTnLst>
                                    <p:set>
                                      <p:cBhvr>
                                        <p:cTn id="64" dur="1" fill="hold">
                                          <p:stCondLst>
                                            <p:cond delay="0"/>
                                          </p:stCondLst>
                                        </p:cTn>
                                        <p:tgtEl>
                                          <p:spTgt spid="31"/>
                                        </p:tgtEl>
                                        <p:attrNameLst>
                                          <p:attrName>style.visibility</p:attrName>
                                        </p:attrNameLst>
                                      </p:cBhvr>
                                      <p:to>
                                        <p:strVal val="visible"/>
                                      </p:to>
                                    </p:set>
                                    <p:anim calcmode="lin" valueType="num">
                                      <p:cBhvr>
                                        <p:cTn id="65" dur="500" fill="hold"/>
                                        <p:tgtEl>
                                          <p:spTgt spid="31"/>
                                        </p:tgtEl>
                                        <p:attrNameLst>
                                          <p:attrName>ppt_w</p:attrName>
                                        </p:attrNameLst>
                                      </p:cBhvr>
                                      <p:tavLst>
                                        <p:tav tm="0">
                                          <p:val>
                                            <p:fltVal val="0"/>
                                          </p:val>
                                        </p:tav>
                                        <p:tav tm="100000">
                                          <p:val>
                                            <p:strVal val="#ppt_w"/>
                                          </p:val>
                                        </p:tav>
                                      </p:tavLst>
                                    </p:anim>
                                    <p:anim calcmode="lin" valueType="num">
                                      <p:cBhvr>
                                        <p:cTn id="66" dur="500" fill="hold"/>
                                        <p:tgtEl>
                                          <p:spTgt spid="31"/>
                                        </p:tgtEl>
                                        <p:attrNameLst>
                                          <p:attrName>ppt_h</p:attrName>
                                        </p:attrNameLst>
                                      </p:cBhvr>
                                      <p:tavLst>
                                        <p:tav tm="0">
                                          <p:val>
                                            <p:fltVal val="0"/>
                                          </p:val>
                                        </p:tav>
                                        <p:tav tm="100000">
                                          <p:val>
                                            <p:strVal val="#ppt_h"/>
                                          </p:val>
                                        </p:tav>
                                      </p:tavLst>
                                    </p:anim>
                                    <p:animEffect transition="in" filter="fade">
                                      <p:cBhvr>
                                        <p:cTn id="67" dur="500"/>
                                        <p:tgtEl>
                                          <p:spTgt spid="31"/>
                                        </p:tgtEl>
                                      </p:cBhvr>
                                    </p:animEffect>
                                  </p:childTnLst>
                                </p:cTn>
                              </p:par>
                            </p:childTnLst>
                          </p:cTn>
                        </p:par>
                        <p:par>
                          <p:cTn id="68" fill="hold">
                            <p:stCondLst>
                              <p:cond delay="6000"/>
                            </p:stCondLst>
                            <p:childTnLst>
                              <p:par>
                                <p:cTn id="69" presetID="12" presetClass="entr" presetSubtype="4" fill="hold" grpId="0"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slide(fromBottom)">
                                      <p:cBhvr>
                                        <p:cTn id="71"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33" grpId="0" animBg="1"/>
      <p:bldP spid="34" grpId="0" animBg="1"/>
      <p:bldP spid="41" grpId="0" animBg="1"/>
      <p:bldP spid="10" grpId="0" animBg="1"/>
      <p:bldP spid="13" grpId="0" animBg="1"/>
      <p:bldP spid="14" grpId="0" animBg="1"/>
      <p:bldP spid="15" grpId="0" animBg="1"/>
      <p:bldP spid="31" grpId="0" animBg="1"/>
      <p:bldP spid="32" grpId="0" animBg="1"/>
      <p:bldP spid="3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5"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800">
                <a:solidFill>
                  <a:schemeClr val="tx1"/>
                </a:solidFill>
                <a:latin typeface="Arial" panose="020B0604020202020204" pitchFamily="34" charset="0"/>
                <a:ea typeface="ＭＳ Ｐゴシック" panose="020B0600070205080204" pitchFamily="34" charset="-128"/>
              </a:defRPr>
            </a:lvl1pPr>
            <a:lvl2pPr marL="557213" indent="-214313">
              <a:defRPr kumimoji="1" sz="1800">
                <a:solidFill>
                  <a:schemeClr val="tx1"/>
                </a:solidFill>
                <a:latin typeface="Arial" panose="020B0604020202020204" pitchFamily="34" charset="0"/>
                <a:ea typeface="ＭＳ Ｐゴシック" panose="020B0600070205080204" pitchFamily="34" charset="-128"/>
              </a:defRPr>
            </a:lvl2pPr>
            <a:lvl3pPr marL="857250" indent="-171450">
              <a:defRPr kumimoji="1" sz="1800">
                <a:solidFill>
                  <a:schemeClr val="tx1"/>
                </a:solidFill>
                <a:latin typeface="Arial" panose="020B0604020202020204" pitchFamily="34" charset="0"/>
                <a:ea typeface="ＭＳ Ｐゴシック" panose="020B0600070205080204" pitchFamily="34" charset="-128"/>
              </a:defRPr>
            </a:lvl3pPr>
            <a:lvl4pPr marL="1200150" indent="-171450">
              <a:defRPr kumimoji="1" sz="1800">
                <a:solidFill>
                  <a:schemeClr val="tx1"/>
                </a:solidFill>
                <a:latin typeface="Arial" panose="020B0604020202020204" pitchFamily="34" charset="0"/>
                <a:ea typeface="ＭＳ Ｐゴシック" panose="020B0600070205080204" pitchFamily="34" charset="-128"/>
              </a:defRPr>
            </a:lvl4pPr>
            <a:lvl5pPr marL="1543050" indent="-171450">
              <a:defRPr kumimoji="1" sz="1800">
                <a:solidFill>
                  <a:schemeClr val="tx1"/>
                </a:solidFill>
                <a:latin typeface="Arial" panose="020B0604020202020204" pitchFamily="34" charset="0"/>
                <a:ea typeface="ＭＳ Ｐゴシック" panose="020B0600070205080204" pitchFamily="34" charset="-128"/>
              </a:defRPr>
            </a:lvl5pPr>
            <a:lvl6pPr marL="18859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6pPr>
            <a:lvl7pPr marL="22288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7pPr>
            <a:lvl8pPr marL="25717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8pPr>
            <a:lvl9pPr marL="29146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9pPr>
          </a:lstStyle>
          <a:p>
            <a:pPr defTabSz="342900" fontAlgn="base">
              <a:spcBef>
                <a:spcPct val="0"/>
              </a:spcBef>
              <a:spcAft>
                <a:spcPct val="0"/>
              </a:spcAft>
              <a:defRPr/>
            </a:pPr>
            <a:fld id="{25664CD1-C2A3-4726-9B77-8513E8042331}" type="slidenum">
              <a:rPr kumimoji="0" lang="en-US" altLang="ru-RU" sz="900">
                <a:solidFill>
                  <a:srgbClr val="898989"/>
                </a:solidFill>
                <a:latin typeface="Calibri" panose="020F0502020204030204" pitchFamily="34" charset="0"/>
              </a:rPr>
              <a:pPr defTabSz="342900" fontAlgn="base">
                <a:spcBef>
                  <a:spcPct val="0"/>
                </a:spcBef>
                <a:spcAft>
                  <a:spcPct val="0"/>
                </a:spcAft>
                <a:defRPr/>
              </a:pPr>
              <a:t>14</a:t>
            </a:fld>
            <a:endParaRPr kumimoji="0" lang="en-US" altLang="ru-RU" sz="900">
              <a:solidFill>
                <a:srgbClr val="898989"/>
              </a:solidFill>
              <a:latin typeface="Calibri" panose="020F0502020204030204" pitchFamily="34" charset="0"/>
            </a:endParaRPr>
          </a:p>
        </p:txBody>
      </p:sp>
      <p:sp>
        <p:nvSpPr>
          <p:cNvPr id="4" name="TextBox 3"/>
          <p:cNvSpPr txBox="1"/>
          <p:nvPr/>
        </p:nvSpPr>
        <p:spPr>
          <a:xfrm>
            <a:off x="1575632" y="227108"/>
            <a:ext cx="6067114" cy="584775"/>
          </a:xfrm>
          <a:prstGeom prst="rect">
            <a:avLst/>
          </a:prstGeom>
          <a:noFill/>
        </p:spPr>
        <p:txBody>
          <a:bodyPr wrap="square" rtlCol="0">
            <a:spAutoFit/>
          </a:bodyPr>
          <a:lstStyle/>
          <a:p>
            <a:pPr defTabSz="342900" fontAlgn="base">
              <a:spcBef>
                <a:spcPct val="0"/>
              </a:spcBef>
              <a:spcAft>
                <a:spcPct val="0"/>
              </a:spcAft>
            </a:pPr>
            <a:r>
              <a:rPr lang="en-US" sz="3200" b="1" dirty="0" smtClean="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rPr>
              <a:t>Results</a:t>
            </a:r>
            <a:r>
              <a:rPr lang="ru-RU" sz="3200" b="1" dirty="0" smtClean="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en-US" sz="3200" b="1" dirty="0" smtClean="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rPr>
              <a:t>CEO turnover</a:t>
            </a:r>
            <a:endParaRPr lang="ru-RU" sz="3200" b="1" dirty="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17196112"/>
              </p:ext>
            </p:extLst>
          </p:nvPr>
        </p:nvGraphicFramePr>
        <p:xfrm>
          <a:off x="436729" y="1750766"/>
          <a:ext cx="8366076" cy="4035886"/>
        </p:xfrm>
        <a:graphic>
          <a:graphicData uri="http://schemas.openxmlformats.org/drawingml/2006/table">
            <a:tbl>
              <a:tblPr firstRow="1" firstCol="1" bandRow="1">
                <a:tableStyleId>{10A1B5D5-9B99-4C35-A422-299274C87663}</a:tableStyleId>
              </a:tblPr>
              <a:tblGrid>
                <a:gridCol w="1196275">
                  <a:extLst>
                    <a:ext uri="{9D8B030D-6E8A-4147-A177-3AD203B41FA5}">
                      <a16:colId xmlns:a16="http://schemas.microsoft.com/office/drawing/2014/main" xmlns="" val="3589477857"/>
                    </a:ext>
                  </a:extLst>
                </a:gridCol>
                <a:gridCol w="1196275">
                  <a:extLst>
                    <a:ext uri="{9D8B030D-6E8A-4147-A177-3AD203B41FA5}">
                      <a16:colId xmlns:a16="http://schemas.microsoft.com/office/drawing/2014/main" xmlns="" val="1232362536"/>
                    </a:ext>
                  </a:extLst>
                </a:gridCol>
                <a:gridCol w="1256527">
                  <a:extLst>
                    <a:ext uri="{9D8B030D-6E8A-4147-A177-3AD203B41FA5}">
                      <a16:colId xmlns:a16="http://schemas.microsoft.com/office/drawing/2014/main" xmlns="" val="3757685973"/>
                    </a:ext>
                  </a:extLst>
                </a:gridCol>
                <a:gridCol w="1256527">
                  <a:extLst>
                    <a:ext uri="{9D8B030D-6E8A-4147-A177-3AD203B41FA5}">
                      <a16:colId xmlns:a16="http://schemas.microsoft.com/office/drawing/2014/main" xmlns="" val="1379827953"/>
                    </a:ext>
                  </a:extLst>
                </a:gridCol>
                <a:gridCol w="1190166">
                  <a:extLst>
                    <a:ext uri="{9D8B030D-6E8A-4147-A177-3AD203B41FA5}">
                      <a16:colId xmlns:a16="http://schemas.microsoft.com/office/drawing/2014/main" xmlns="" val="1393676003"/>
                    </a:ext>
                  </a:extLst>
                </a:gridCol>
                <a:gridCol w="1135153">
                  <a:extLst>
                    <a:ext uri="{9D8B030D-6E8A-4147-A177-3AD203B41FA5}">
                      <a16:colId xmlns:a16="http://schemas.microsoft.com/office/drawing/2014/main" xmlns="" val="814721498"/>
                    </a:ext>
                  </a:extLst>
                </a:gridCol>
                <a:gridCol w="1135153">
                  <a:extLst>
                    <a:ext uri="{9D8B030D-6E8A-4147-A177-3AD203B41FA5}">
                      <a16:colId xmlns:a16="http://schemas.microsoft.com/office/drawing/2014/main" xmlns="" val="3364298667"/>
                    </a:ext>
                  </a:extLst>
                </a:gridCol>
              </a:tblGrid>
              <a:tr h="771968">
                <a:tc rowSpan="2">
                  <a:txBody>
                    <a:bodyPr/>
                    <a:lstStyle/>
                    <a:p>
                      <a:pPr marL="0" algn="ctr" defTabSz="914400" rtl="0" eaLnBrk="1" latinLnBrk="0" hangingPunct="1">
                        <a:spcAft>
                          <a:spcPts val="0"/>
                        </a:spcAft>
                      </a:pPr>
                      <a:r>
                        <a:rPr lang="en-US" sz="1600" kern="1200" dirty="0">
                          <a:solidFill>
                            <a:schemeClr val="accent4">
                              <a:lumMod val="50000"/>
                            </a:schemeClr>
                          </a:solidFill>
                          <a:effectLst/>
                          <a:latin typeface="+mn-lt"/>
                          <a:ea typeface="+mn-ea"/>
                          <a:cs typeface="+mn-cs"/>
                        </a:rPr>
                        <a:t>Variables</a:t>
                      </a:r>
                      <a:endParaRPr lang="ru-RU" sz="1600" kern="1200" dirty="0">
                        <a:solidFill>
                          <a:schemeClr val="accent4">
                            <a:lumMod val="50000"/>
                          </a:schemeClr>
                        </a:solidFill>
                        <a:effectLst/>
                        <a:latin typeface="+mn-lt"/>
                        <a:ea typeface="+mn-ea"/>
                        <a:cs typeface="+mn-cs"/>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rgbClr val="E7EBEA"/>
                    </a:solidFill>
                  </a:tcPr>
                </a:tc>
                <a:tc gridSpan="2">
                  <a:txBody>
                    <a:bodyPr/>
                    <a:lstStyle/>
                    <a:p>
                      <a:pPr marL="0" algn="ctr" defTabSz="914400" rtl="0" eaLnBrk="1" latinLnBrk="0" hangingPunct="1">
                        <a:spcAft>
                          <a:spcPts val="0"/>
                        </a:spcAft>
                      </a:pPr>
                      <a:r>
                        <a:rPr lang="en-US" sz="1600" kern="1200" dirty="0">
                          <a:solidFill>
                            <a:schemeClr val="accent4">
                              <a:lumMod val="50000"/>
                            </a:schemeClr>
                          </a:solidFill>
                          <a:effectLst/>
                          <a:latin typeface="+mn-lt"/>
                          <a:ea typeface="+mn-ea"/>
                          <a:cs typeface="+mn-cs"/>
                        </a:rPr>
                        <a:t>CEO total sample</a:t>
                      </a:r>
                      <a:endParaRPr lang="ru-RU" sz="1600" kern="1200" dirty="0">
                        <a:solidFill>
                          <a:schemeClr val="accent4">
                            <a:lumMod val="50000"/>
                          </a:schemeClr>
                        </a:solidFill>
                        <a:effectLst/>
                        <a:latin typeface="+mn-lt"/>
                        <a:ea typeface="+mn-ea"/>
                        <a:cs typeface="+mn-cs"/>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rgbClr val="E7EBEA"/>
                    </a:solidFill>
                  </a:tcPr>
                </a:tc>
                <a:tc hMerge="1">
                  <a:txBody>
                    <a:bodyPr/>
                    <a:lstStyle/>
                    <a:p>
                      <a:endParaRPr lang="ru-RU"/>
                    </a:p>
                  </a:txBody>
                  <a:tcPr/>
                </a:tc>
                <a:tc gridSpan="2">
                  <a:txBody>
                    <a:bodyPr/>
                    <a:lstStyle/>
                    <a:p>
                      <a:pPr marL="0" algn="ctr" defTabSz="914400" rtl="0" eaLnBrk="1" latinLnBrk="0" hangingPunct="1">
                        <a:spcAft>
                          <a:spcPts val="0"/>
                        </a:spcAft>
                      </a:pPr>
                      <a:r>
                        <a:rPr lang="en-US" sz="1600" kern="1200" dirty="0">
                          <a:solidFill>
                            <a:schemeClr val="accent4">
                              <a:lumMod val="50000"/>
                            </a:schemeClr>
                          </a:solidFill>
                          <a:effectLst/>
                          <a:latin typeface="+mn-lt"/>
                          <a:ea typeface="+mn-ea"/>
                          <a:cs typeface="+mn-cs"/>
                        </a:rPr>
                        <a:t>CEO </a:t>
                      </a:r>
                      <a:r>
                        <a:rPr lang="en-US" sz="1600" kern="1200" dirty="0" smtClean="0">
                          <a:solidFill>
                            <a:schemeClr val="accent4">
                              <a:lumMod val="50000"/>
                            </a:schemeClr>
                          </a:solidFill>
                          <a:effectLst/>
                          <a:latin typeface="+mn-lt"/>
                          <a:ea typeface="+mn-ea"/>
                          <a:cs typeface="+mn-cs"/>
                        </a:rPr>
                        <a:t>+oligarch</a:t>
                      </a:r>
                      <a:endParaRPr lang="ru-RU" sz="1600" kern="1200" dirty="0">
                        <a:solidFill>
                          <a:schemeClr val="accent4">
                            <a:lumMod val="50000"/>
                          </a:schemeClr>
                        </a:solidFill>
                        <a:effectLst/>
                        <a:latin typeface="+mn-lt"/>
                        <a:ea typeface="+mn-ea"/>
                        <a:cs typeface="+mn-cs"/>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rgbClr val="E7EBEA"/>
                    </a:solidFill>
                  </a:tcPr>
                </a:tc>
                <a:tc hMerge="1">
                  <a:txBody>
                    <a:bodyPr/>
                    <a:lstStyle/>
                    <a:p>
                      <a:endParaRPr lang="ru-RU"/>
                    </a:p>
                  </a:txBody>
                  <a:tcPr/>
                </a:tc>
                <a:tc gridSpan="2">
                  <a:txBody>
                    <a:bodyPr/>
                    <a:lstStyle/>
                    <a:p>
                      <a:pPr marL="0" algn="ctr" defTabSz="914400" rtl="0" eaLnBrk="1" latinLnBrk="0" hangingPunct="1">
                        <a:spcAft>
                          <a:spcPts val="0"/>
                        </a:spcAft>
                      </a:pPr>
                      <a:r>
                        <a:rPr lang="en-US" sz="1600" kern="1200" dirty="0">
                          <a:solidFill>
                            <a:schemeClr val="accent4">
                              <a:lumMod val="50000"/>
                            </a:schemeClr>
                          </a:solidFill>
                          <a:effectLst/>
                          <a:latin typeface="+mn-lt"/>
                          <a:ea typeface="+mn-ea"/>
                          <a:cs typeface="+mn-cs"/>
                        </a:rPr>
                        <a:t>CEO</a:t>
                      </a:r>
                      <a:r>
                        <a:rPr lang="en-US" sz="1600" kern="1200" dirty="0" smtClean="0">
                          <a:solidFill>
                            <a:schemeClr val="accent4">
                              <a:lumMod val="50000"/>
                            </a:schemeClr>
                          </a:solidFill>
                          <a:effectLst/>
                          <a:latin typeface="+mn-lt"/>
                          <a:ea typeface="+mn-ea"/>
                          <a:cs typeface="+mn-cs"/>
                        </a:rPr>
                        <a:t>+</a:t>
                      </a:r>
                      <a:r>
                        <a:rPr lang="en-US" sz="1600" kern="1200" baseline="0" dirty="0" smtClean="0">
                          <a:solidFill>
                            <a:schemeClr val="accent4">
                              <a:lumMod val="50000"/>
                            </a:schemeClr>
                          </a:solidFill>
                          <a:effectLst/>
                          <a:latin typeface="+mn-lt"/>
                          <a:ea typeface="+mn-ea"/>
                          <a:cs typeface="+mn-cs"/>
                        </a:rPr>
                        <a:t> state</a:t>
                      </a:r>
                      <a:endParaRPr lang="ru-RU" sz="1600" kern="1200" dirty="0">
                        <a:solidFill>
                          <a:schemeClr val="accent4">
                            <a:lumMod val="50000"/>
                          </a:schemeClr>
                        </a:solidFill>
                        <a:effectLst/>
                        <a:latin typeface="+mn-lt"/>
                        <a:ea typeface="+mn-ea"/>
                        <a:cs typeface="+mn-cs"/>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rgbClr val="E7EBEA"/>
                    </a:solidFill>
                  </a:tcPr>
                </a:tc>
                <a:tc hMerge="1">
                  <a:txBody>
                    <a:bodyPr/>
                    <a:lstStyle/>
                    <a:p>
                      <a:endParaRPr lang="ru-RU"/>
                    </a:p>
                  </a:txBody>
                  <a:tcPr/>
                </a:tc>
                <a:extLst>
                  <a:ext uri="{0D108BD9-81ED-4DB2-BD59-A6C34878D82A}">
                    <a16:rowId xmlns:a16="http://schemas.microsoft.com/office/drawing/2014/main" xmlns="" val="3737072548"/>
                  </a:ext>
                </a:extLst>
              </a:tr>
              <a:tr h="514523">
                <a:tc vMerge="1">
                  <a:txBody>
                    <a:bodyPr/>
                    <a:lstStyle/>
                    <a:p>
                      <a:endParaRPr lang="ru-RU"/>
                    </a:p>
                  </a:txBody>
                  <a:tcPr/>
                </a:tc>
                <a:tc>
                  <a:txBody>
                    <a:bodyPr/>
                    <a:lstStyle/>
                    <a:p>
                      <a:pPr marL="0" algn="ctr" defTabSz="914400" rtl="0" eaLnBrk="1" latinLnBrk="0" hangingPunct="1">
                        <a:spcAft>
                          <a:spcPts val="0"/>
                        </a:spcAft>
                      </a:pPr>
                      <a:r>
                        <a:rPr lang="en-US" sz="1600" kern="1200" dirty="0">
                          <a:solidFill>
                            <a:schemeClr val="accent4">
                              <a:lumMod val="50000"/>
                            </a:schemeClr>
                          </a:solidFill>
                          <a:effectLst/>
                          <a:latin typeface="+mn-lt"/>
                          <a:ea typeface="+mn-ea"/>
                          <a:cs typeface="+mn-cs"/>
                        </a:rPr>
                        <a:t>Coefficient</a:t>
                      </a:r>
                      <a:endParaRPr lang="ru-RU" sz="1600" kern="1200" dirty="0">
                        <a:solidFill>
                          <a:schemeClr val="accent4">
                            <a:lumMod val="50000"/>
                          </a:schemeClr>
                        </a:solidFill>
                        <a:effectLst/>
                        <a:latin typeface="+mn-lt"/>
                        <a:ea typeface="+mn-ea"/>
                        <a:cs typeface="+mn-cs"/>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rgbClr val="E7EBEA"/>
                    </a:solidFill>
                  </a:tcPr>
                </a:tc>
                <a:tc>
                  <a:txBody>
                    <a:bodyPr/>
                    <a:lstStyle/>
                    <a:p>
                      <a:pPr marL="0" algn="ctr" defTabSz="914400" rtl="0" eaLnBrk="1" latinLnBrk="0" hangingPunct="1">
                        <a:spcAft>
                          <a:spcPts val="0"/>
                        </a:spcAft>
                      </a:pPr>
                      <a:r>
                        <a:rPr lang="en-US" sz="1600" b="1" kern="1200" dirty="0">
                          <a:solidFill>
                            <a:srgbClr val="000090"/>
                          </a:solidFill>
                          <a:effectLst/>
                          <a:latin typeface="+mn-lt"/>
                          <a:ea typeface="+mn-ea"/>
                          <a:cs typeface="+mn-cs"/>
                        </a:rPr>
                        <a:t>Marginal affects</a:t>
                      </a:r>
                      <a:endParaRPr lang="ru-RU" sz="1600" b="1" kern="1200" dirty="0">
                        <a:solidFill>
                          <a:srgbClr val="000090"/>
                        </a:solidFill>
                        <a:effectLst/>
                        <a:latin typeface="+mn-lt"/>
                        <a:ea typeface="+mn-ea"/>
                        <a:cs typeface="+mn-cs"/>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rgbClr val="E7EBEA"/>
                    </a:solidFill>
                  </a:tcPr>
                </a:tc>
                <a:tc>
                  <a:txBody>
                    <a:bodyPr/>
                    <a:lstStyle/>
                    <a:p>
                      <a:pPr marL="0" algn="ctr" defTabSz="914400" rtl="0" eaLnBrk="1" latinLnBrk="0" hangingPunct="1">
                        <a:spcAft>
                          <a:spcPts val="0"/>
                        </a:spcAft>
                      </a:pPr>
                      <a:r>
                        <a:rPr lang="en-US" sz="1600" kern="1200" dirty="0">
                          <a:solidFill>
                            <a:schemeClr val="accent4">
                              <a:lumMod val="50000"/>
                            </a:schemeClr>
                          </a:solidFill>
                          <a:effectLst/>
                          <a:latin typeface="+mn-lt"/>
                          <a:ea typeface="+mn-ea"/>
                          <a:cs typeface="+mn-cs"/>
                        </a:rPr>
                        <a:t>Coefficient</a:t>
                      </a:r>
                      <a:endParaRPr lang="ru-RU" sz="1600" kern="1200" dirty="0">
                        <a:solidFill>
                          <a:schemeClr val="accent4">
                            <a:lumMod val="50000"/>
                          </a:schemeClr>
                        </a:solidFill>
                        <a:effectLst/>
                        <a:latin typeface="+mn-lt"/>
                        <a:ea typeface="+mn-ea"/>
                        <a:cs typeface="+mn-cs"/>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rgbClr val="E7EBEA"/>
                    </a:solidFill>
                  </a:tcPr>
                </a:tc>
                <a:tc>
                  <a:txBody>
                    <a:bodyPr/>
                    <a:lstStyle/>
                    <a:p>
                      <a:pPr marL="0" algn="ctr" defTabSz="914400" rtl="0" eaLnBrk="1" latinLnBrk="0" hangingPunct="1">
                        <a:spcAft>
                          <a:spcPts val="0"/>
                        </a:spcAft>
                      </a:pPr>
                      <a:r>
                        <a:rPr lang="en-US" sz="1600" b="1" kern="1200" dirty="0">
                          <a:solidFill>
                            <a:srgbClr val="000090"/>
                          </a:solidFill>
                          <a:effectLst/>
                          <a:latin typeface="+mn-lt"/>
                          <a:ea typeface="+mn-ea"/>
                          <a:cs typeface="+mn-cs"/>
                        </a:rPr>
                        <a:t>Marginal affects</a:t>
                      </a:r>
                      <a:endParaRPr lang="ru-RU" sz="1600" b="1" kern="1200" dirty="0">
                        <a:solidFill>
                          <a:srgbClr val="000090"/>
                        </a:solidFill>
                        <a:effectLst/>
                        <a:latin typeface="+mn-lt"/>
                        <a:ea typeface="+mn-ea"/>
                        <a:cs typeface="+mn-cs"/>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rgbClr val="E7EBEA"/>
                    </a:solidFill>
                  </a:tcPr>
                </a:tc>
                <a:tc>
                  <a:txBody>
                    <a:bodyPr/>
                    <a:lstStyle/>
                    <a:p>
                      <a:pPr marL="0" algn="ctr" defTabSz="914400" rtl="0" eaLnBrk="1" latinLnBrk="0" hangingPunct="1">
                        <a:spcAft>
                          <a:spcPts val="0"/>
                        </a:spcAft>
                      </a:pPr>
                      <a:r>
                        <a:rPr lang="en-US" sz="1600" kern="1200" dirty="0">
                          <a:solidFill>
                            <a:schemeClr val="accent4">
                              <a:lumMod val="50000"/>
                            </a:schemeClr>
                          </a:solidFill>
                          <a:effectLst/>
                          <a:latin typeface="+mn-lt"/>
                          <a:ea typeface="+mn-ea"/>
                          <a:cs typeface="+mn-cs"/>
                        </a:rPr>
                        <a:t>Coefficient</a:t>
                      </a:r>
                      <a:endParaRPr lang="ru-RU" sz="1600" kern="1200" dirty="0">
                        <a:solidFill>
                          <a:schemeClr val="accent4">
                            <a:lumMod val="50000"/>
                          </a:schemeClr>
                        </a:solidFill>
                        <a:effectLst/>
                        <a:latin typeface="+mn-lt"/>
                        <a:ea typeface="+mn-ea"/>
                        <a:cs typeface="+mn-cs"/>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rgbClr val="E7EBEA"/>
                    </a:solidFill>
                  </a:tcPr>
                </a:tc>
                <a:tc>
                  <a:txBody>
                    <a:bodyPr/>
                    <a:lstStyle/>
                    <a:p>
                      <a:pPr marL="0" algn="ctr" defTabSz="914400" rtl="0" eaLnBrk="1" latinLnBrk="0" hangingPunct="1">
                        <a:spcAft>
                          <a:spcPts val="0"/>
                        </a:spcAft>
                      </a:pPr>
                      <a:r>
                        <a:rPr lang="en-US" sz="1600" b="1" kern="1200" dirty="0">
                          <a:solidFill>
                            <a:srgbClr val="000090"/>
                          </a:solidFill>
                          <a:effectLst/>
                          <a:latin typeface="+mn-lt"/>
                          <a:ea typeface="+mn-ea"/>
                          <a:cs typeface="+mn-cs"/>
                        </a:rPr>
                        <a:t>Marginal affects</a:t>
                      </a:r>
                      <a:endParaRPr lang="ru-RU" sz="1600" b="1" kern="1200" dirty="0">
                        <a:solidFill>
                          <a:srgbClr val="000090"/>
                        </a:solidFill>
                        <a:effectLst/>
                        <a:latin typeface="+mn-lt"/>
                        <a:ea typeface="+mn-ea"/>
                        <a:cs typeface="+mn-cs"/>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rgbClr val="E7EBEA"/>
                    </a:solidFill>
                  </a:tcPr>
                </a:tc>
                <a:extLst>
                  <a:ext uri="{0D108BD9-81ED-4DB2-BD59-A6C34878D82A}">
                    <a16:rowId xmlns:a16="http://schemas.microsoft.com/office/drawing/2014/main" xmlns="" val="210011311"/>
                  </a:ext>
                </a:extLst>
              </a:tr>
              <a:tr h="696326">
                <a:tc>
                  <a:txBody>
                    <a:bodyPr/>
                    <a:lstStyle/>
                    <a:p>
                      <a:pPr algn="ctr">
                        <a:spcAft>
                          <a:spcPts val="0"/>
                        </a:spcAft>
                      </a:pPr>
                      <a:r>
                        <a:rPr lang="en-US" sz="1600">
                          <a:effectLst/>
                        </a:rPr>
                        <a:t>Hmc_ta</a:t>
                      </a:r>
                      <a:endParaRPr lang="ru-RU" sz="160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b="1" dirty="0" smtClean="0">
                          <a:effectLst/>
                        </a:rPr>
                        <a:t>-.5833343 **</a:t>
                      </a:r>
                      <a:endParaRPr lang="ru-RU" sz="1400" b="1" dirty="0">
                        <a:solidFill>
                          <a:schemeClr val="accent6">
                            <a:lumMod val="75000"/>
                          </a:schemeClr>
                        </a:solidFill>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b="1" dirty="0">
                          <a:effectLst/>
                        </a:rPr>
                        <a:t>-.5833343 **</a:t>
                      </a:r>
                      <a:endParaRPr lang="ru-RU" sz="1400" b="1" dirty="0">
                        <a:solidFill>
                          <a:schemeClr val="accent6">
                            <a:lumMod val="75000"/>
                          </a:schemeClr>
                        </a:solidFill>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a:effectLst/>
                        </a:rPr>
                        <a:t>.1704409</a:t>
                      </a:r>
                      <a:endParaRPr lang="ru-RU" sz="140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dirty="0">
                          <a:effectLst/>
                        </a:rPr>
                        <a:t>.0043528</a:t>
                      </a:r>
                      <a:endParaRPr lang="ru-RU" sz="1400" dirty="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b="1" dirty="0">
                          <a:effectLst/>
                        </a:rPr>
                        <a:t>-1.44813***</a:t>
                      </a:r>
                      <a:endParaRPr lang="ru-RU" sz="1400" b="1" dirty="0">
                        <a:solidFill>
                          <a:schemeClr val="accent6">
                            <a:lumMod val="75000"/>
                          </a:schemeClr>
                        </a:solidFill>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b="1" dirty="0">
                          <a:effectLst/>
                        </a:rPr>
                        <a:t>-.074939***</a:t>
                      </a:r>
                      <a:endParaRPr lang="ru-RU" sz="1400" b="1" dirty="0">
                        <a:solidFill>
                          <a:schemeClr val="accent6">
                            <a:lumMod val="75000"/>
                          </a:schemeClr>
                        </a:solidFill>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629828454"/>
                  </a:ext>
                </a:extLst>
              </a:tr>
              <a:tr h="696326">
                <a:tc>
                  <a:txBody>
                    <a:bodyPr/>
                    <a:lstStyle/>
                    <a:p>
                      <a:pPr algn="ctr">
                        <a:spcAft>
                          <a:spcPts val="0"/>
                        </a:spcAft>
                      </a:pPr>
                      <a:r>
                        <a:rPr lang="en-US" sz="1600">
                          <a:effectLst/>
                        </a:rPr>
                        <a:t>roa_iat1</a:t>
                      </a:r>
                      <a:endParaRPr lang="ru-RU" sz="160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a:effectLst/>
                        </a:rPr>
                        <a:t>-2.613451</a:t>
                      </a:r>
                      <a:endParaRPr lang="ru-RU" sz="140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dirty="0">
                          <a:effectLst/>
                        </a:rPr>
                        <a:t>-2.613451</a:t>
                      </a:r>
                      <a:endParaRPr lang="ru-RU" sz="1400" dirty="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b="1" dirty="0">
                          <a:effectLst/>
                        </a:rPr>
                        <a:t>-7.198015 **</a:t>
                      </a:r>
                      <a:endParaRPr lang="ru-RU" sz="1400" b="1" dirty="0">
                        <a:solidFill>
                          <a:schemeClr val="accent6">
                            <a:lumMod val="75000"/>
                          </a:schemeClr>
                        </a:solidFill>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b="1" dirty="0">
                          <a:effectLst/>
                        </a:rPr>
                        <a:t>-.1838245***</a:t>
                      </a:r>
                      <a:endParaRPr lang="ru-RU" sz="1400" b="1" dirty="0">
                        <a:solidFill>
                          <a:schemeClr val="accent6">
                            <a:lumMod val="75000"/>
                          </a:schemeClr>
                        </a:solidFill>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dirty="0">
                          <a:effectLst/>
                        </a:rPr>
                        <a:t>3.278229</a:t>
                      </a:r>
                      <a:endParaRPr lang="ru-RU" sz="1400" dirty="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dirty="0">
                          <a:effectLst/>
                        </a:rPr>
                        <a:t>.1696441</a:t>
                      </a:r>
                      <a:endParaRPr lang="ru-RU" sz="1400" dirty="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1543940152"/>
                  </a:ext>
                </a:extLst>
              </a:tr>
              <a:tr h="279767">
                <a:tc>
                  <a:txBody>
                    <a:bodyPr/>
                    <a:lstStyle/>
                    <a:p>
                      <a:pPr algn="ctr">
                        <a:spcAft>
                          <a:spcPts val="0"/>
                        </a:spcAft>
                      </a:pPr>
                      <a:r>
                        <a:rPr lang="en-US" sz="1600">
                          <a:effectLst/>
                        </a:rPr>
                        <a:t>roe_iat1</a:t>
                      </a:r>
                      <a:endParaRPr lang="ru-RU" sz="160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a:effectLst/>
                        </a:rPr>
                        <a:t>.3767721</a:t>
                      </a:r>
                      <a:endParaRPr lang="ru-RU" sz="140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dirty="0">
                          <a:effectLst/>
                        </a:rPr>
                        <a:t>.3767721</a:t>
                      </a:r>
                      <a:endParaRPr lang="ru-RU" sz="1400" dirty="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dirty="0">
                          <a:effectLst/>
                        </a:rPr>
                        <a:t>1.11825</a:t>
                      </a:r>
                      <a:endParaRPr lang="ru-RU" sz="1400" dirty="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a:effectLst/>
                        </a:rPr>
                        <a:t>.0285581</a:t>
                      </a:r>
                      <a:endParaRPr lang="ru-RU" sz="140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a:effectLst/>
                        </a:rPr>
                        <a:t>.1346231</a:t>
                      </a:r>
                      <a:endParaRPr lang="ru-RU" sz="140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a:effectLst/>
                        </a:rPr>
                        <a:t>.0069666</a:t>
                      </a:r>
                      <a:endParaRPr lang="ru-RU" sz="140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339403549"/>
                  </a:ext>
                </a:extLst>
              </a:tr>
              <a:tr h="696326">
                <a:tc>
                  <a:txBody>
                    <a:bodyPr/>
                    <a:lstStyle/>
                    <a:p>
                      <a:pPr algn="ctr">
                        <a:spcAft>
                          <a:spcPts val="0"/>
                        </a:spcAft>
                      </a:pPr>
                      <a:r>
                        <a:rPr lang="en-US" sz="1600">
                          <a:effectLst/>
                        </a:rPr>
                        <a:t>lnceoage</a:t>
                      </a:r>
                      <a:endParaRPr lang="ru-RU" sz="160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a:effectLst/>
                        </a:rPr>
                        <a:t>-3.692261*</a:t>
                      </a:r>
                      <a:endParaRPr lang="ru-RU" sz="1400" b="1">
                        <a:solidFill>
                          <a:schemeClr val="accent6">
                            <a:lumMod val="75000"/>
                          </a:schemeClr>
                        </a:solidFill>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dirty="0">
                          <a:effectLst/>
                        </a:rPr>
                        <a:t>-3.692261*</a:t>
                      </a:r>
                      <a:endParaRPr lang="ru-RU" sz="1400" b="1" dirty="0">
                        <a:solidFill>
                          <a:schemeClr val="accent6">
                            <a:lumMod val="75000"/>
                          </a:schemeClr>
                        </a:solidFill>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dirty="0">
                          <a:effectLst/>
                        </a:rPr>
                        <a:t>-3.126539***</a:t>
                      </a:r>
                      <a:endParaRPr lang="ru-RU" sz="1400" b="1" dirty="0">
                        <a:solidFill>
                          <a:schemeClr val="accent6">
                            <a:lumMod val="75000"/>
                          </a:schemeClr>
                        </a:solidFill>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lnSpc>
                          <a:spcPct val="150000"/>
                        </a:lnSpc>
                        <a:spcAft>
                          <a:spcPts val="0"/>
                        </a:spcAft>
                      </a:pPr>
                      <a:r>
                        <a:rPr lang="en-US" sz="1400" dirty="0">
                          <a:effectLst/>
                        </a:rPr>
                        <a:t>-.0798462</a:t>
                      </a:r>
                      <a:endParaRPr lang="ru-RU" sz="1400" dirty="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dirty="0">
                          <a:effectLst/>
                        </a:rPr>
                        <a:t>-.9662938</a:t>
                      </a:r>
                      <a:endParaRPr lang="ru-RU" sz="1400" dirty="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dirty="0">
                          <a:effectLst/>
                        </a:rPr>
                        <a:t>-.0500045</a:t>
                      </a:r>
                      <a:endParaRPr lang="ru-RU" sz="1400" dirty="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2571495860"/>
                  </a:ext>
                </a:extLst>
              </a:tr>
              <a:tr h="380650">
                <a:tc>
                  <a:txBody>
                    <a:bodyPr/>
                    <a:lstStyle/>
                    <a:p>
                      <a:pPr algn="ctr">
                        <a:spcAft>
                          <a:spcPts val="0"/>
                        </a:spcAft>
                      </a:pPr>
                      <a:r>
                        <a:rPr lang="en-US" sz="1600">
                          <a:effectLst/>
                        </a:rPr>
                        <a:t>cons</a:t>
                      </a:r>
                      <a:endParaRPr lang="ru-RU" sz="160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dirty="0">
                          <a:effectLst/>
                        </a:rPr>
                        <a:t> </a:t>
                      </a:r>
                      <a:endParaRPr lang="ru-RU" sz="1400" dirty="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a:effectLst/>
                        </a:rPr>
                        <a:t> </a:t>
                      </a:r>
                      <a:endParaRPr lang="ru-RU" sz="140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dirty="0">
                          <a:effectLst/>
                        </a:rPr>
                        <a:t>8.111956</a:t>
                      </a:r>
                      <a:endParaRPr lang="ru-RU" sz="1400" dirty="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a:effectLst/>
                        </a:rPr>
                        <a:t> </a:t>
                      </a:r>
                      <a:endParaRPr lang="ru-RU" sz="140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lnSpc>
                          <a:spcPct val="150000"/>
                        </a:lnSpc>
                        <a:spcAft>
                          <a:spcPts val="0"/>
                        </a:spcAft>
                      </a:pPr>
                      <a:r>
                        <a:rPr lang="en-US" sz="1400">
                          <a:effectLst/>
                        </a:rPr>
                        <a:t>1.655221</a:t>
                      </a:r>
                      <a:endParaRPr lang="ru-RU" sz="140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l">
                        <a:spcAft>
                          <a:spcPts val="0"/>
                        </a:spcAft>
                      </a:pPr>
                      <a:r>
                        <a:rPr lang="en-US" sz="1400" dirty="0">
                          <a:effectLst/>
                        </a:rPr>
                        <a:t> </a:t>
                      </a:r>
                      <a:endParaRPr lang="ru-RU" sz="1400" dirty="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1595636021"/>
                  </a:ext>
                </a:extLst>
              </a:tr>
            </a:tbl>
          </a:graphicData>
        </a:graphic>
      </p:graphicFrame>
      <p:sp>
        <p:nvSpPr>
          <p:cNvPr id="7" name="TextBox 2"/>
          <p:cNvSpPr txBox="1">
            <a:spLocks noChangeArrowheads="1"/>
          </p:cNvSpPr>
          <p:nvPr/>
        </p:nvSpPr>
        <p:spPr bwMode="auto">
          <a:xfrm>
            <a:off x="0" y="6125786"/>
            <a:ext cx="599122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pPr>
            <a:r>
              <a:rPr kumimoji="0" lang="en-US" altLang="ru-RU" sz="1050" b="1" dirty="0">
                <a:solidFill>
                  <a:prstClr val="black"/>
                </a:solidFill>
              </a:rPr>
              <a:t>* - significance at 1% level; ** - significance at 5% level; *** - significance at 10% level</a:t>
            </a:r>
            <a:endParaRPr kumimoji="0" lang="ru-RU" altLang="ru-RU" sz="1050" b="1" dirty="0">
              <a:solidFill>
                <a:prstClr val="black"/>
              </a:solidFill>
            </a:endParaRPr>
          </a:p>
        </p:txBody>
      </p:sp>
      <p:sp>
        <p:nvSpPr>
          <p:cNvPr id="8" name="Subtitle 2"/>
          <p:cNvSpPr txBox="1">
            <a:spLocks/>
          </p:cNvSpPr>
          <p:nvPr/>
        </p:nvSpPr>
        <p:spPr bwMode="auto">
          <a:xfrm>
            <a:off x="21867" y="6379702"/>
            <a:ext cx="3107531" cy="184547"/>
          </a:xfrm>
          <a:prstGeom prst="rect">
            <a:avLst/>
          </a:prstGeom>
          <a:noFill/>
          <a:ln w="9525">
            <a:noFill/>
            <a:miter lim="800000"/>
            <a:headEnd/>
            <a:tailEnd/>
          </a:ln>
        </p:spPr>
        <p:txBody>
          <a:bodyPr/>
          <a:lstStyle/>
          <a:p>
            <a:pPr marL="0" marR="0" lvl="0" indent="0" algn="l" defTabSz="342900" rtl="0" eaLnBrk="1" fontAlgn="base" latinLnBrk="0" hangingPunct="1">
              <a:lnSpc>
                <a:spcPct val="100000"/>
              </a:lnSpc>
              <a:spcBef>
                <a:spcPct val="20000"/>
              </a:spcBef>
              <a:spcAft>
                <a:spcPct val="0"/>
              </a:spcAft>
              <a:buClrTx/>
              <a:buSzTx/>
              <a:buFontTx/>
              <a:buNone/>
              <a:tabLst/>
              <a:defRPr/>
            </a:pP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Higher</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School</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of</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Economics</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 </a:t>
            </a:r>
            <a:r>
              <a:rPr kumimoji="0" lang="en-US"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Moscow</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201</a:t>
            </a:r>
            <a:r>
              <a:rPr kumimoji="0" lang="en-US"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5</a:t>
            </a:r>
            <a:endPar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endParaRPr>
          </a:p>
        </p:txBody>
      </p:sp>
    </p:spTree>
    <p:extLst>
      <p:ext uri="{BB962C8B-B14F-4D97-AF65-F5344CB8AC3E}">
        <p14:creationId xmlns:p14="http://schemas.microsoft.com/office/powerpoint/2010/main" val="260200319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Subtitle 2"/>
          <p:cNvSpPr txBox="1">
            <a:spLocks/>
          </p:cNvSpPr>
          <p:nvPr/>
        </p:nvSpPr>
        <p:spPr bwMode="auto">
          <a:xfrm>
            <a:off x="21866" y="6367430"/>
            <a:ext cx="3107531" cy="184547"/>
          </a:xfrm>
          <a:prstGeom prst="rect">
            <a:avLst/>
          </a:prstGeom>
          <a:noFill/>
          <a:ln w="9525">
            <a:noFill/>
            <a:miter lim="800000"/>
            <a:headEnd/>
            <a:tailEnd/>
          </a:ln>
        </p:spPr>
        <p:txBody>
          <a:bodyPr/>
          <a:lstStyle/>
          <a:p>
            <a:pPr marL="0" marR="0" lvl="0" indent="0" algn="l" defTabSz="342900" rtl="0" eaLnBrk="1" fontAlgn="base" latinLnBrk="0" hangingPunct="1">
              <a:lnSpc>
                <a:spcPct val="100000"/>
              </a:lnSpc>
              <a:spcBef>
                <a:spcPct val="20000"/>
              </a:spcBef>
              <a:spcAft>
                <a:spcPct val="0"/>
              </a:spcAft>
              <a:buClrTx/>
              <a:buSzTx/>
              <a:buFontTx/>
              <a:buNone/>
              <a:tabLst/>
              <a:defRPr/>
            </a:pPr>
            <a:r>
              <a:rPr kumimoji="0" lang="ru-RU" sz="11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Higher</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School</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of</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Economics</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 </a:t>
            </a:r>
            <a:r>
              <a:rPr kumimoji="0" lang="en-US"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Moscow</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201</a:t>
            </a:r>
            <a:r>
              <a:rPr kumimoji="0" lang="en-US"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5</a:t>
            </a:r>
            <a:endPar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endParaRPr>
          </a:p>
        </p:txBody>
      </p:sp>
      <p:sp>
        <p:nvSpPr>
          <p:cNvPr id="7" name="Rectangle 9"/>
          <p:cNvSpPr>
            <a:spLocks noChangeArrowheads="1"/>
          </p:cNvSpPr>
          <p:nvPr/>
        </p:nvSpPr>
        <p:spPr bwMode="auto">
          <a:xfrm>
            <a:off x="1716271" y="4712135"/>
            <a:ext cx="679610" cy="338554"/>
          </a:xfrm>
          <a:prstGeom prst="rect">
            <a:avLst/>
          </a:prstGeom>
          <a:noFill/>
          <a:ln w="9525">
            <a:noFill/>
            <a:miter lim="800000"/>
            <a:headEnd/>
            <a:tailEnd/>
          </a:ln>
        </p:spPr>
        <p:txBody>
          <a:bodyPr wrap="none">
            <a:spAutoFit/>
          </a:bodyPr>
          <a:lstStyle/>
          <a:p>
            <a:pPr marL="0" marR="0" lvl="0" indent="0" algn="l" defTabSz="342900" rtl="0" eaLnBrk="1" fontAlgn="base" latinLnBrk="0" hangingPunct="1">
              <a:lnSpc>
                <a:spcPct val="100000"/>
              </a:lnSpc>
              <a:spcBef>
                <a:spcPct val="0"/>
              </a:spcBef>
              <a:spcAft>
                <a:spcPct val="0"/>
              </a:spcAft>
              <a:buClrTx/>
              <a:buSzTx/>
              <a:buFontTx/>
              <a:buNone/>
              <a:tabLst/>
              <a:defRPr/>
            </a:pPr>
            <a:r>
              <a:rPr kumimoji="0" lang="en-US" sz="1600" u="none" strike="noStrike" kern="1200" cap="none" spc="0" normalizeH="0" baseline="0" noProof="0">
                <a:ln>
                  <a:noFill/>
                </a:ln>
                <a:solidFill>
                  <a:srgbClr val="FFFFFF"/>
                </a:solidFill>
                <a:effectLst/>
                <a:uLnTx/>
                <a:uFillTx/>
                <a:latin typeface="Calibri Light" panose="020F0302020204030204"/>
                <a:ea typeface="ＭＳ Ｐゴシック"/>
                <a:cs typeface="+mn-cs"/>
              </a:rPr>
              <a:t>photo</a:t>
            </a:r>
          </a:p>
        </p:txBody>
      </p:sp>
      <p:grpSp>
        <p:nvGrpSpPr>
          <p:cNvPr id="10" name="Group 9"/>
          <p:cNvGrpSpPr/>
          <p:nvPr/>
        </p:nvGrpSpPr>
        <p:grpSpPr>
          <a:xfrm>
            <a:off x="187165" y="1495276"/>
            <a:ext cx="3362796" cy="2265048"/>
            <a:chOff x="5602205" y="1347780"/>
            <a:chExt cx="3385287" cy="3591155"/>
          </a:xfrm>
        </p:grpSpPr>
        <p:sp>
          <p:nvSpPr>
            <p:cNvPr id="11" name="TextBox 10"/>
            <p:cNvSpPr txBox="1"/>
            <p:nvPr/>
          </p:nvSpPr>
          <p:spPr>
            <a:xfrm>
              <a:off x="5638263" y="1347780"/>
              <a:ext cx="1368641" cy="414671"/>
            </a:xfrm>
            <a:prstGeom prst="rect">
              <a:avLst/>
            </a:prstGeom>
            <a:noFill/>
          </p:spPr>
          <p:txBody>
            <a:bodyPr wrap="none" lIns="0" tIns="0" rIns="0" bIns="0" rtlCol="0" anchor="ctr">
              <a:spAutoFit/>
            </a:bodyPr>
            <a:lstStyle/>
            <a:p>
              <a:r>
                <a:rPr lang="en-US" sz="1600" b="1" dirty="0">
                  <a:solidFill>
                    <a:schemeClr val="accent1"/>
                  </a:solidFill>
                  <a:latin typeface="+mj-lt"/>
                </a:rPr>
                <a:t>Main group of hypotheses for CEO:</a:t>
              </a:r>
            </a:p>
          </p:txBody>
        </p:sp>
        <p:sp>
          <p:nvSpPr>
            <p:cNvPr id="12" name="TextBox 11"/>
            <p:cNvSpPr txBox="1"/>
            <p:nvPr/>
          </p:nvSpPr>
          <p:spPr>
            <a:xfrm>
              <a:off x="5602205" y="1828899"/>
              <a:ext cx="3385287" cy="3110036"/>
            </a:xfrm>
            <a:prstGeom prst="rect">
              <a:avLst/>
            </a:prstGeom>
            <a:noFill/>
          </p:spPr>
          <p:txBody>
            <a:bodyPr wrap="square" lIns="0" tIns="0" rIns="0" bIns="0" rtlCol="0" anchor="t">
              <a:spAutoFit/>
            </a:bodyPr>
            <a:lstStyle/>
            <a:p>
              <a:pPr lvl="0">
                <a:lnSpc>
                  <a:spcPct val="110000"/>
                </a:lnSpc>
              </a:pPr>
              <a:r>
                <a:rPr lang="en-US" sz="1600" dirty="0"/>
                <a:t>H1.1 Firm performance has a negative influence on CEO </a:t>
              </a:r>
              <a:r>
                <a:rPr lang="en-US" sz="1600" dirty="0" smtClean="0"/>
                <a:t>turnover</a:t>
              </a:r>
            </a:p>
            <a:p>
              <a:pPr lvl="0">
                <a:lnSpc>
                  <a:spcPct val="110000"/>
                </a:lnSpc>
              </a:pPr>
              <a:endParaRPr lang="en-US" sz="1600" dirty="0">
                <a:cs typeface="Palatino"/>
              </a:endParaRPr>
            </a:p>
            <a:p>
              <a:pPr lvl="0"/>
              <a:r>
                <a:rPr lang="en-US" sz="1600" dirty="0"/>
                <a:t>H1.2 Accounting </a:t>
              </a:r>
              <a:r>
                <a:rPr lang="ru-RU" sz="1600" dirty="0"/>
                <a:t>- </a:t>
              </a:r>
              <a:r>
                <a:rPr lang="en-US" sz="1600" dirty="0"/>
                <a:t>based measure of performance  has influence on CEO turnover than market based performance.</a:t>
              </a:r>
              <a:endParaRPr lang="ru-RU" sz="1600" dirty="0"/>
            </a:p>
            <a:p>
              <a:pPr lvl="0" defTabSz="914400">
                <a:spcBef>
                  <a:spcPct val="20000"/>
                </a:spcBef>
                <a:defRPr/>
              </a:pPr>
              <a:endParaRPr lang="en-US" sz="1600" dirty="0">
                <a:solidFill>
                  <a:schemeClr val="tx1">
                    <a:lumMod val="50000"/>
                    <a:lumOff val="50000"/>
                  </a:schemeClr>
                </a:solidFill>
              </a:endParaRPr>
            </a:p>
          </p:txBody>
        </p:sp>
      </p:grpSp>
      <p:grpSp>
        <p:nvGrpSpPr>
          <p:cNvPr id="13" name="Group 12"/>
          <p:cNvGrpSpPr/>
          <p:nvPr/>
        </p:nvGrpSpPr>
        <p:grpSpPr>
          <a:xfrm>
            <a:off x="165299" y="3495397"/>
            <a:ext cx="3616673" cy="2875465"/>
            <a:chOff x="5628009" y="2675330"/>
            <a:chExt cx="4437460" cy="2679258"/>
          </a:xfrm>
        </p:grpSpPr>
        <p:sp>
          <p:nvSpPr>
            <p:cNvPr id="14" name="TextBox 13"/>
            <p:cNvSpPr txBox="1"/>
            <p:nvPr/>
          </p:nvSpPr>
          <p:spPr>
            <a:xfrm>
              <a:off x="5667554" y="2675330"/>
              <a:ext cx="4086422" cy="483077"/>
            </a:xfrm>
            <a:prstGeom prst="rect">
              <a:avLst/>
            </a:prstGeom>
            <a:noFill/>
          </p:spPr>
          <p:txBody>
            <a:bodyPr wrap="square" lIns="0" tIns="0" rIns="0" bIns="0" rtlCol="0" anchor="ctr">
              <a:spAutoFit/>
            </a:bodyPr>
            <a:lstStyle/>
            <a:p>
              <a:r>
                <a:rPr lang="en-US" sz="1600" b="1" dirty="0">
                  <a:solidFill>
                    <a:schemeClr val="accent3"/>
                  </a:solidFill>
                </a:rPr>
                <a:t>Group of financial </a:t>
              </a:r>
              <a:r>
                <a:rPr lang="en-US" sz="1600" b="1" dirty="0" smtClean="0">
                  <a:solidFill>
                    <a:schemeClr val="accent3"/>
                  </a:solidFill>
                </a:rPr>
                <a:t>architecture </a:t>
              </a:r>
              <a:r>
                <a:rPr lang="en-US" sz="1600" b="1" dirty="0">
                  <a:solidFill>
                    <a:schemeClr val="accent3"/>
                  </a:solidFill>
                </a:rPr>
                <a:t>for CEO turnover: </a:t>
              </a:r>
            </a:p>
          </p:txBody>
        </p:sp>
        <p:sp>
          <p:nvSpPr>
            <p:cNvPr id="15" name="TextBox 14"/>
            <p:cNvSpPr txBox="1"/>
            <p:nvPr/>
          </p:nvSpPr>
          <p:spPr>
            <a:xfrm>
              <a:off x="5628009" y="3283146"/>
              <a:ext cx="4437460" cy="2071442"/>
            </a:xfrm>
            <a:prstGeom prst="rect">
              <a:avLst/>
            </a:prstGeom>
            <a:noFill/>
          </p:spPr>
          <p:txBody>
            <a:bodyPr wrap="square" lIns="0" tIns="0" rIns="0" bIns="0" rtlCol="0" anchor="t">
              <a:spAutoFit/>
            </a:bodyPr>
            <a:lstStyle/>
            <a:p>
              <a:pPr lvl="0">
                <a:lnSpc>
                  <a:spcPct val="110000"/>
                </a:lnSpc>
              </a:pPr>
              <a:r>
                <a:rPr lang="en-US" sz="1600" dirty="0">
                  <a:ea typeface="MS Mincho" panose="02020609040205080304" pitchFamily="49" charset="-128"/>
                  <a:cs typeface="Times New Roman" panose="02020603050405020304" pitchFamily="18" charset="0"/>
                </a:rPr>
                <a:t>H2.1 The probability of CEO dismissal increases in firm with poor performance if company is controlled by private major shareholder (“an oligarch</a:t>
              </a:r>
              <a:r>
                <a:rPr lang="en-US" sz="1600" dirty="0" smtClean="0">
                  <a:ea typeface="MS Mincho" panose="02020609040205080304" pitchFamily="49" charset="-128"/>
                  <a:cs typeface="Times New Roman" panose="02020603050405020304" pitchFamily="18" charset="0"/>
                </a:rPr>
                <a:t>).</a:t>
              </a:r>
            </a:p>
            <a:p>
              <a:pPr lvl="0">
                <a:lnSpc>
                  <a:spcPct val="110000"/>
                </a:lnSpc>
              </a:pPr>
              <a:endParaRPr lang="en-US" sz="1600" dirty="0">
                <a:cs typeface="Palatino"/>
              </a:endParaRPr>
            </a:p>
            <a:p>
              <a:pPr lvl="0"/>
              <a:r>
                <a:rPr lang="en-US" sz="1600" dirty="0">
                  <a:ea typeface="MS Mincho" panose="02020609040205080304" pitchFamily="49" charset="-128"/>
                  <a:cs typeface="Times New Roman" panose="02020603050405020304" pitchFamily="18" charset="0"/>
                </a:rPr>
                <a:t>H2.2 The probability of CEO dismissal decreases in case of poor performance if state is a large owner.</a:t>
              </a:r>
              <a:endParaRPr lang="ru-RU" sz="1600" dirty="0">
                <a:ea typeface="MS Mincho" panose="02020609040205080304" pitchFamily="49" charset="-128"/>
                <a:cs typeface="Times New Roman" panose="02020603050405020304" pitchFamily="18" charset="0"/>
              </a:endParaRPr>
            </a:p>
          </p:txBody>
        </p:sp>
      </p:grpSp>
      <p:cxnSp>
        <p:nvCxnSpPr>
          <p:cNvPr id="18" name="Straight Connector 17"/>
          <p:cNvCxnSpPr/>
          <p:nvPr/>
        </p:nvCxnSpPr>
        <p:spPr>
          <a:xfrm>
            <a:off x="3874202" y="1194681"/>
            <a:ext cx="0" cy="5285015"/>
          </a:xfrm>
          <a:prstGeom prst="line">
            <a:avLst/>
          </a:prstGeom>
          <a:ln w="12700">
            <a:solidFill>
              <a:schemeClr val="accent4">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Freeform 45"/>
          <p:cNvSpPr>
            <a:spLocks noEditPoints="1"/>
          </p:cNvSpPr>
          <p:nvPr/>
        </p:nvSpPr>
        <p:spPr bwMode="auto">
          <a:xfrm>
            <a:off x="4415129" y="1925311"/>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TextBox 20"/>
          <p:cNvSpPr txBox="1"/>
          <p:nvPr/>
        </p:nvSpPr>
        <p:spPr>
          <a:xfrm>
            <a:off x="4003544" y="1310610"/>
            <a:ext cx="1794368" cy="369332"/>
          </a:xfrm>
          <a:prstGeom prst="rect">
            <a:avLst/>
          </a:prstGeom>
          <a:noFill/>
        </p:spPr>
        <p:txBody>
          <a:bodyPr wrap="square" rtlCol="0">
            <a:spAutoFit/>
          </a:bodyPr>
          <a:lstStyle/>
          <a:p>
            <a:r>
              <a:rPr lang="en-US" i="1" dirty="0" smtClean="0"/>
              <a:t>Confirmed</a:t>
            </a:r>
            <a:endParaRPr lang="ru-RU" i="1" dirty="0"/>
          </a:p>
        </p:txBody>
      </p:sp>
      <p:cxnSp>
        <p:nvCxnSpPr>
          <p:cNvPr id="22" name="Straight Connector 21"/>
          <p:cNvCxnSpPr/>
          <p:nvPr/>
        </p:nvCxnSpPr>
        <p:spPr>
          <a:xfrm flipH="1">
            <a:off x="5229990" y="1310610"/>
            <a:ext cx="24398" cy="5160024"/>
          </a:xfrm>
          <a:prstGeom prst="line">
            <a:avLst/>
          </a:prstGeom>
          <a:ln w="12700">
            <a:solidFill>
              <a:schemeClr val="accent4">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3" name="Freeform 45"/>
          <p:cNvSpPr>
            <a:spLocks noEditPoints="1"/>
          </p:cNvSpPr>
          <p:nvPr/>
        </p:nvSpPr>
        <p:spPr bwMode="auto">
          <a:xfrm>
            <a:off x="4459002" y="5662794"/>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en-US" dirty="0"/>
          </a:p>
        </p:txBody>
      </p:sp>
      <p:sp>
        <p:nvSpPr>
          <p:cNvPr id="27" name="Multiply 26"/>
          <p:cNvSpPr/>
          <p:nvPr/>
        </p:nvSpPr>
        <p:spPr>
          <a:xfrm>
            <a:off x="4375589" y="4319932"/>
            <a:ext cx="395986" cy="418804"/>
          </a:xfrm>
          <a:prstGeom prst="mathMultiply">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ru-RU"/>
          </a:p>
        </p:txBody>
      </p:sp>
      <p:sp>
        <p:nvSpPr>
          <p:cNvPr id="28" name="Freeform 45"/>
          <p:cNvSpPr>
            <a:spLocks noEditPoints="1"/>
          </p:cNvSpPr>
          <p:nvPr/>
        </p:nvSpPr>
        <p:spPr bwMode="auto">
          <a:xfrm>
            <a:off x="4200679" y="2813250"/>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en-US" dirty="0"/>
          </a:p>
        </p:txBody>
      </p:sp>
      <p:cxnSp>
        <p:nvCxnSpPr>
          <p:cNvPr id="30" name="Straight Connector 29"/>
          <p:cNvCxnSpPr/>
          <p:nvPr/>
        </p:nvCxnSpPr>
        <p:spPr>
          <a:xfrm flipH="1">
            <a:off x="4354183" y="2813250"/>
            <a:ext cx="413640" cy="610634"/>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31" name="Multiply 30"/>
          <p:cNvSpPr/>
          <p:nvPr/>
        </p:nvSpPr>
        <p:spPr>
          <a:xfrm>
            <a:off x="4594159" y="3017717"/>
            <a:ext cx="395986" cy="406167"/>
          </a:xfrm>
          <a:prstGeom prst="mathMultiply">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ru-RU"/>
          </a:p>
        </p:txBody>
      </p:sp>
      <p:sp>
        <p:nvSpPr>
          <p:cNvPr id="34" name="Rectangle 33"/>
          <p:cNvSpPr/>
          <p:nvPr/>
        </p:nvSpPr>
        <p:spPr>
          <a:xfrm>
            <a:off x="5229990" y="2469777"/>
            <a:ext cx="3901521" cy="1569660"/>
          </a:xfrm>
          <a:prstGeom prst="rect">
            <a:avLst/>
          </a:prstGeom>
        </p:spPr>
        <p:txBody>
          <a:bodyPr wrap="square">
            <a:spAutoFit/>
          </a:bodyPr>
          <a:lstStyle/>
          <a:p>
            <a:r>
              <a:rPr lang="en-US" sz="1600" dirty="0" smtClean="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For total sample: contradicts </a:t>
            </a:r>
            <a:r>
              <a:rPr lang="en-US" sz="1600" dirty="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to previous </a:t>
            </a:r>
            <a:r>
              <a:rPr lang="en-US" sz="1600" dirty="0" smtClean="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researches </a:t>
            </a:r>
            <a:r>
              <a:rPr lang="en-US" sz="1600" dirty="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a:t>
            </a:r>
            <a:r>
              <a:rPr lang="en-US" sz="1600" dirty="0" err="1">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Weisbach</a:t>
            </a:r>
            <a:r>
              <a:rPr lang="en-US" sz="1600" dirty="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 (1988), Engle et (2003), </a:t>
            </a:r>
            <a:r>
              <a:rPr lang="en-US" sz="1600" dirty="0" err="1">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HomRoy</a:t>
            </a:r>
            <a:r>
              <a:rPr lang="en-US" sz="1600" dirty="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 S. (2015</a:t>
            </a:r>
            <a:r>
              <a:rPr lang="en-US" sz="1600" dirty="0" smtClean="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a:t>
            </a:r>
            <a:r>
              <a:rPr lang="ru-RU" sz="1600" dirty="0" smtClean="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sz="1600" dirty="0" smtClean="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Confirms </a:t>
            </a:r>
            <a:r>
              <a:rPr lang="en-US" sz="1600" dirty="0" err="1">
                <a:solidFill>
                  <a:srgbClr val="000000"/>
                </a:solidFill>
                <a:latin typeface="Times New Roman" panose="02020603050405020304" pitchFamily="18" charset="0"/>
                <a:ea typeface="MS Mincho" panose="02020609040205080304" pitchFamily="49" charset="-128"/>
              </a:rPr>
              <a:t>Barro</a:t>
            </a:r>
            <a:r>
              <a:rPr lang="en-US" sz="1600" dirty="0">
                <a:solidFill>
                  <a:srgbClr val="000000"/>
                </a:solidFill>
                <a:latin typeface="Times New Roman" panose="02020603050405020304" pitchFamily="18" charset="0"/>
                <a:ea typeface="MS Mincho" panose="02020609040205080304" pitchFamily="49" charset="-128"/>
              </a:rPr>
              <a:t> and </a:t>
            </a:r>
            <a:r>
              <a:rPr lang="en-US" sz="1600" dirty="0" err="1">
                <a:solidFill>
                  <a:srgbClr val="000000"/>
                </a:solidFill>
                <a:latin typeface="Times New Roman" panose="02020603050405020304" pitchFamily="18" charset="0"/>
                <a:ea typeface="MS Mincho" panose="02020609040205080304" pitchFamily="49" charset="-128"/>
              </a:rPr>
              <a:t>Barro</a:t>
            </a:r>
            <a:r>
              <a:rPr lang="en-US" sz="1600" dirty="0">
                <a:solidFill>
                  <a:srgbClr val="000000"/>
                </a:solidFill>
                <a:latin typeface="Times New Roman" panose="02020603050405020304" pitchFamily="18" charset="0"/>
                <a:ea typeface="MS Mincho" panose="02020609040205080304" pitchFamily="49" charset="-128"/>
              </a:rPr>
              <a:t> (1990</a:t>
            </a:r>
            <a:r>
              <a:rPr lang="en-US" sz="1600" dirty="0" smtClean="0">
                <a:solidFill>
                  <a:srgbClr val="000000"/>
                </a:solidFill>
                <a:latin typeface="Times New Roman" panose="02020603050405020304" pitchFamily="18" charset="0"/>
                <a:ea typeface="MS Mincho" panose="02020609040205080304" pitchFamily="49" charset="-128"/>
              </a:rPr>
              <a:t>).</a:t>
            </a:r>
            <a:endParaRPr lang="en-US" sz="1600" dirty="0" smtClean="0">
              <a:solidFill>
                <a:srgbClr val="000000"/>
              </a:solidFill>
              <a:latin typeface="Times New Roman" panose="02020603050405020304" pitchFamily="18" charset="0"/>
              <a:ea typeface="MS Mincho" panose="02020609040205080304" pitchFamily="49" charset="-128"/>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For subsample where oligarch is a shareholder the hypothesis is confirmed. </a:t>
            </a:r>
            <a:endParaRPr lang="ru-RU" sz="1600" dirty="0">
              <a:latin typeface="Times New Roman" panose="02020603050405020304" pitchFamily="18" charset="0"/>
              <a:cs typeface="Times New Roman" panose="02020603050405020304" pitchFamily="18" charset="0"/>
            </a:endParaRPr>
          </a:p>
        </p:txBody>
      </p:sp>
      <p:sp>
        <p:nvSpPr>
          <p:cNvPr id="38" name="Rectangle 37"/>
          <p:cNvSpPr/>
          <p:nvPr/>
        </p:nvSpPr>
        <p:spPr>
          <a:xfrm>
            <a:off x="5267023" y="1679942"/>
            <a:ext cx="3864488" cy="584775"/>
          </a:xfrm>
          <a:prstGeom prst="rect">
            <a:avLst/>
          </a:prstGeom>
        </p:spPr>
        <p:txBody>
          <a:bodyPr wrap="square">
            <a:spAutoFit/>
          </a:bodyPr>
          <a:lstStyle/>
          <a:p>
            <a:r>
              <a:rPr lang="en-US" sz="1600" dirty="0" smtClean="0">
                <a:solidFill>
                  <a:srgbClr val="000000"/>
                </a:solidFill>
                <a:latin typeface="Times New Roman" panose="02020603050405020304" pitchFamily="18" charset="0"/>
                <a:ea typeface="MS Mincho" panose="02020609040205080304" pitchFamily="49" charset="-128"/>
              </a:rPr>
              <a:t>Agree with previous researches (</a:t>
            </a:r>
            <a:r>
              <a:rPr lang="ru-RU" sz="1600" dirty="0" smtClean="0">
                <a:solidFill>
                  <a:srgbClr val="000000"/>
                </a:solidFill>
                <a:latin typeface="Times New Roman" panose="02020603050405020304" pitchFamily="18" charset="0"/>
                <a:ea typeface="MS Mincho" panose="02020609040205080304" pitchFamily="49" charset="-128"/>
              </a:rPr>
              <a:t>Murphy </a:t>
            </a:r>
            <a:r>
              <a:rPr lang="ru-RU" sz="1600" dirty="0">
                <a:solidFill>
                  <a:srgbClr val="000000"/>
                </a:solidFill>
                <a:latin typeface="Times New Roman" panose="02020603050405020304" pitchFamily="18" charset="0"/>
                <a:ea typeface="MS Mincho" panose="02020609040205080304" pitchFamily="49" charset="-128"/>
              </a:rPr>
              <a:t>and Zimmrrmun (1993</a:t>
            </a:r>
            <a:r>
              <a:rPr lang="ru-RU" sz="1600" dirty="0" smtClean="0">
                <a:solidFill>
                  <a:srgbClr val="000000"/>
                </a:solidFill>
                <a:latin typeface="Times New Roman" panose="02020603050405020304" pitchFamily="18" charset="0"/>
                <a:ea typeface="MS Mincho" panose="02020609040205080304" pitchFamily="49" charset="-128"/>
              </a:rPr>
              <a:t>)</a:t>
            </a:r>
            <a:r>
              <a:rPr lang="en-US" sz="1600" dirty="0">
                <a:solidFill>
                  <a:srgbClr val="000000"/>
                </a:solidFill>
                <a:latin typeface="Times New Roman" panose="02020603050405020304" pitchFamily="18" charset="0"/>
                <a:ea typeface="MS Mincho" panose="02020609040205080304" pitchFamily="49" charset="-128"/>
              </a:rPr>
              <a:t>, </a:t>
            </a:r>
            <a:r>
              <a:rPr lang="en-US" sz="1600" dirty="0" err="1">
                <a:solidFill>
                  <a:srgbClr val="000000"/>
                </a:solidFill>
                <a:latin typeface="Times New Roman" panose="02020603050405020304" pitchFamily="18" charset="0"/>
                <a:ea typeface="MS Mincho" panose="02020609040205080304" pitchFamily="49" charset="-128"/>
              </a:rPr>
              <a:t>Weisbach</a:t>
            </a:r>
            <a:r>
              <a:rPr lang="en-US" sz="1600" dirty="0">
                <a:solidFill>
                  <a:srgbClr val="000000"/>
                </a:solidFill>
                <a:latin typeface="Times New Roman" panose="02020603050405020304" pitchFamily="18" charset="0"/>
                <a:ea typeface="MS Mincho" panose="02020609040205080304" pitchFamily="49" charset="-128"/>
              </a:rPr>
              <a:t> (1988</a:t>
            </a:r>
            <a:r>
              <a:rPr lang="en-US" sz="1600" dirty="0" smtClean="0">
                <a:solidFill>
                  <a:srgbClr val="000000"/>
                </a:solidFill>
                <a:latin typeface="Times New Roman" panose="02020603050405020304" pitchFamily="18" charset="0"/>
                <a:ea typeface="MS Mincho" panose="02020609040205080304" pitchFamily="49" charset="-128"/>
              </a:rPr>
              <a:t>) </a:t>
            </a:r>
            <a:r>
              <a:rPr lang="en-US" sz="1600" dirty="0" err="1" smtClean="0">
                <a:solidFill>
                  <a:srgbClr val="000000"/>
                </a:solidFill>
                <a:latin typeface="Times New Roman" panose="02020603050405020304" pitchFamily="18" charset="0"/>
                <a:ea typeface="MS Mincho" panose="02020609040205080304" pitchFamily="49" charset="-128"/>
              </a:rPr>
              <a:t>etc</a:t>
            </a:r>
            <a:r>
              <a:rPr lang="en-US" sz="1600" dirty="0" smtClean="0">
                <a:solidFill>
                  <a:srgbClr val="000000"/>
                </a:solidFill>
                <a:latin typeface="Times New Roman" panose="02020603050405020304" pitchFamily="18" charset="0"/>
                <a:ea typeface="MS Mincho" panose="02020609040205080304" pitchFamily="49" charset="-128"/>
              </a:rPr>
              <a:t>)</a:t>
            </a:r>
            <a:endParaRPr lang="ru-RU" sz="1600" dirty="0"/>
          </a:p>
        </p:txBody>
      </p:sp>
      <p:sp>
        <p:nvSpPr>
          <p:cNvPr id="39" name="Rectangle 38"/>
          <p:cNvSpPr/>
          <p:nvPr/>
        </p:nvSpPr>
        <p:spPr>
          <a:xfrm>
            <a:off x="5284285" y="4311078"/>
            <a:ext cx="3483510" cy="830997"/>
          </a:xfrm>
          <a:prstGeom prst="rect">
            <a:avLst/>
          </a:prstGeom>
        </p:spPr>
        <p:txBody>
          <a:bodyPr wrap="square">
            <a:spAutoFit/>
          </a:bodyPr>
          <a:lstStyle/>
          <a:p>
            <a:r>
              <a:rPr lang="en-US" sz="1600" dirty="0" smtClean="0"/>
              <a:t>Contradicts to previous researches (</a:t>
            </a:r>
            <a:r>
              <a:rPr lang="en-US" sz="1600" dirty="0" err="1" smtClean="0"/>
              <a:t>Conyon</a:t>
            </a:r>
            <a:r>
              <a:rPr lang="en-US" sz="1600" dirty="0" smtClean="0"/>
              <a:t> </a:t>
            </a:r>
            <a:r>
              <a:rPr lang="en-US" sz="1600" dirty="0"/>
              <a:t>and He (2014), </a:t>
            </a:r>
            <a:r>
              <a:rPr lang="en-US" sz="1600" dirty="0" smtClean="0"/>
              <a:t>Chi </a:t>
            </a:r>
            <a:r>
              <a:rPr lang="en-US" sz="1600" dirty="0"/>
              <a:t>and Wang (2009</a:t>
            </a:r>
            <a:r>
              <a:rPr lang="en-US" sz="1600" dirty="0" smtClean="0"/>
              <a:t>))</a:t>
            </a:r>
            <a:endParaRPr lang="ru-RU" sz="1600" dirty="0"/>
          </a:p>
        </p:txBody>
      </p:sp>
      <p:sp>
        <p:nvSpPr>
          <p:cNvPr id="40" name="Rectangle 39"/>
          <p:cNvSpPr/>
          <p:nvPr/>
        </p:nvSpPr>
        <p:spPr>
          <a:xfrm>
            <a:off x="5301548" y="5552584"/>
            <a:ext cx="3448985" cy="584775"/>
          </a:xfrm>
          <a:prstGeom prst="rect">
            <a:avLst/>
          </a:prstGeom>
        </p:spPr>
        <p:txBody>
          <a:bodyPr wrap="square">
            <a:spAutoFit/>
          </a:bodyPr>
          <a:lstStyle/>
          <a:p>
            <a:r>
              <a:rPr lang="en-US" sz="1600" dirty="0" smtClean="0">
                <a:solidFill>
                  <a:srgbClr val="000000"/>
                </a:solidFill>
                <a:latin typeface="Times New Roman" panose="02020603050405020304" pitchFamily="18" charset="0"/>
                <a:ea typeface="MS Mincho" panose="02020609040205080304" pitchFamily="49" charset="-128"/>
              </a:rPr>
              <a:t>Confirms previous researches (Kato </a:t>
            </a:r>
            <a:r>
              <a:rPr lang="en-US" sz="1600" dirty="0">
                <a:solidFill>
                  <a:srgbClr val="000000"/>
                </a:solidFill>
                <a:latin typeface="Times New Roman" panose="02020603050405020304" pitchFamily="18" charset="0"/>
                <a:ea typeface="MS Mincho" panose="02020609040205080304" pitchFamily="49" charset="-128"/>
              </a:rPr>
              <a:t>and Long (2006</a:t>
            </a:r>
            <a:r>
              <a:rPr lang="en-US" sz="1600" dirty="0" smtClean="0">
                <a:solidFill>
                  <a:srgbClr val="000000"/>
                </a:solidFill>
                <a:latin typeface="Times New Roman" panose="02020603050405020304" pitchFamily="18" charset="0"/>
                <a:ea typeface="MS Mincho" panose="02020609040205080304" pitchFamily="49" charset="-128"/>
              </a:rPr>
              <a:t>)) </a:t>
            </a:r>
            <a:endParaRPr lang="ru-RU" sz="1600" dirty="0"/>
          </a:p>
        </p:txBody>
      </p:sp>
      <p:sp>
        <p:nvSpPr>
          <p:cNvPr id="41" name="TextBox 40"/>
          <p:cNvSpPr txBox="1"/>
          <p:nvPr/>
        </p:nvSpPr>
        <p:spPr>
          <a:xfrm>
            <a:off x="1575632" y="227108"/>
            <a:ext cx="6067114" cy="584775"/>
          </a:xfrm>
          <a:prstGeom prst="rect">
            <a:avLst/>
          </a:prstGeom>
          <a:noFill/>
        </p:spPr>
        <p:txBody>
          <a:bodyPr wrap="square" rtlCol="0">
            <a:spAutoFit/>
          </a:bodyPr>
          <a:lstStyle/>
          <a:p>
            <a:pPr defTabSz="342900" fontAlgn="base">
              <a:spcBef>
                <a:spcPct val="0"/>
              </a:spcBef>
              <a:spcAft>
                <a:spcPct val="0"/>
              </a:spcAft>
            </a:pPr>
            <a:r>
              <a:rPr lang="en-US" sz="3200" b="1" dirty="0" smtClean="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rPr>
              <a:t>Results</a:t>
            </a:r>
            <a:r>
              <a:rPr lang="ru-RU" sz="3200" b="1" dirty="0" smtClean="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en-US" sz="3200" b="1" dirty="0" smtClean="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rPr>
              <a:t>CEO turnover</a:t>
            </a:r>
            <a:endParaRPr lang="ru-RU" sz="3200" b="1" dirty="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40088757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accel="50000" decel="50000"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additive="base">
                                        <p:cTn id="16" dur="500" fill="hold"/>
                                        <p:tgtEl>
                                          <p:spTgt spid="20"/>
                                        </p:tgtEl>
                                        <p:attrNameLst>
                                          <p:attrName>ppt_x</p:attrName>
                                        </p:attrNameLst>
                                      </p:cBhvr>
                                      <p:tavLst>
                                        <p:tav tm="0">
                                          <p:val>
                                            <p:strVal val="#ppt_x"/>
                                          </p:val>
                                        </p:tav>
                                        <p:tav tm="100000">
                                          <p:val>
                                            <p:strVal val="#ppt_x"/>
                                          </p:val>
                                        </p:tav>
                                      </p:tavLst>
                                    </p:anim>
                                    <p:anim calcmode="lin" valueType="num">
                                      <p:cBhvr additive="base">
                                        <p:cTn id="17" dur="500" fill="hold"/>
                                        <p:tgtEl>
                                          <p:spTgt spid="20"/>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accel="50000" decel="50000"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ppt_x"/>
                                          </p:val>
                                        </p:tav>
                                        <p:tav tm="100000">
                                          <p:val>
                                            <p:strVal val="#ppt_x"/>
                                          </p:val>
                                        </p:tav>
                                      </p:tavLst>
                                    </p:anim>
                                    <p:anim calcmode="lin" valueType="num">
                                      <p:cBhvr additive="base">
                                        <p:cTn id="22" dur="500" fill="hold"/>
                                        <p:tgtEl>
                                          <p:spTgt spid="23"/>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accel="50000" decel="50000"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500" fill="hold"/>
                                        <p:tgtEl>
                                          <p:spTgt spid="28"/>
                                        </p:tgtEl>
                                        <p:attrNameLst>
                                          <p:attrName>ppt_x</p:attrName>
                                        </p:attrNameLst>
                                      </p:cBhvr>
                                      <p:tavLst>
                                        <p:tav tm="0">
                                          <p:val>
                                            <p:strVal val="#ppt_x"/>
                                          </p:val>
                                        </p:tav>
                                        <p:tav tm="100000">
                                          <p:val>
                                            <p:strVal val="#ppt_x"/>
                                          </p:val>
                                        </p:tav>
                                      </p:tavLst>
                                    </p:anim>
                                    <p:anim calcmode="lin" valueType="num">
                                      <p:cBhvr additive="base">
                                        <p:cTn id="2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3" grpId="0" animBg="1"/>
      <p:bldP spid="2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Subtitle 2"/>
          <p:cNvSpPr txBox="1">
            <a:spLocks/>
          </p:cNvSpPr>
          <p:nvPr/>
        </p:nvSpPr>
        <p:spPr bwMode="auto">
          <a:xfrm>
            <a:off x="21866" y="6367430"/>
            <a:ext cx="3107531" cy="184547"/>
          </a:xfrm>
          <a:prstGeom prst="rect">
            <a:avLst/>
          </a:prstGeom>
          <a:noFill/>
          <a:ln w="9525">
            <a:noFill/>
            <a:miter lim="800000"/>
            <a:headEnd/>
            <a:tailEnd/>
          </a:ln>
        </p:spPr>
        <p:txBody>
          <a:bodyPr/>
          <a:lstStyle/>
          <a:p>
            <a:pPr marL="0" marR="0" lvl="0" indent="0" algn="l" defTabSz="342900" rtl="0" eaLnBrk="1" fontAlgn="base" latinLnBrk="0" hangingPunct="1">
              <a:lnSpc>
                <a:spcPct val="100000"/>
              </a:lnSpc>
              <a:spcBef>
                <a:spcPct val="20000"/>
              </a:spcBef>
              <a:spcAft>
                <a:spcPct val="0"/>
              </a:spcAft>
              <a:buClrTx/>
              <a:buSzTx/>
              <a:buFontTx/>
              <a:buNone/>
              <a:tabLst/>
              <a:defRPr/>
            </a:pPr>
            <a:r>
              <a:rPr kumimoji="0" lang="ru-RU" sz="11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Higher</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School</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of</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Economics</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 </a:t>
            </a:r>
            <a:r>
              <a:rPr kumimoji="0" lang="en-US"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Moscow</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201</a:t>
            </a:r>
            <a:r>
              <a:rPr kumimoji="0" lang="en-US"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5</a:t>
            </a:r>
            <a:endPar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endParaRPr>
          </a:p>
        </p:txBody>
      </p:sp>
      <p:sp>
        <p:nvSpPr>
          <p:cNvPr id="7" name="Rectangle 9"/>
          <p:cNvSpPr>
            <a:spLocks noChangeArrowheads="1"/>
          </p:cNvSpPr>
          <p:nvPr/>
        </p:nvSpPr>
        <p:spPr bwMode="auto">
          <a:xfrm>
            <a:off x="1716271" y="4712135"/>
            <a:ext cx="679610" cy="338554"/>
          </a:xfrm>
          <a:prstGeom prst="rect">
            <a:avLst/>
          </a:prstGeom>
          <a:noFill/>
          <a:ln w="9525">
            <a:noFill/>
            <a:miter lim="800000"/>
            <a:headEnd/>
            <a:tailEnd/>
          </a:ln>
        </p:spPr>
        <p:txBody>
          <a:bodyPr wrap="none">
            <a:spAutoFit/>
          </a:bodyPr>
          <a:lstStyle/>
          <a:p>
            <a:pPr marL="0" marR="0" lvl="0" indent="0" algn="l" defTabSz="342900" rtl="0" eaLnBrk="1" fontAlgn="base" latinLnBrk="0" hangingPunct="1">
              <a:lnSpc>
                <a:spcPct val="100000"/>
              </a:lnSpc>
              <a:spcBef>
                <a:spcPct val="0"/>
              </a:spcBef>
              <a:spcAft>
                <a:spcPct val="0"/>
              </a:spcAft>
              <a:buClrTx/>
              <a:buSzTx/>
              <a:buFontTx/>
              <a:buNone/>
              <a:tabLst/>
              <a:defRPr/>
            </a:pPr>
            <a:r>
              <a:rPr kumimoji="0" lang="en-US" sz="1600" u="none" strike="noStrike" kern="1200" cap="none" spc="0" normalizeH="0" baseline="0" noProof="0">
                <a:ln>
                  <a:noFill/>
                </a:ln>
                <a:solidFill>
                  <a:srgbClr val="FFFFFF"/>
                </a:solidFill>
                <a:effectLst/>
                <a:uLnTx/>
                <a:uFillTx/>
                <a:latin typeface="Calibri Light" panose="020F0302020204030204"/>
                <a:ea typeface="ＭＳ Ｐゴシック"/>
                <a:cs typeface="+mn-cs"/>
              </a:rPr>
              <a:t>photo</a:t>
            </a:r>
          </a:p>
        </p:txBody>
      </p:sp>
      <p:sp>
        <p:nvSpPr>
          <p:cNvPr id="41" name="TextBox 40"/>
          <p:cNvSpPr txBox="1"/>
          <p:nvPr/>
        </p:nvSpPr>
        <p:spPr>
          <a:xfrm>
            <a:off x="1575631" y="227108"/>
            <a:ext cx="6809077" cy="584776"/>
          </a:xfrm>
          <a:prstGeom prst="rect">
            <a:avLst/>
          </a:prstGeom>
          <a:noFill/>
        </p:spPr>
        <p:txBody>
          <a:bodyPr wrap="square" rtlCol="0">
            <a:spAutoFit/>
          </a:bodyPr>
          <a:lstStyle/>
          <a:p>
            <a:pPr defTabSz="342900" fontAlgn="base">
              <a:spcBef>
                <a:spcPct val="0"/>
              </a:spcBef>
              <a:spcAft>
                <a:spcPct val="0"/>
              </a:spcAft>
            </a:pPr>
            <a:r>
              <a:rPr lang="en-US" sz="3200" b="1" dirty="0" smtClean="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rPr>
              <a:t>Results</a:t>
            </a:r>
            <a:r>
              <a:rPr lang="ru-RU" sz="3200" b="1" dirty="0" smtClean="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en-US" sz="3200" b="1" dirty="0" smtClean="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rPr>
              <a:t>CEO </a:t>
            </a:r>
            <a:r>
              <a:rPr lang="en-US" sz="3200" b="1" dirty="0" smtClean="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rPr>
              <a:t>turnover -performance</a:t>
            </a:r>
            <a:endParaRPr lang="ru-RU" sz="3200" b="1" dirty="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 name="TextBox 1"/>
          <p:cNvSpPr txBox="1"/>
          <p:nvPr/>
        </p:nvSpPr>
        <p:spPr>
          <a:xfrm>
            <a:off x="260110" y="1438152"/>
            <a:ext cx="8629518" cy="1200329"/>
          </a:xfrm>
          <a:prstGeom prst="rect">
            <a:avLst/>
          </a:prstGeom>
          <a:noFill/>
          <a:ln>
            <a:solidFill>
              <a:srgbClr val="000090"/>
            </a:solidFill>
          </a:ln>
        </p:spPr>
        <p:txBody>
          <a:bodyPr wrap="square" rtlCol="0">
            <a:spAutoFit/>
          </a:bodyPr>
          <a:lstStyle/>
          <a:p>
            <a:r>
              <a:rPr lang="en-US" b="1" dirty="0" smtClean="0">
                <a:solidFill>
                  <a:srgbClr val="000090"/>
                </a:solidFill>
              </a:rPr>
              <a:t>OVERALL SAMPLE:</a:t>
            </a:r>
          </a:p>
          <a:p>
            <a:pPr marL="285750" indent="-285750">
              <a:buFont typeface="Wingdings" charset="2"/>
              <a:buChar char="q"/>
            </a:pPr>
            <a:r>
              <a:rPr lang="en-US" dirty="0" smtClean="0"/>
              <a:t>Negative relationship: Market value based performance-CEO turnover (at 5%)</a:t>
            </a:r>
          </a:p>
          <a:p>
            <a:pPr marL="285750" indent="-285750">
              <a:buFont typeface="Wingdings" charset="2"/>
              <a:buChar char="q"/>
            </a:pPr>
            <a:r>
              <a:rPr lang="en-US" dirty="0" smtClean="0"/>
              <a:t>Book value - based : not significant </a:t>
            </a:r>
          </a:p>
          <a:p>
            <a:endParaRPr lang="en-US" dirty="0" smtClean="0"/>
          </a:p>
        </p:txBody>
      </p:sp>
      <p:sp>
        <p:nvSpPr>
          <p:cNvPr id="3" name="TextBox 2"/>
          <p:cNvSpPr txBox="1"/>
          <p:nvPr/>
        </p:nvSpPr>
        <p:spPr>
          <a:xfrm>
            <a:off x="229509" y="2845706"/>
            <a:ext cx="8690721" cy="2031325"/>
          </a:xfrm>
          <a:prstGeom prst="rect">
            <a:avLst/>
          </a:prstGeom>
          <a:noFill/>
          <a:ln>
            <a:solidFill>
              <a:srgbClr val="000090"/>
            </a:solidFill>
          </a:ln>
        </p:spPr>
        <p:txBody>
          <a:bodyPr wrap="square" rtlCol="0">
            <a:spAutoFit/>
          </a:bodyPr>
          <a:lstStyle/>
          <a:p>
            <a:r>
              <a:rPr lang="en-US" b="1" dirty="0" smtClean="0">
                <a:solidFill>
                  <a:srgbClr val="000090"/>
                </a:solidFill>
              </a:rPr>
              <a:t>SUBSAMPLES:</a:t>
            </a:r>
          </a:p>
          <a:p>
            <a:r>
              <a:rPr lang="en-US" b="1" dirty="0" smtClean="0">
                <a:solidFill>
                  <a:srgbClr val="000090"/>
                </a:solidFill>
              </a:rPr>
              <a:t>LARGE SHAREHOLDERS (OLIGARCH):</a:t>
            </a:r>
          </a:p>
          <a:p>
            <a:r>
              <a:rPr lang="en-US" b="1" dirty="0" smtClean="0">
                <a:solidFill>
                  <a:srgbClr val="000090"/>
                </a:solidFill>
              </a:rPr>
              <a:t>Book value</a:t>
            </a:r>
            <a:r>
              <a:rPr lang="en-US" dirty="0" smtClean="0"/>
              <a:t>- based performance :negative significant (at 5%), </a:t>
            </a:r>
            <a:r>
              <a:rPr lang="en-US" b="1" dirty="0" smtClean="0">
                <a:solidFill>
                  <a:srgbClr val="000090"/>
                </a:solidFill>
              </a:rPr>
              <a:t>market  value </a:t>
            </a:r>
            <a:r>
              <a:rPr lang="en-US" dirty="0" smtClean="0"/>
              <a:t>– based: NOT significant</a:t>
            </a:r>
          </a:p>
          <a:p>
            <a:r>
              <a:rPr lang="en-US" dirty="0" smtClean="0"/>
              <a:t>The power of influence: Marginal effects (the of CEO turnover changes, if the variable increases by 1pp)</a:t>
            </a:r>
            <a:endParaRPr lang="en-US" dirty="0"/>
          </a:p>
          <a:p>
            <a:r>
              <a:rPr lang="en-US" dirty="0" smtClean="0"/>
              <a:t>ROA – provides 0.18pp</a:t>
            </a:r>
          </a:p>
        </p:txBody>
      </p:sp>
      <p:sp>
        <p:nvSpPr>
          <p:cNvPr id="4" name="TextBox 3"/>
          <p:cNvSpPr txBox="1"/>
          <p:nvPr/>
        </p:nvSpPr>
        <p:spPr>
          <a:xfrm>
            <a:off x="290711" y="5140631"/>
            <a:ext cx="8644819" cy="923330"/>
          </a:xfrm>
          <a:prstGeom prst="rect">
            <a:avLst/>
          </a:prstGeom>
          <a:noFill/>
          <a:ln>
            <a:solidFill>
              <a:srgbClr val="800000"/>
            </a:solidFill>
          </a:ln>
        </p:spPr>
        <p:txBody>
          <a:bodyPr wrap="square" rtlCol="0">
            <a:spAutoFit/>
          </a:bodyPr>
          <a:lstStyle/>
          <a:p>
            <a:r>
              <a:rPr lang="en-US" b="1" dirty="0" smtClean="0">
                <a:solidFill>
                  <a:srgbClr val="800000"/>
                </a:solidFill>
              </a:rPr>
              <a:t>STATE CONTROLED:</a:t>
            </a:r>
          </a:p>
          <a:p>
            <a:r>
              <a:rPr lang="en-US" b="1" dirty="0" smtClean="0">
                <a:solidFill>
                  <a:srgbClr val="000090"/>
                </a:solidFill>
              </a:rPr>
              <a:t>Market value  - based </a:t>
            </a:r>
            <a:r>
              <a:rPr lang="en-US" dirty="0" smtClean="0"/>
              <a:t>performance  negative and significant based</a:t>
            </a:r>
          </a:p>
          <a:p>
            <a:r>
              <a:rPr lang="en-US" dirty="0" smtClean="0"/>
              <a:t>Marginal effects lower: 0,07pp</a:t>
            </a:r>
            <a:endParaRPr lang="ru-RU" dirty="0"/>
          </a:p>
        </p:txBody>
      </p:sp>
    </p:spTree>
    <p:extLst>
      <p:ext uri="{BB962C8B-B14F-4D97-AF65-F5344CB8AC3E}">
        <p14:creationId xmlns:p14="http://schemas.microsoft.com/office/powerpoint/2010/main" val="277728037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898594898"/>
              </p:ext>
            </p:extLst>
          </p:nvPr>
        </p:nvGraphicFramePr>
        <p:xfrm>
          <a:off x="133785" y="1263118"/>
          <a:ext cx="4233500" cy="4867983"/>
        </p:xfrm>
        <a:graphic>
          <a:graphicData uri="http://schemas.openxmlformats.org/drawingml/2006/table">
            <a:tbl>
              <a:tblPr firstRow="1" firstCol="1" bandRow="1">
                <a:tableStyleId>{10A1B5D5-9B99-4C35-A422-299274C87663}</a:tableStyleId>
              </a:tblPr>
              <a:tblGrid>
                <a:gridCol w="1058375">
                  <a:extLst>
                    <a:ext uri="{9D8B030D-6E8A-4147-A177-3AD203B41FA5}">
                      <a16:colId xmlns:a16="http://schemas.microsoft.com/office/drawing/2014/main" xmlns="" val="526202253"/>
                    </a:ext>
                  </a:extLst>
                </a:gridCol>
                <a:gridCol w="1058375">
                  <a:extLst>
                    <a:ext uri="{9D8B030D-6E8A-4147-A177-3AD203B41FA5}">
                      <a16:colId xmlns:a16="http://schemas.microsoft.com/office/drawing/2014/main" xmlns="" val="1653611596"/>
                    </a:ext>
                  </a:extLst>
                </a:gridCol>
                <a:gridCol w="1058375">
                  <a:extLst>
                    <a:ext uri="{9D8B030D-6E8A-4147-A177-3AD203B41FA5}">
                      <a16:colId xmlns:a16="http://schemas.microsoft.com/office/drawing/2014/main" xmlns="" val="1891712046"/>
                    </a:ext>
                  </a:extLst>
                </a:gridCol>
                <a:gridCol w="1058375">
                  <a:extLst>
                    <a:ext uri="{9D8B030D-6E8A-4147-A177-3AD203B41FA5}">
                      <a16:colId xmlns:a16="http://schemas.microsoft.com/office/drawing/2014/main" xmlns="" val="3157913662"/>
                    </a:ext>
                  </a:extLst>
                </a:gridCol>
              </a:tblGrid>
              <a:tr h="514785">
                <a:tc>
                  <a:txBody>
                    <a:bodyPr/>
                    <a:lstStyle/>
                    <a:p>
                      <a:pPr algn="ctr">
                        <a:spcAft>
                          <a:spcPts val="0"/>
                        </a:spcAft>
                      </a:pPr>
                      <a:r>
                        <a:rPr lang="en-US" sz="1400" dirty="0">
                          <a:solidFill>
                            <a:schemeClr val="accent4">
                              <a:lumMod val="50000"/>
                            </a:schemeClr>
                          </a:solidFill>
                          <a:effectLst/>
                        </a:rPr>
                        <a:t>Variables</a:t>
                      </a:r>
                      <a:endParaRPr lang="ru-RU" sz="1400" dirty="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a:txBody>
                    <a:bodyPr/>
                    <a:lstStyle/>
                    <a:p>
                      <a:pPr algn="ctr">
                        <a:spcAft>
                          <a:spcPts val="0"/>
                        </a:spcAft>
                      </a:pPr>
                      <a:r>
                        <a:rPr lang="en-US" sz="1400" dirty="0">
                          <a:solidFill>
                            <a:schemeClr val="accent4">
                              <a:lumMod val="50000"/>
                            </a:schemeClr>
                          </a:solidFill>
                          <a:effectLst/>
                        </a:rPr>
                        <a:t>Total Sample</a:t>
                      </a:r>
                      <a:endParaRPr lang="ru-RU" sz="1400" dirty="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a:txBody>
                    <a:bodyPr/>
                    <a:lstStyle/>
                    <a:p>
                      <a:pPr algn="ctr">
                        <a:spcAft>
                          <a:spcPts val="0"/>
                        </a:spcAft>
                      </a:pPr>
                      <a:r>
                        <a:rPr lang="en-US" sz="1400" dirty="0">
                          <a:solidFill>
                            <a:schemeClr val="accent4">
                              <a:lumMod val="50000"/>
                            </a:schemeClr>
                          </a:solidFill>
                          <a:effectLst/>
                        </a:rPr>
                        <a:t>Oligarch</a:t>
                      </a:r>
                      <a:endParaRPr lang="ru-RU" sz="1400" dirty="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a:txBody>
                    <a:bodyPr/>
                    <a:lstStyle/>
                    <a:p>
                      <a:pPr algn="ctr">
                        <a:spcAft>
                          <a:spcPts val="0"/>
                        </a:spcAft>
                      </a:pPr>
                      <a:r>
                        <a:rPr lang="en-US" sz="1400" dirty="0">
                          <a:solidFill>
                            <a:schemeClr val="accent4">
                              <a:lumMod val="50000"/>
                            </a:schemeClr>
                          </a:solidFill>
                          <a:effectLst/>
                        </a:rPr>
                        <a:t>State</a:t>
                      </a:r>
                      <a:endParaRPr lang="ru-RU" sz="1400" dirty="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extLst>
                  <a:ext uri="{0D108BD9-81ED-4DB2-BD59-A6C34878D82A}">
                    <a16:rowId xmlns:a16="http://schemas.microsoft.com/office/drawing/2014/main" xmlns="" val="2376289171"/>
                  </a:ext>
                </a:extLst>
              </a:tr>
              <a:tr h="276969">
                <a:tc gridSpan="4">
                  <a:txBody>
                    <a:bodyPr/>
                    <a:lstStyle/>
                    <a:p>
                      <a:pPr algn="ctr">
                        <a:spcAft>
                          <a:spcPts val="0"/>
                        </a:spcAft>
                      </a:pPr>
                      <a:r>
                        <a:rPr lang="en-US" sz="1400" dirty="0">
                          <a:effectLst/>
                        </a:rPr>
                        <a:t>MBA</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2359827836"/>
                  </a:ext>
                </a:extLst>
              </a:tr>
              <a:tr h="514785">
                <a:tc>
                  <a:txBody>
                    <a:bodyPr/>
                    <a:lstStyle/>
                    <a:p>
                      <a:pPr algn="l">
                        <a:spcAft>
                          <a:spcPts val="0"/>
                        </a:spcAft>
                      </a:pPr>
                      <a:r>
                        <a:rPr lang="en-US" sz="1400" dirty="0" err="1">
                          <a:effectLst/>
                        </a:rPr>
                        <a:t>Hmc_ta</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en-US" sz="1400">
                          <a:effectLst/>
                        </a:rPr>
                        <a:t>-0.38601***</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0.198394</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dirty="0">
                          <a:effectLst/>
                        </a:rPr>
                        <a:t>-1.39666</a:t>
                      </a:r>
                      <a:r>
                        <a:rPr lang="en-US" sz="1400" dirty="0">
                          <a:effectLst/>
                        </a:rPr>
                        <a:t>**</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532997348"/>
                  </a:ext>
                </a:extLst>
              </a:tr>
              <a:tr h="276969">
                <a:tc>
                  <a:txBody>
                    <a:bodyPr/>
                    <a:lstStyle/>
                    <a:p>
                      <a:pPr algn="l">
                        <a:spcAft>
                          <a:spcPts val="0"/>
                        </a:spcAft>
                      </a:pPr>
                      <a:r>
                        <a:rPr lang="en-US" sz="1400">
                          <a:effectLst/>
                        </a:rPr>
                        <a:t>roa_iat1</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dirty="0">
                          <a:effectLst/>
                        </a:rPr>
                        <a:t>-2.05744</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-7.32022</a:t>
                      </a:r>
                      <a:r>
                        <a:rPr lang="en-US" sz="1400">
                          <a:effectLst/>
                        </a:rPr>
                        <a:t>**</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3.478</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2346445668"/>
                  </a:ext>
                </a:extLst>
              </a:tr>
              <a:tr h="276969">
                <a:tc>
                  <a:txBody>
                    <a:bodyPr/>
                    <a:lstStyle/>
                    <a:p>
                      <a:pPr algn="l">
                        <a:spcAft>
                          <a:spcPts val="0"/>
                        </a:spcAft>
                      </a:pPr>
                      <a:r>
                        <a:rPr lang="en-US" sz="1400">
                          <a:effectLst/>
                        </a:rPr>
                        <a:t>roe_iat1</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dirty="0">
                          <a:effectLst/>
                        </a:rPr>
                        <a:t>0.423397</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1.119341</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0.088371</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1335620798"/>
                  </a:ext>
                </a:extLst>
              </a:tr>
              <a:tr h="514785">
                <a:tc>
                  <a:txBody>
                    <a:bodyPr/>
                    <a:lstStyle/>
                    <a:p>
                      <a:pPr algn="l">
                        <a:spcAft>
                          <a:spcPts val="0"/>
                        </a:spcAft>
                      </a:pPr>
                      <a:r>
                        <a:rPr lang="en-US" sz="1400">
                          <a:effectLst/>
                        </a:rPr>
                        <a:t>lnceoage</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-1.93326</a:t>
                      </a:r>
                      <a:r>
                        <a:rPr lang="en-US" sz="1400">
                          <a:effectLst/>
                        </a:rPr>
                        <a:t>**</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-3.04969</a:t>
                      </a:r>
                      <a:r>
                        <a:rPr lang="en-US" sz="1400">
                          <a:effectLst/>
                        </a:rPr>
                        <a:t>***</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-0.82996</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718499843"/>
                  </a:ext>
                </a:extLst>
              </a:tr>
              <a:tr h="276969">
                <a:tc>
                  <a:txBody>
                    <a:bodyPr/>
                    <a:lstStyle/>
                    <a:p>
                      <a:pPr algn="l">
                        <a:spcAft>
                          <a:spcPts val="0"/>
                        </a:spcAft>
                      </a:pPr>
                      <a:r>
                        <a:rPr lang="en-US" sz="1400">
                          <a:effectLst/>
                        </a:rPr>
                        <a:t>CEOmba</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dirty="0">
                          <a:effectLst/>
                        </a:rPr>
                        <a:t>-0.13298</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0.547651</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0.768008</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2699539934"/>
                  </a:ext>
                </a:extLst>
              </a:tr>
              <a:tr h="276969">
                <a:tc>
                  <a:txBody>
                    <a:bodyPr/>
                    <a:lstStyle/>
                    <a:p>
                      <a:pPr algn="l">
                        <a:spcAft>
                          <a:spcPts val="0"/>
                        </a:spcAft>
                      </a:pPr>
                      <a:r>
                        <a:rPr lang="en-US" sz="1400" dirty="0">
                          <a:effectLst/>
                        </a:rPr>
                        <a:t>Cons</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6.325744</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7.702393</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0.980603</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4145061428"/>
                  </a:ext>
                </a:extLst>
              </a:tr>
              <a:tr h="276969">
                <a:tc gridSpan="4">
                  <a:txBody>
                    <a:bodyPr/>
                    <a:lstStyle/>
                    <a:p>
                      <a:pPr algn="ctr">
                        <a:spcAft>
                          <a:spcPts val="0"/>
                        </a:spcAft>
                      </a:pPr>
                      <a:r>
                        <a:rPr lang="en-US" sz="1400">
                          <a:effectLst/>
                        </a:rPr>
                        <a:t>Technical or economic education</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6798867"/>
                  </a:ext>
                </a:extLst>
              </a:tr>
              <a:tr h="276969">
                <a:tc>
                  <a:txBody>
                    <a:bodyPr/>
                    <a:lstStyle/>
                    <a:p>
                      <a:pPr algn="l">
                        <a:spcAft>
                          <a:spcPts val="0"/>
                        </a:spcAft>
                      </a:pPr>
                      <a:r>
                        <a:rPr lang="en-US" sz="1400">
                          <a:effectLst/>
                        </a:rPr>
                        <a:t>Hmc_ta</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-0.28789</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0.178753</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dirty="0">
                          <a:effectLst/>
                        </a:rPr>
                        <a:t>-1.45386</a:t>
                      </a:r>
                      <a:r>
                        <a:rPr lang="en-US" sz="1400" dirty="0">
                          <a:effectLst/>
                        </a:rPr>
                        <a:t>*</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4020093436"/>
                  </a:ext>
                </a:extLst>
              </a:tr>
              <a:tr h="276969">
                <a:tc>
                  <a:txBody>
                    <a:bodyPr/>
                    <a:lstStyle/>
                    <a:p>
                      <a:pPr algn="l">
                        <a:spcAft>
                          <a:spcPts val="0"/>
                        </a:spcAft>
                      </a:pPr>
                      <a:r>
                        <a:rPr lang="en-US" sz="1400">
                          <a:effectLst/>
                        </a:rPr>
                        <a:t>roa_iat1</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-2.88922</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-8.21001</a:t>
                      </a:r>
                      <a:r>
                        <a:rPr lang="en-US" sz="1400">
                          <a:effectLst/>
                        </a:rPr>
                        <a:t>**</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3.258281</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1768535546"/>
                  </a:ext>
                </a:extLst>
              </a:tr>
              <a:tr h="276969">
                <a:tc>
                  <a:txBody>
                    <a:bodyPr/>
                    <a:lstStyle/>
                    <a:p>
                      <a:pPr algn="l">
                        <a:spcAft>
                          <a:spcPts val="0"/>
                        </a:spcAft>
                      </a:pPr>
                      <a:r>
                        <a:rPr lang="en-US" sz="1400">
                          <a:effectLst/>
                        </a:rPr>
                        <a:t>roe_iat1</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marL="0" algn="l" defTabSz="914400" rtl="0" eaLnBrk="1" latinLnBrk="0" hangingPunct="1">
                        <a:spcAft>
                          <a:spcPts val="0"/>
                        </a:spcAft>
                      </a:pPr>
                      <a:r>
                        <a:rPr lang="ru-RU" sz="1400" kern="1200" dirty="0">
                          <a:solidFill>
                            <a:schemeClr val="dk1"/>
                          </a:solidFill>
                          <a:effectLst/>
                          <a:latin typeface="+mn-lt"/>
                          <a:ea typeface="+mn-ea"/>
                          <a:cs typeface="+mn-cs"/>
                        </a:rPr>
                        <a:t>0.403458</a:t>
                      </a: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1.073612</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dirty="0">
                          <a:effectLst/>
                        </a:rPr>
                        <a:t>0.050408</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4092469472"/>
                  </a:ext>
                </a:extLst>
              </a:tr>
              <a:tr h="276969">
                <a:tc>
                  <a:txBody>
                    <a:bodyPr/>
                    <a:lstStyle/>
                    <a:p>
                      <a:pPr algn="l">
                        <a:spcAft>
                          <a:spcPts val="0"/>
                        </a:spcAft>
                      </a:pPr>
                      <a:r>
                        <a:rPr lang="en-US" sz="1400">
                          <a:effectLst/>
                        </a:rPr>
                        <a:t>lnceoage</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-2.08848</a:t>
                      </a:r>
                      <a:r>
                        <a:rPr lang="en-US" sz="1400">
                          <a:effectLst/>
                        </a:rPr>
                        <a:t>**</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-2.39735</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-2.12716</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563286333"/>
                  </a:ext>
                </a:extLst>
              </a:tr>
              <a:tr h="276969">
                <a:tc>
                  <a:txBody>
                    <a:bodyPr/>
                    <a:lstStyle/>
                    <a:p>
                      <a:pPr algn="l">
                        <a:spcAft>
                          <a:spcPts val="0"/>
                        </a:spcAft>
                      </a:pPr>
                      <a:r>
                        <a:rPr lang="en-US" sz="1400" dirty="0" err="1">
                          <a:effectLst/>
                        </a:rPr>
                        <a:t>CEOed</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rgbClr val="E7EBEA"/>
                    </a:solidFill>
                  </a:tcPr>
                </a:tc>
                <a:tc>
                  <a:txBody>
                    <a:bodyPr/>
                    <a:lstStyle/>
                    <a:p>
                      <a:pPr>
                        <a:spcAft>
                          <a:spcPts val="0"/>
                        </a:spcAft>
                      </a:pPr>
                      <a:r>
                        <a:rPr lang="ru-RU" sz="1400" dirty="0">
                          <a:effectLst/>
                        </a:rPr>
                        <a:t>0.206204</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rgbClr val="E7EBEA"/>
                    </a:solidFill>
                  </a:tcPr>
                </a:tc>
                <a:tc>
                  <a:txBody>
                    <a:bodyPr/>
                    <a:lstStyle/>
                    <a:p>
                      <a:pPr>
                        <a:spcAft>
                          <a:spcPts val="0"/>
                        </a:spcAft>
                      </a:pPr>
                      <a:r>
                        <a:rPr lang="ru-RU" sz="1400" dirty="0">
                          <a:effectLst/>
                        </a:rPr>
                        <a:t>-0.51142</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rgbClr val="E7EBEA"/>
                    </a:solidFill>
                  </a:tcPr>
                </a:tc>
                <a:tc>
                  <a:txBody>
                    <a:bodyPr/>
                    <a:lstStyle/>
                    <a:p>
                      <a:pPr>
                        <a:spcAft>
                          <a:spcPts val="0"/>
                        </a:spcAft>
                      </a:pPr>
                      <a:r>
                        <a:rPr lang="ru-RU" sz="1400" b="1" dirty="0">
                          <a:effectLst/>
                        </a:rPr>
                        <a:t>1.055503</a:t>
                      </a:r>
                      <a:r>
                        <a:rPr lang="en-US" sz="1400" b="1" dirty="0">
                          <a:effectLst/>
                        </a:rPr>
                        <a:t>**</a:t>
                      </a:r>
                      <a:endParaRPr lang="ru-RU" sz="1400" b="1"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xmlns="" val="378241373"/>
                  </a:ext>
                </a:extLst>
              </a:tr>
              <a:tr h="276969">
                <a:tc>
                  <a:txBody>
                    <a:bodyPr/>
                    <a:lstStyle/>
                    <a:p>
                      <a:pPr algn="l">
                        <a:spcAft>
                          <a:spcPts val="0"/>
                        </a:spcAft>
                      </a:pPr>
                      <a:r>
                        <a:rPr lang="en-US" sz="1400" dirty="0">
                          <a:effectLst/>
                        </a:rPr>
                        <a:t>Cons</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dirty="0">
                          <a:effectLst/>
                        </a:rPr>
                        <a:t>6.772526</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dirty="0">
                          <a:effectLst/>
                        </a:rPr>
                        <a:t>5.733029</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dirty="0">
                          <a:effectLst/>
                        </a:rPr>
                        <a:t>5.494966</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331702721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1254344"/>
              </p:ext>
            </p:extLst>
          </p:nvPr>
        </p:nvGraphicFramePr>
        <p:xfrm>
          <a:off x="4616013" y="2285026"/>
          <a:ext cx="4364216" cy="3241685"/>
        </p:xfrm>
        <a:graphic>
          <a:graphicData uri="http://schemas.openxmlformats.org/drawingml/2006/table">
            <a:tbl>
              <a:tblPr firstRow="1" firstCol="1" bandRow="1">
                <a:tableStyleId>{10A1B5D5-9B99-4C35-A422-299274C87663}</a:tableStyleId>
              </a:tblPr>
              <a:tblGrid>
                <a:gridCol w="1091054">
                  <a:extLst>
                    <a:ext uri="{9D8B030D-6E8A-4147-A177-3AD203B41FA5}">
                      <a16:colId xmlns:a16="http://schemas.microsoft.com/office/drawing/2014/main" xmlns="" val="2825502854"/>
                    </a:ext>
                  </a:extLst>
                </a:gridCol>
                <a:gridCol w="1091054">
                  <a:extLst>
                    <a:ext uri="{9D8B030D-6E8A-4147-A177-3AD203B41FA5}">
                      <a16:colId xmlns:a16="http://schemas.microsoft.com/office/drawing/2014/main" xmlns="" val="2980223376"/>
                    </a:ext>
                  </a:extLst>
                </a:gridCol>
                <a:gridCol w="1091054">
                  <a:extLst>
                    <a:ext uri="{9D8B030D-6E8A-4147-A177-3AD203B41FA5}">
                      <a16:colId xmlns:a16="http://schemas.microsoft.com/office/drawing/2014/main" xmlns="" val="4243760712"/>
                    </a:ext>
                  </a:extLst>
                </a:gridCol>
                <a:gridCol w="1091054">
                  <a:extLst>
                    <a:ext uri="{9D8B030D-6E8A-4147-A177-3AD203B41FA5}">
                      <a16:colId xmlns:a16="http://schemas.microsoft.com/office/drawing/2014/main" xmlns="" val="1376304917"/>
                    </a:ext>
                  </a:extLst>
                </a:gridCol>
              </a:tblGrid>
              <a:tr h="327546">
                <a:tc>
                  <a:txBody>
                    <a:bodyPr/>
                    <a:lstStyle/>
                    <a:p>
                      <a:pPr algn="ctr">
                        <a:spcAft>
                          <a:spcPts val="0"/>
                        </a:spcAft>
                      </a:pPr>
                      <a:r>
                        <a:rPr lang="en-US" sz="1400" dirty="0">
                          <a:solidFill>
                            <a:schemeClr val="accent4">
                              <a:lumMod val="50000"/>
                            </a:schemeClr>
                          </a:solidFill>
                          <a:effectLst/>
                        </a:rPr>
                        <a:t>Variables</a:t>
                      </a:r>
                      <a:endParaRPr lang="ru-RU" sz="1400" dirty="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a:txBody>
                    <a:bodyPr/>
                    <a:lstStyle/>
                    <a:p>
                      <a:pPr algn="ctr">
                        <a:spcAft>
                          <a:spcPts val="0"/>
                        </a:spcAft>
                      </a:pPr>
                      <a:r>
                        <a:rPr lang="en-US" sz="1400" dirty="0">
                          <a:solidFill>
                            <a:schemeClr val="accent4">
                              <a:lumMod val="50000"/>
                            </a:schemeClr>
                          </a:solidFill>
                          <a:effectLst/>
                        </a:rPr>
                        <a:t>Total Sample</a:t>
                      </a:r>
                      <a:endParaRPr lang="ru-RU" sz="1400" dirty="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a:txBody>
                    <a:bodyPr/>
                    <a:lstStyle/>
                    <a:p>
                      <a:pPr algn="ctr">
                        <a:spcAft>
                          <a:spcPts val="0"/>
                        </a:spcAft>
                      </a:pPr>
                      <a:r>
                        <a:rPr lang="en-US" sz="1400" dirty="0">
                          <a:solidFill>
                            <a:schemeClr val="accent4">
                              <a:lumMod val="50000"/>
                            </a:schemeClr>
                          </a:solidFill>
                          <a:effectLst/>
                        </a:rPr>
                        <a:t>Oligarch</a:t>
                      </a:r>
                      <a:endParaRPr lang="ru-RU" sz="1400" dirty="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a:txBody>
                    <a:bodyPr/>
                    <a:lstStyle/>
                    <a:p>
                      <a:pPr algn="ctr">
                        <a:spcAft>
                          <a:spcPts val="0"/>
                        </a:spcAft>
                      </a:pPr>
                      <a:r>
                        <a:rPr lang="en-US" sz="1400" dirty="0">
                          <a:solidFill>
                            <a:schemeClr val="accent4">
                              <a:lumMod val="50000"/>
                            </a:schemeClr>
                          </a:solidFill>
                          <a:effectLst/>
                        </a:rPr>
                        <a:t>State</a:t>
                      </a:r>
                      <a:endParaRPr lang="ru-RU" sz="1400" dirty="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extLst>
                  <a:ext uri="{0D108BD9-81ED-4DB2-BD59-A6C34878D82A}">
                    <a16:rowId xmlns:a16="http://schemas.microsoft.com/office/drawing/2014/main" xmlns="" val="2668052690"/>
                  </a:ext>
                </a:extLst>
              </a:tr>
              <a:tr h="279438">
                <a:tc gridSpan="4">
                  <a:txBody>
                    <a:bodyPr/>
                    <a:lstStyle/>
                    <a:p>
                      <a:pPr algn="ctr">
                        <a:spcAft>
                          <a:spcPts val="0"/>
                        </a:spcAft>
                      </a:pPr>
                      <a:r>
                        <a:rPr lang="en-US" sz="1400" dirty="0">
                          <a:effectLst/>
                        </a:rPr>
                        <a:t>Science degree</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3877486186"/>
                  </a:ext>
                </a:extLst>
              </a:tr>
              <a:tr h="673645">
                <a:tc>
                  <a:txBody>
                    <a:bodyPr/>
                    <a:lstStyle/>
                    <a:p>
                      <a:pPr algn="l">
                        <a:spcAft>
                          <a:spcPts val="0"/>
                        </a:spcAft>
                      </a:pPr>
                      <a:r>
                        <a:rPr lang="en-US" sz="1400" dirty="0" err="1">
                          <a:effectLst/>
                        </a:rPr>
                        <a:t>Hmc_ta</a:t>
                      </a:r>
                      <a:endParaRPr lang="ru-RU" sz="1400" dirty="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-0.40700***</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dirty="0">
                          <a:effectLst/>
                        </a:rPr>
                        <a:t>0.16715</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dirty="0">
                          <a:effectLst/>
                        </a:rPr>
                        <a:t>-1.44167*</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220703912"/>
                  </a:ext>
                </a:extLst>
              </a:tr>
              <a:tr h="449097">
                <a:tc>
                  <a:txBody>
                    <a:bodyPr/>
                    <a:lstStyle/>
                    <a:p>
                      <a:pPr algn="l">
                        <a:spcAft>
                          <a:spcPts val="0"/>
                        </a:spcAft>
                      </a:pPr>
                      <a:r>
                        <a:rPr lang="en-US" sz="1400">
                          <a:effectLst/>
                        </a:rPr>
                        <a:t>roa_iat1</a:t>
                      </a:r>
                      <a:endParaRPr lang="ru-RU" sz="140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dirty="0">
                          <a:effectLst/>
                        </a:rPr>
                        <a:t>-2.20615</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dirty="0">
                          <a:effectLst/>
                        </a:rPr>
                        <a:t>-7.21214**</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dirty="0">
                          <a:effectLst/>
                        </a:rPr>
                        <a:t>3.285773</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2933349917"/>
                  </a:ext>
                </a:extLst>
              </a:tr>
              <a:tr h="279438">
                <a:tc>
                  <a:txBody>
                    <a:bodyPr/>
                    <a:lstStyle/>
                    <a:p>
                      <a:pPr algn="l">
                        <a:spcAft>
                          <a:spcPts val="0"/>
                        </a:spcAft>
                      </a:pPr>
                      <a:r>
                        <a:rPr lang="en-US" sz="1400">
                          <a:effectLst/>
                        </a:rPr>
                        <a:t>  roe_iat1</a:t>
                      </a:r>
                      <a:endParaRPr lang="ru-RU" sz="140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0.414616</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dirty="0">
                          <a:effectLst/>
                        </a:rPr>
                        <a:t>1.117566</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0.13753</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3306490255"/>
                  </a:ext>
                </a:extLst>
              </a:tr>
              <a:tr h="673645">
                <a:tc>
                  <a:txBody>
                    <a:bodyPr/>
                    <a:lstStyle/>
                    <a:p>
                      <a:pPr algn="l">
                        <a:spcAft>
                          <a:spcPts val="0"/>
                        </a:spcAft>
                      </a:pPr>
                      <a:r>
                        <a:rPr lang="en-US" sz="1400">
                          <a:effectLst/>
                        </a:rPr>
                        <a:t>lnceoage</a:t>
                      </a:r>
                      <a:endParaRPr lang="ru-RU" sz="140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-1.99963**</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dirty="0">
                          <a:effectLst/>
                        </a:rPr>
                        <a:t>-3.08885***</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dirty="0">
                          <a:effectLst/>
                        </a:rPr>
                        <a:t>-0.95743</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1432281065"/>
                  </a:ext>
                </a:extLst>
              </a:tr>
              <a:tr h="279438">
                <a:tc>
                  <a:txBody>
                    <a:bodyPr/>
                    <a:lstStyle/>
                    <a:p>
                      <a:pPr algn="l">
                        <a:spcAft>
                          <a:spcPts val="0"/>
                        </a:spcAft>
                      </a:pPr>
                      <a:r>
                        <a:rPr lang="en-US" sz="1400">
                          <a:effectLst/>
                        </a:rPr>
                        <a:t>CEOsci</a:t>
                      </a:r>
                      <a:endParaRPr lang="ru-RU" sz="140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dirty="0">
                          <a:effectLst/>
                        </a:rPr>
                        <a:t>0.187713</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a:effectLst/>
                        </a:rPr>
                        <a:t>0.127963</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dirty="0">
                          <a:effectLst/>
                        </a:rPr>
                        <a:t>-0.05684</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789329949"/>
                  </a:ext>
                </a:extLst>
              </a:tr>
              <a:tr h="279438">
                <a:tc>
                  <a:txBody>
                    <a:bodyPr/>
                    <a:lstStyle/>
                    <a:p>
                      <a:pPr algn="l">
                        <a:spcAft>
                          <a:spcPts val="0"/>
                        </a:spcAft>
                      </a:pPr>
                      <a:r>
                        <a:rPr lang="en-US" sz="1400" dirty="0">
                          <a:effectLst/>
                        </a:rPr>
                        <a:t>Cons</a:t>
                      </a:r>
                      <a:endParaRPr lang="ru-RU" sz="1400" dirty="0">
                        <a:effectLst/>
                        <a:latin typeface="+mn-lt"/>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dirty="0">
                          <a:effectLst/>
                        </a:rPr>
                        <a:t>6.522343</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dirty="0">
                          <a:effectLst/>
                        </a:rPr>
                        <a:t>7.928901</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spcAft>
                          <a:spcPts val="0"/>
                        </a:spcAft>
                      </a:pPr>
                      <a:r>
                        <a:rPr lang="ru-RU" sz="1400" dirty="0">
                          <a:effectLst/>
                        </a:rPr>
                        <a:t>1.63693</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8098" marR="48098"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3506726850"/>
                  </a:ext>
                </a:extLst>
              </a:tr>
            </a:tbl>
          </a:graphicData>
        </a:graphic>
      </p:graphicFrame>
      <p:sp>
        <p:nvSpPr>
          <p:cNvPr id="9" name="TextBox 2"/>
          <p:cNvSpPr txBox="1">
            <a:spLocks noChangeArrowheads="1"/>
          </p:cNvSpPr>
          <p:nvPr/>
        </p:nvSpPr>
        <p:spPr bwMode="auto">
          <a:xfrm>
            <a:off x="133785" y="6604084"/>
            <a:ext cx="599122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pPr>
            <a:r>
              <a:rPr kumimoji="0" lang="en-US" altLang="ru-RU" sz="1050" b="1" dirty="0">
                <a:solidFill>
                  <a:prstClr val="black"/>
                </a:solidFill>
              </a:rPr>
              <a:t>* - significance at 1% level; ** - significance at 5% level; *** - significance at 10% level</a:t>
            </a:r>
            <a:endParaRPr kumimoji="0" lang="ru-RU" altLang="ru-RU" sz="1050" b="1" dirty="0">
              <a:solidFill>
                <a:prstClr val="black"/>
              </a:solidFill>
            </a:endParaRPr>
          </a:p>
        </p:txBody>
      </p:sp>
      <p:sp>
        <p:nvSpPr>
          <p:cNvPr id="7" name="Subtitle 2"/>
          <p:cNvSpPr txBox="1">
            <a:spLocks/>
          </p:cNvSpPr>
          <p:nvPr/>
        </p:nvSpPr>
        <p:spPr bwMode="auto">
          <a:xfrm>
            <a:off x="21867" y="6379702"/>
            <a:ext cx="3107531" cy="184547"/>
          </a:xfrm>
          <a:prstGeom prst="rect">
            <a:avLst/>
          </a:prstGeom>
          <a:noFill/>
          <a:ln w="9525">
            <a:noFill/>
            <a:miter lim="800000"/>
            <a:headEnd/>
            <a:tailEnd/>
          </a:ln>
        </p:spPr>
        <p:txBody>
          <a:bodyPr/>
          <a:lstStyle/>
          <a:p>
            <a:pPr marL="0" marR="0" lvl="0" indent="0" algn="l" defTabSz="342900" rtl="0" eaLnBrk="1" fontAlgn="base" latinLnBrk="0" hangingPunct="1">
              <a:lnSpc>
                <a:spcPct val="100000"/>
              </a:lnSpc>
              <a:spcBef>
                <a:spcPct val="20000"/>
              </a:spcBef>
              <a:spcAft>
                <a:spcPct val="0"/>
              </a:spcAft>
              <a:buClrTx/>
              <a:buSzTx/>
              <a:buFontTx/>
              <a:buNone/>
              <a:tabLst/>
              <a:defRPr/>
            </a:pP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Higher</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School</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of</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Economics</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 </a:t>
            </a:r>
            <a:r>
              <a:rPr kumimoji="0" lang="en-US"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Moscow</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201</a:t>
            </a:r>
            <a:r>
              <a:rPr kumimoji="0" lang="en-US"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5</a:t>
            </a:r>
            <a:endPar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endParaRPr>
          </a:p>
        </p:txBody>
      </p:sp>
      <p:sp>
        <p:nvSpPr>
          <p:cNvPr id="8" name="TextBox 7"/>
          <p:cNvSpPr txBox="1"/>
          <p:nvPr/>
        </p:nvSpPr>
        <p:spPr>
          <a:xfrm>
            <a:off x="1575632" y="205361"/>
            <a:ext cx="6080762" cy="584775"/>
          </a:xfrm>
          <a:prstGeom prst="rect">
            <a:avLst/>
          </a:prstGeom>
          <a:noFill/>
        </p:spPr>
        <p:txBody>
          <a:bodyPr wrap="square" rtlCol="0">
            <a:spAutoFit/>
          </a:bodyPr>
          <a:lstStyle/>
          <a:p>
            <a:pPr defTabSz="342900" fontAlgn="base">
              <a:spcBef>
                <a:spcPct val="0"/>
              </a:spcBef>
              <a:spcAft>
                <a:spcPct val="0"/>
              </a:spcAft>
              <a:defRPr/>
            </a:pPr>
            <a:r>
              <a:rPr lang="en-US" sz="3200" b="1" dirty="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rPr>
              <a:t>Results. </a:t>
            </a:r>
            <a:r>
              <a:rPr lang="ru-RU" sz="3200" b="1" dirty="0" smtClean="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rPr>
              <a:t>С</a:t>
            </a:r>
            <a:r>
              <a:rPr lang="en-US" sz="3200" b="1" dirty="0" smtClean="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rPr>
              <a:t>EO turnover</a:t>
            </a:r>
            <a:endParaRPr lang="ru-RU" sz="3200" b="1" dirty="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258698380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Subtitle 2"/>
          <p:cNvSpPr txBox="1">
            <a:spLocks/>
          </p:cNvSpPr>
          <p:nvPr/>
        </p:nvSpPr>
        <p:spPr bwMode="auto">
          <a:xfrm>
            <a:off x="21866" y="6367430"/>
            <a:ext cx="3107531" cy="184547"/>
          </a:xfrm>
          <a:prstGeom prst="rect">
            <a:avLst/>
          </a:prstGeom>
          <a:noFill/>
          <a:ln w="9525">
            <a:noFill/>
            <a:miter lim="800000"/>
            <a:headEnd/>
            <a:tailEnd/>
          </a:ln>
        </p:spPr>
        <p:txBody>
          <a:bodyPr/>
          <a:lstStyle/>
          <a:p>
            <a:pPr marL="0" marR="0" lvl="0" indent="0" algn="l" defTabSz="342900" rtl="0" eaLnBrk="1" fontAlgn="base" latinLnBrk="0" hangingPunct="1">
              <a:lnSpc>
                <a:spcPct val="100000"/>
              </a:lnSpc>
              <a:spcBef>
                <a:spcPct val="20000"/>
              </a:spcBef>
              <a:spcAft>
                <a:spcPct val="0"/>
              </a:spcAft>
              <a:buClrTx/>
              <a:buSzTx/>
              <a:buFontTx/>
              <a:buNone/>
              <a:tabLst/>
              <a:defRPr/>
            </a:pPr>
            <a:r>
              <a:rPr kumimoji="0" lang="ru-RU" sz="11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Higher</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School</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of</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Economics</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 </a:t>
            </a:r>
            <a:r>
              <a:rPr kumimoji="0" lang="en-US"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Moscow</a:t>
            </a:r>
            <a:r>
              <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201</a:t>
            </a:r>
            <a:r>
              <a:rPr kumimoji="0" lang="en-US"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5</a:t>
            </a:r>
            <a:endParaRPr kumimoji="0" lang="ru-RU" sz="1100" b="0" i="0" u="none" strike="noStrike" kern="1200" cap="none" spc="0" normalizeH="0" baseline="0" noProof="0" dirty="0">
              <a:ln>
                <a:noFill/>
              </a:ln>
              <a:solidFill>
                <a:prstClr val="white"/>
              </a:solidFill>
              <a:effectLst/>
              <a:uLnTx/>
              <a:uFillTx/>
              <a:latin typeface="Calibri" panose="020F0502020204030204"/>
              <a:ea typeface="ＭＳ Ｐゴシック"/>
              <a:cs typeface="+mn-cs"/>
            </a:endParaRPr>
          </a:p>
        </p:txBody>
      </p:sp>
      <p:sp>
        <p:nvSpPr>
          <p:cNvPr id="7" name="Rectangle 9"/>
          <p:cNvSpPr>
            <a:spLocks noChangeArrowheads="1"/>
          </p:cNvSpPr>
          <p:nvPr/>
        </p:nvSpPr>
        <p:spPr bwMode="auto">
          <a:xfrm>
            <a:off x="1716271" y="4712135"/>
            <a:ext cx="679610" cy="338554"/>
          </a:xfrm>
          <a:prstGeom prst="rect">
            <a:avLst/>
          </a:prstGeom>
          <a:noFill/>
          <a:ln w="9525">
            <a:noFill/>
            <a:miter lim="800000"/>
            <a:headEnd/>
            <a:tailEnd/>
          </a:ln>
        </p:spPr>
        <p:txBody>
          <a:bodyPr wrap="none">
            <a:spAutoFit/>
          </a:bodyPr>
          <a:lstStyle/>
          <a:p>
            <a:pPr marL="0" marR="0" lvl="0" indent="0" algn="l" defTabSz="342900" rtl="0" eaLnBrk="1" fontAlgn="base" latinLnBrk="0" hangingPunct="1">
              <a:lnSpc>
                <a:spcPct val="100000"/>
              </a:lnSpc>
              <a:spcBef>
                <a:spcPct val="0"/>
              </a:spcBef>
              <a:spcAft>
                <a:spcPct val="0"/>
              </a:spcAft>
              <a:buClrTx/>
              <a:buSzTx/>
              <a:buFontTx/>
              <a:buNone/>
              <a:tabLst/>
              <a:defRPr/>
            </a:pPr>
            <a:r>
              <a:rPr kumimoji="0" lang="en-US" sz="1600" u="none" strike="noStrike" kern="1200" cap="none" spc="0" normalizeH="0" baseline="0" noProof="0">
                <a:ln>
                  <a:noFill/>
                </a:ln>
                <a:solidFill>
                  <a:srgbClr val="FFFFFF"/>
                </a:solidFill>
                <a:effectLst/>
                <a:uLnTx/>
                <a:uFillTx/>
                <a:latin typeface="Calibri Light" panose="020F0302020204030204"/>
                <a:ea typeface="ＭＳ Ｐゴシック"/>
                <a:cs typeface="+mn-cs"/>
              </a:rPr>
              <a:t>photo</a:t>
            </a:r>
          </a:p>
        </p:txBody>
      </p:sp>
      <p:sp>
        <p:nvSpPr>
          <p:cNvPr id="41" name="TextBox 40"/>
          <p:cNvSpPr txBox="1"/>
          <p:nvPr/>
        </p:nvSpPr>
        <p:spPr>
          <a:xfrm>
            <a:off x="1575632" y="227108"/>
            <a:ext cx="6067114" cy="584775"/>
          </a:xfrm>
          <a:prstGeom prst="rect">
            <a:avLst/>
          </a:prstGeom>
          <a:noFill/>
        </p:spPr>
        <p:txBody>
          <a:bodyPr wrap="square" rtlCol="0">
            <a:spAutoFit/>
          </a:bodyPr>
          <a:lstStyle/>
          <a:p>
            <a:pPr defTabSz="342900" fontAlgn="base">
              <a:spcBef>
                <a:spcPct val="0"/>
              </a:spcBef>
              <a:spcAft>
                <a:spcPct val="0"/>
              </a:spcAft>
            </a:pPr>
            <a:r>
              <a:rPr lang="en-US" sz="3200" b="1" dirty="0" smtClean="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rPr>
              <a:t>Results</a:t>
            </a:r>
            <a:r>
              <a:rPr lang="ru-RU" sz="3200" b="1" dirty="0" smtClean="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en-US" sz="3200" b="1" dirty="0" smtClean="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rPr>
              <a:t>CEO </a:t>
            </a:r>
            <a:r>
              <a:rPr lang="en-US" sz="3200" b="1" dirty="0" smtClean="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rPr>
              <a:t>turnover and HC</a:t>
            </a:r>
            <a:endParaRPr lang="ru-RU" sz="3200" b="1" dirty="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 name="TextBox 1"/>
          <p:cNvSpPr txBox="1"/>
          <p:nvPr/>
        </p:nvSpPr>
        <p:spPr>
          <a:xfrm>
            <a:off x="260110" y="1438152"/>
            <a:ext cx="8629518" cy="3477875"/>
          </a:xfrm>
          <a:prstGeom prst="rect">
            <a:avLst/>
          </a:prstGeom>
          <a:noFill/>
          <a:ln>
            <a:noFill/>
          </a:ln>
        </p:spPr>
        <p:txBody>
          <a:bodyPr wrap="square" rtlCol="0">
            <a:spAutoFit/>
          </a:bodyPr>
          <a:lstStyle/>
          <a:p>
            <a:r>
              <a:rPr lang="en-US" sz="2000" b="1" dirty="0" smtClean="0">
                <a:solidFill>
                  <a:srgbClr val="000090"/>
                </a:solidFill>
              </a:rPr>
              <a:t>OVERALL SAMPLE:</a:t>
            </a:r>
          </a:p>
          <a:p>
            <a:pPr marL="285750" indent="-285750">
              <a:buFont typeface="Wingdings" charset="2"/>
              <a:buChar char="q"/>
            </a:pPr>
            <a:r>
              <a:rPr lang="en-US" sz="2000" b="1" dirty="0" smtClean="0">
                <a:solidFill>
                  <a:srgbClr val="000090"/>
                </a:solidFill>
              </a:rPr>
              <a:t>HC CEO is significant driver:</a:t>
            </a:r>
          </a:p>
          <a:p>
            <a:pPr marL="742950" lvl="1" indent="-285750">
              <a:buFont typeface="Wingdings" charset="2"/>
              <a:buChar char="q"/>
            </a:pPr>
            <a:r>
              <a:rPr lang="en-US" sz="2000" dirty="0" smtClean="0"/>
              <a:t>CEO age (proxy for general skills) </a:t>
            </a:r>
            <a:r>
              <a:rPr lang="en-US" sz="2000" b="1" dirty="0" smtClean="0">
                <a:solidFill>
                  <a:srgbClr val="000090"/>
                </a:solidFill>
              </a:rPr>
              <a:t>negative</a:t>
            </a:r>
            <a:r>
              <a:rPr lang="en-US" sz="2000" dirty="0" smtClean="0"/>
              <a:t> sign: the younger, the higher the probability of CEO dismissal</a:t>
            </a:r>
          </a:p>
          <a:p>
            <a:pPr marL="742950" lvl="1" indent="-285750">
              <a:buFont typeface="Wingdings" charset="2"/>
              <a:buChar char="q"/>
            </a:pPr>
            <a:r>
              <a:rPr lang="en-US" sz="2000" dirty="0" smtClean="0"/>
              <a:t>For “</a:t>
            </a:r>
            <a:r>
              <a:rPr lang="en-US" sz="2000" b="1" dirty="0" smtClean="0">
                <a:solidFill>
                  <a:srgbClr val="000090"/>
                </a:solidFill>
              </a:rPr>
              <a:t>oligarch</a:t>
            </a:r>
            <a:r>
              <a:rPr lang="en-US" sz="2000" dirty="0" smtClean="0"/>
              <a:t>” subsample: the negative coefficient is even </a:t>
            </a:r>
            <a:r>
              <a:rPr lang="en-US" sz="2000" b="1" dirty="0" smtClean="0">
                <a:solidFill>
                  <a:srgbClr val="000090"/>
                </a:solidFill>
              </a:rPr>
              <a:t>higher</a:t>
            </a:r>
          </a:p>
          <a:p>
            <a:pPr marL="742950" lvl="1" indent="-285750">
              <a:buFont typeface="Wingdings" charset="2"/>
              <a:buChar char="q"/>
            </a:pPr>
            <a:endParaRPr lang="en-US" sz="2000" b="1" dirty="0">
              <a:solidFill>
                <a:srgbClr val="000090"/>
              </a:solidFill>
            </a:endParaRPr>
          </a:p>
          <a:p>
            <a:pPr marL="285750" indent="-285750">
              <a:buFont typeface="Wingdings" charset="2"/>
              <a:buChar char="q"/>
            </a:pPr>
            <a:r>
              <a:rPr lang="en-US" sz="2000" dirty="0" smtClean="0"/>
              <a:t>The CEO education </a:t>
            </a:r>
            <a:r>
              <a:rPr lang="en-US" sz="2000" b="1" dirty="0" smtClean="0">
                <a:solidFill>
                  <a:srgbClr val="000090"/>
                </a:solidFill>
              </a:rPr>
              <a:t>( technical and economic </a:t>
            </a:r>
            <a:r>
              <a:rPr lang="en-US" sz="2000" dirty="0" smtClean="0"/>
              <a:t>)- proxy for specific skills  at 5%:  </a:t>
            </a:r>
            <a:r>
              <a:rPr lang="en-US" sz="2000" dirty="0"/>
              <a:t>t</a:t>
            </a:r>
            <a:r>
              <a:rPr lang="en-US" sz="2000" dirty="0" smtClean="0"/>
              <a:t>he probability of dismissal is higher in </a:t>
            </a:r>
            <a:r>
              <a:rPr lang="en-US" sz="2000" b="1" dirty="0" smtClean="0">
                <a:solidFill>
                  <a:srgbClr val="000090"/>
                </a:solidFill>
              </a:rPr>
              <a:t>state-controlled</a:t>
            </a:r>
          </a:p>
          <a:p>
            <a:pPr lvl="1"/>
            <a:r>
              <a:rPr lang="en-US" sz="2000" dirty="0" smtClean="0"/>
              <a:t>(65% were with </a:t>
            </a:r>
            <a:r>
              <a:rPr lang="en-US" sz="2000" dirty="0" err="1" smtClean="0"/>
              <a:t>techinical</a:t>
            </a:r>
            <a:r>
              <a:rPr lang="en-US" sz="2000" dirty="0" smtClean="0"/>
              <a:t> education related to the industry)</a:t>
            </a:r>
          </a:p>
          <a:p>
            <a:pPr marL="285750" indent="-285750">
              <a:buFont typeface="Wingdings" charset="2"/>
              <a:buChar char="q"/>
            </a:pPr>
            <a:endParaRPr lang="en-US" sz="2000" b="1" dirty="0">
              <a:solidFill>
                <a:srgbClr val="000090"/>
              </a:solidFill>
            </a:endParaRPr>
          </a:p>
          <a:p>
            <a:pPr marL="285750" indent="-285750">
              <a:buFont typeface="Wingdings" charset="2"/>
              <a:buChar char="q"/>
            </a:pPr>
            <a:endParaRPr lang="en-US" sz="2000" b="1" dirty="0" smtClean="0">
              <a:solidFill>
                <a:srgbClr val="000090"/>
              </a:solidFill>
            </a:endParaRPr>
          </a:p>
        </p:txBody>
      </p:sp>
    </p:spTree>
    <p:extLst>
      <p:ext uri="{BB962C8B-B14F-4D97-AF65-F5344CB8AC3E}">
        <p14:creationId xmlns:p14="http://schemas.microsoft.com/office/powerpoint/2010/main" val="102535315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48104215"/>
              </p:ext>
            </p:extLst>
          </p:nvPr>
        </p:nvGraphicFramePr>
        <p:xfrm>
          <a:off x="250518" y="4345273"/>
          <a:ext cx="8589846" cy="1134573"/>
        </p:xfrm>
        <a:graphic>
          <a:graphicData uri="http://schemas.openxmlformats.org/drawingml/2006/table">
            <a:tbl>
              <a:tblPr firstRow="1" firstCol="1" bandRow="1">
                <a:tableStyleId>{10A1B5D5-9B99-4C35-A422-299274C87663}</a:tableStyleId>
              </a:tblPr>
              <a:tblGrid>
                <a:gridCol w="2230612">
                  <a:extLst>
                    <a:ext uri="{9D8B030D-6E8A-4147-A177-3AD203B41FA5}">
                      <a16:colId xmlns:a16="http://schemas.microsoft.com/office/drawing/2014/main" xmlns="" val="237432163"/>
                    </a:ext>
                  </a:extLst>
                </a:gridCol>
                <a:gridCol w="1025287">
                  <a:extLst>
                    <a:ext uri="{9D8B030D-6E8A-4147-A177-3AD203B41FA5}">
                      <a16:colId xmlns:a16="http://schemas.microsoft.com/office/drawing/2014/main" xmlns="" val="790288671"/>
                    </a:ext>
                  </a:extLst>
                </a:gridCol>
                <a:gridCol w="1174056">
                  <a:extLst>
                    <a:ext uri="{9D8B030D-6E8A-4147-A177-3AD203B41FA5}">
                      <a16:colId xmlns:a16="http://schemas.microsoft.com/office/drawing/2014/main" xmlns="" val="2256736461"/>
                    </a:ext>
                  </a:extLst>
                </a:gridCol>
                <a:gridCol w="1077402">
                  <a:extLst>
                    <a:ext uri="{9D8B030D-6E8A-4147-A177-3AD203B41FA5}">
                      <a16:colId xmlns:a16="http://schemas.microsoft.com/office/drawing/2014/main" xmlns="" val="372489223"/>
                    </a:ext>
                  </a:extLst>
                </a:gridCol>
                <a:gridCol w="1130467">
                  <a:extLst>
                    <a:ext uri="{9D8B030D-6E8A-4147-A177-3AD203B41FA5}">
                      <a16:colId xmlns:a16="http://schemas.microsoft.com/office/drawing/2014/main" xmlns="" val="3563457673"/>
                    </a:ext>
                  </a:extLst>
                </a:gridCol>
                <a:gridCol w="1121939">
                  <a:extLst>
                    <a:ext uri="{9D8B030D-6E8A-4147-A177-3AD203B41FA5}">
                      <a16:colId xmlns:a16="http://schemas.microsoft.com/office/drawing/2014/main" xmlns="" val="1683579007"/>
                    </a:ext>
                  </a:extLst>
                </a:gridCol>
                <a:gridCol w="830083">
                  <a:extLst>
                    <a:ext uri="{9D8B030D-6E8A-4147-A177-3AD203B41FA5}">
                      <a16:colId xmlns:a16="http://schemas.microsoft.com/office/drawing/2014/main" xmlns="" val="2336582263"/>
                    </a:ext>
                  </a:extLst>
                </a:gridCol>
              </a:tblGrid>
              <a:tr h="213009">
                <a:tc>
                  <a:txBody>
                    <a:bodyPr/>
                    <a:lstStyle/>
                    <a:p>
                      <a:pPr algn="just">
                        <a:lnSpc>
                          <a:spcPct val="150000"/>
                        </a:lnSpc>
                        <a:spcAft>
                          <a:spcPts val="0"/>
                        </a:spcAft>
                      </a:pPr>
                      <a:r>
                        <a:rPr lang="en-US" sz="1600" dirty="0">
                          <a:solidFill>
                            <a:schemeClr val="accent4">
                              <a:lumMod val="50000"/>
                            </a:schemeClr>
                          </a:solidFill>
                          <a:effectLst/>
                        </a:rPr>
                        <a:t> </a:t>
                      </a:r>
                      <a:endParaRPr lang="ru-RU" sz="1600" dirty="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gridSpan="2">
                  <a:txBody>
                    <a:bodyPr/>
                    <a:lstStyle/>
                    <a:p>
                      <a:pPr algn="ctr">
                        <a:lnSpc>
                          <a:spcPct val="150000"/>
                        </a:lnSpc>
                        <a:spcAft>
                          <a:spcPts val="0"/>
                        </a:spcAft>
                      </a:pPr>
                      <a:r>
                        <a:rPr lang="en-US" sz="1600">
                          <a:solidFill>
                            <a:schemeClr val="accent4">
                              <a:lumMod val="50000"/>
                            </a:schemeClr>
                          </a:solidFill>
                          <a:effectLst/>
                        </a:rPr>
                        <a:t>Freq</a:t>
                      </a:r>
                      <a:endParaRPr lang="ru-RU" sz="160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hMerge="1">
                  <a:txBody>
                    <a:bodyPr/>
                    <a:lstStyle/>
                    <a:p>
                      <a:endParaRPr lang="ru-RU"/>
                    </a:p>
                  </a:txBody>
                  <a:tcPr/>
                </a:tc>
                <a:tc gridSpan="2">
                  <a:txBody>
                    <a:bodyPr/>
                    <a:lstStyle/>
                    <a:p>
                      <a:pPr algn="ctr">
                        <a:lnSpc>
                          <a:spcPct val="150000"/>
                        </a:lnSpc>
                        <a:spcAft>
                          <a:spcPts val="0"/>
                        </a:spcAft>
                      </a:pPr>
                      <a:r>
                        <a:rPr lang="en-US" sz="1600" dirty="0">
                          <a:solidFill>
                            <a:schemeClr val="accent4">
                              <a:lumMod val="50000"/>
                            </a:schemeClr>
                          </a:solidFill>
                          <a:effectLst/>
                        </a:rPr>
                        <a:t>Percent</a:t>
                      </a:r>
                      <a:endParaRPr lang="ru-RU" sz="1600" dirty="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hMerge="1">
                  <a:txBody>
                    <a:bodyPr/>
                    <a:lstStyle/>
                    <a:p>
                      <a:endParaRPr lang="ru-RU"/>
                    </a:p>
                  </a:txBody>
                  <a:tcPr/>
                </a:tc>
                <a:tc gridSpan="2">
                  <a:txBody>
                    <a:bodyPr/>
                    <a:lstStyle/>
                    <a:p>
                      <a:pPr algn="ctr">
                        <a:lnSpc>
                          <a:spcPct val="150000"/>
                        </a:lnSpc>
                        <a:spcAft>
                          <a:spcPts val="0"/>
                        </a:spcAft>
                      </a:pPr>
                      <a:r>
                        <a:rPr lang="en-US" sz="1600" dirty="0">
                          <a:solidFill>
                            <a:schemeClr val="accent4">
                              <a:lumMod val="50000"/>
                            </a:schemeClr>
                          </a:solidFill>
                          <a:effectLst/>
                        </a:rPr>
                        <a:t>Total</a:t>
                      </a:r>
                      <a:endParaRPr lang="ru-RU" sz="1600" dirty="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hMerge="1">
                  <a:txBody>
                    <a:bodyPr/>
                    <a:lstStyle/>
                    <a:p>
                      <a:endParaRPr lang="ru-RU"/>
                    </a:p>
                  </a:txBody>
                  <a:tcPr/>
                </a:tc>
                <a:extLst>
                  <a:ext uri="{0D108BD9-81ED-4DB2-BD59-A6C34878D82A}">
                    <a16:rowId xmlns:a16="http://schemas.microsoft.com/office/drawing/2014/main" xmlns="" val="839718050"/>
                  </a:ext>
                </a:extLst>
              </a:tr>
              <a:tr h="403053">
                <a:tc>
                  <a:txBody>
                    <a:bodyPr/>
                    <a:lstStyle/>
                    <a:p>
                      <a:pPr algn="just">
                        <a:lnSpc>
                          <a:spcPct val="150000"/>
                        </a:lnSpc>
                        <a:spcAft>
                          <a:spcPts val="0"/>
                        </a:spcAft>
                      </a:pPr>
                      <a:r>
                        <a:rPr lang="en-US" sz="1600">
                          <a:effectLst/>
                        </a:rPr>
                        <a:t>(1-technical ed; 0-other)</a:t>
                      </a:r>
                      <a:endParaRPr lang="ru-RU" sz="16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just">
                        <a:lnSpc>
                          <a:spcPct val="150000"/>
                        </a:lnSpc>
                        <a:spcAft>
                          <a:spcPts val="0"/>
                        </a:spcAft>
                      </a:pPr>
                      <a:r>
                        <a:rPr lang="en-US" sz="1600">
                          <a:effectLst/>
                        </a:rPr>
                        <a:t>0</a:t>
                      </a:r>
                      <a:endParaRPr lang="ru-RU" sz="16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just">
                        <a:lnSpc>
                          <a:spcPct val="150000"/>
                        </a:lnSpc>
                        <a:spcAft>
                          <a:spcPts val="0"/>
                        </a:spcAft>
                      </a:pPr>
                      <a:r>
                        <a:rPr lang="en-US" sz="1600">
                          <a:effectLst/>
                        </a:rPr>
                        <a:t>1</a:t>
                      </a:r>
                      <a:endParaRPr lang="ru-RU" sz="16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just">
                        <a:lnSpc>
                          <a:spcPct val="150000"/>
                        </a:lnSpc>
                        <a:spcAft>
                          <a:spcPts val="0"/>
                        </a:spcAft>
                      </a:pPr>
                      <a:r>
                        <a:rPr lang="en-US" sz="1600">
                          <a:effectLst/>
                        </a:rPr>
                        <a:t>0</a:t>
                      </a:r>
                      <a:endParaRPr lang="ru-RU" sz="16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just">
                        <a:lnSpc>
                          <a:spcPct val="150000"/>
                        </a:lnSpc>
                        <a:spcAft>
                          <a:spcPts val="0"/>
                        </a:spcAft>
                      </a:pPr>
                      <a:r>
                        <a:rPr lang="en-US" sz="1600">
                          <a:effectLst/>
                        </a:rPr>
                        <a:t>1</a:t>
                      </a:r>
                      <a:endParaRPr lang="ru-RU" sz="16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just">
                        <a:lnSpc>
                          <a:spcPct val="150000"/>
                        </a:lnSpc>
                        <a:spcAft>
                          <a:spcPts val="0"/>
                        </a:spcAft>
                      </a:pPr>
                      <a:r>
                        <a:rPr lang="en-US" sz="1600">
                          <a:effectLst/>
                        </a:rPr>
                        <a:t>Freq</a:t>
                      </a:r>
                      <a:endParaRPr lang="ru-RU" sz="16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just">
                        <a:lnSpc>
                          <a:spcPct val="150000"/>
                        </a:lnSpc>
                        <a:spcAft>
                          <a:spcPts val="0"/>
                        </a:spcAft>
                      </a:pPr>
                      <a:r>
                        <a:rPr lang="en-US" sz="1600">
                          <a:effectLst/>
                        </a:rPr>
                        <a:t>Percent</a:t>
                      </a:r>
                      <a:endParaRPr lang="ru-RU" sz="16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1281467396"/>
                  </a:ext>
                </a:extLst>
              </a:tr>
              <a:tr h="194871">
                <a:tc>
                  <a:txBody>
                    <a:bodyPr/>
                    <a:lstStyle/>
                    <a:p>
                      <a:pPr algn="just">
                        <a:lnSpc>
                          <a:spcPct val="150000"/>
                        </a:lnSpc>
                        <a:spcAft>
                          <a:spcPts val="0"/>
                        </a:spcAft>
                      </a:pPr>
                      <a:r>
                        <a:rPr lang="en-US" sz="1600" dirty="0">
                          <a:effectLst/>
                        </a:rPr>
                        <a:t>CEO education</a:t>
                      </a:r>
                      <a:endParaRPr lang="ru-RU"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just">
                        <a:lnSpc>
                          <a:spcPct val="150000"/>
                        </a:lnSpc>
                        <a:spcAft>
                          <a:spcPts val="0"/>
                        </a:spcAft>
                      </a:pPr>
                      <a:r>
                        <a:rPr lang="en-US" sz="1600" dirty="0">
                          <a:effectLst/>
                        </a:rPr>
                        <a:t>198</a:t>
                      </a:r>
                      <a:endParaRPr lang="ru-RU"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just">
                        <a:lnSpc>
                          <a:spcPct val="150000"/>
                        </a:lnSpc>
                        <a:spcAft>
                          <a:spcPts val="0"/>
                        </a:spcAft>
                      </a:pPr>
                      <a:r>
                        <a:rPr lang="en-US" sz="1600">
                          <a:effectLst/>
                        </a:rPr>
                        <a:t>367</a:t>
                      </a:r>
                      <a:endParaRPr lang="ru-RU" sz="16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just">
                        <a:lnSpc>
                          <a:spcPct val="150000"/>
                        </a:lnSpc>
                        <a:spcAft>
                          <a:spcPts val="0"/>
                        </a:spcAft>
                      </a:pPr>
                      <a:r>
                        <a:rPr lang="en-US" sz="1600" dirty="0">
                          <a:effectLst/>
                        </a:rPr>
                        <a:t>35,04%</a:t>
                      </a:r>
                      <a:endParaRPr lang="ru-RU"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just">
                        <a:lnSpc>
                          <a:spcPct val="150000"/>
                        </a:lnSpc>
                        <a:spcAft>
                          <a:spcPts val="0"/>
                        </a:spcAft>
                      </a:pPr>
                      <a:r>
                        <a:rPr lang="en-US" sz="1600" dirty="0">
                          <a:effectLst/>
                        </a:rPr>
                        <a:t>64,94%</a:t>
                      </a:r>
                      <a:endParaRPr lang="ru-RU"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just">
                        <a:lnSpc>
                          <a:spcPct val="150000"/>
                        </a:lnSpc>
                        <a:spcAft>
                          <a:spcPts val="0"/>
                        </a:spcAft>
                      </a:pPr>
                      <a:r>
                        <a:rPr lang="en-US" sz="1600">
                          <a:effectLst/>
                        </a:rPr>
                        <a:t>565</a:t>
                      </a:r>
                      <a:endParaRPr lang="ru-RU" sz="16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just">
                        <a:lnSpc>
                          <a:spcPct val="150000"/>
                        </a:lnSpc>
                        <a:spcAft>
                          <a:spcPts val="0"/>
                        </a:spcAft>
                      </a:pPr>
                      <a:r>
                        <a:rPr lang="en-US" sz="1600" dirty="0">
                          <a:effectLst/>
                        </a:rPr>
                        <a:t>100%</a:t>
                      </a:r>
                      <a:endParaRPr lang="ru-RU"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983788935"/>
                  </a:ext>
                </a:extLst>
              </a:tr>
            </a:tbl>
          </a:graphicData>
        </a:graphic>
      </p:graphicFrame>
      <p:sp>
        <p:nvSpPr>
          <p:cNvPr id="7" name="Subtitle 2"/>
          <p:cNvSpPr txBox="1">
            <a:spLocks/>
          </p:cNvSpPr>
          <p:nvPr/>
        </p:nvSpPr>
        <p:spPr bwMode="auto">
          <a:xfrm>
            <a:off x="21867" y="6379702"/>
            <a:ext cx="3107531" cy="184547"/>
          </a:xfrm>
          <a:prstGeom prst="rect">
            <a:avLst/>
          </a:prstGeom>
          <a:noFill/>
          <a:ln w="9525">
            <a:noFill/>
            <a:miter lim="800000"/>
            <a:headEnd/>
            <a:tailEnd/>
          </a:ln>
        </p:spPr>
        <p:txBody>
          <a:bodyPr/>
          <a:lstStyle/>
          <a:p>
            <a:pPr marL="0" marR="0" lvl="0" indent="0" algn="l" defTabSz="342900" rtl="0" eaLnBrk="1" fontAlgn="base" latinLnBrk="0" hangingPunct="1">
              <a:lnSpc>
                <a:spcPct val="100000"/>
              </a:lnSpc>
              <a:spcBef>
                <a:spcPct val="20000"/>
              </a:spcBef>
              <a:spcAft>
                <a:spcPct val="0"/>
              </a:spcAft>
              <a:buClrTx/>
              <a:buSzTx/>
              <a:buFontTx/>
              <a:buNone/>
              <a:tabLst/>
              <a:defRPr/>
            </a:pP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Higher</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School</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of</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Economics</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 </a:t>
            </a:r>
            <a:r>
              <a:rPr kumimoji="0" lang="en-US"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Moscow</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201</a:t>
            </a:r>
            <a:r>
              <a:rPr kumimoji="0" lang="en-US"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5</a:t>
            </a:r>
            <a:endPar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endParaRPr>
          </a:p>
        </p:txBody>
      </p:sp>
      <p:sp>
        <p:nvSpPr>
          <p:cNvPr id="8" name="TextBox 7"/>
          <p:cNvSpPr txBox="1"/>
          <p:nvPr/>
        </p:nvSpPr>
        <p:spPr>
          <a:xfrm>
            <a:off x="1575632" y="205361"/>
            <a:ext cx="6080762" cy="584775"/>
          </a:xfrm>
          <a:prstGeom prst="rect">
            <a:avLst/>
          </a:prstGeom>
          <a:noFill/>
        </p:spPr>
        <p:txBody>
          <a:bodyPr wrap="square" rtlCol="0">
            <a:spAutoFit/>
          </a:bodyPr>
          <a:lstStyle/>
          <a:p>
            <a:pPr defTabSz="342900" fontAlgn="base">
              <a:spcBef>
                <a:spcPct val="0"/>
              </a:spcBef>
              <a:spcAft>
                <a:spcPct val="0"/>
              </a:spcAft>
              <a:defRPr/>
            </a:pPr>
            <a:r>
              <a:rPr lang="en-US" sz="3200" b="1" dirty="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rPr>
              <a:t>Results. CEO characteristics</a:t>
            </a:r>
            <a:endParaRPr lang="ru-RU" sz="3200" b="1" dirty="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nvGrpSpPr>
          <p:cNvPr id="9" name="Group 8"/>
          <p:cNvGrpSpPr/>
          <p:nvPr/>
        </p:nvGrpSpPr>
        <p:grpSpPr>
          <a:xfrm>
            <a:off x="192520" y="1327154"/>
            <a:ext cx="3358454" cy="2371728"/>
            <a:chOff x="752530" y="1398665"/>
            <a:chExt cx="2621652" cy="624815"/>
          </a:xfrm>
        </p:grpSpPr>
        <p:sp>
          <p:nvSpPr>
            <p:cNvPr id="10" name="TextBox 9"/>
            <p:cNvSpPr txBox="1"/>
            <p:nvPr/>
          </p:nvSpPr>
          <p:spPr>
            <a:xfrm>
              <a:off x="752530" y="1398665"/>
              <a:ext cx="955191" cy="280752"/>
            </a:xfrm>
            <a:prstGeom prst="rect">
              <a:avLst/>
            </a:prstGeom>
            <a:noFill/>
          </p:spPr>
          <p:txBody>
            <a:bodyPr wrap="none" lIns="0" tIns="0" rIns="0" bIns="0" rtlCol="0" anchor="ctr">
              <a:spAutoFit/>
            </a:bodyPr>
            <a:lstStyle/>
            <a:p>
              <a:r>
                <a:rPr lang="en-US" sz="1600" b="1" dirty="0">
                  <a:solidFill>
                    <a:schemeClr val="accent2"/>
                  </a:solidFill>
                  <a:latin typeface="+mj-lt"/>
                </a:rPr>
                <a:t>Group of CEO characteristics: </a:t>
              </a:r>
            </a:p>
          </p:txBody>
        </p:sp>
        <p:sp>
          <p:nvSpPr>
            <p:cNvPr id="11" name="TextBox 10"/>
            <p:cNvSpPr txBox="1"/>
            <p:nvPr/>
          </p:nvSpPr>
          <p:spPr>
            <a:xfrm>
              <a:off x="752530" y="1634288"/>
              <a:ext cx="2621652" cy="389192"/>
            </a:xfrm>
            <a:prstGeom prst="rect">
              <a:avLst/>
            </a:prstGeom>
            <a:noFill/>
          </p:spPr>
          <p:txBody>
            <a:bodyPr wrap="square" lIns="0" tIns="0" rIns="0" bIns="0" rtlCol="0" anchor="t">
              <a:spAutoFit/>
            </a:bodyPr>
            <a:lstStyle/>
            <a:p>
              <a:pPr lvl="0"/>
              <a:r>
                <a:rPr lang="en-US" sz="1600" dirty="0"/>
                <a:t>H3.1 CEO age has an influence on the performance-CEO turnover relations</a:t>
              </a:r>
              <a:r>
                <a:rPr lang="en-US" sz="1600" dirty="0" smtClean="0"/>
                <a:t>.</a:t>
              </a:r>
            </a:p>
            <a:p>
              <a:pPr lvl="0"/>
              <a:endParaRPr lang="en-US" sz="1600" dirty="0" smtClean="0">
                <a:cs typeface="Palatino"/>
              </a:endParaRPr>
            </a:p>
            <a:p>
              <a:pPr lvl="0"/>
              <a:endParaRPr lang="en-US" sz="1600" dirty="0">
                <a:cs typeface="Palatino"/>
              </a:endParaRPr>
            </a:p>
            <a:p>
              <a:pPr lvl="0"/>
              <a:r>
                <a:rPr lang="en-US" sz="1600" dirty="0"/>
                <a:t>H3.2 CEO’s education has an impact on performance-CEO turnover relations</a:t>
              </a:r>
              <a:endParaRPr lang="ru-RU" sz="1600" dirty="0"/>
            </a:p>
          </p:txBody>
        </p:sp>
      </p:grpSp>
      <p:cxnSp>
        <p:nvCxnSpPr>
          <p:cNvPr id="12" name="Straight Connector 11"/>
          <p:cNvCxnSpPr/>
          <p:nvPr/>
        </p:nvCxnSpPr>
        <p:spPr>
          <a:xfrm flipH="1">
            <a:off x="3962578" y="1542040"/>
            <a:ext cx="13649" cy="2522783"/>
          </a:xfrm>
          <a:prstGeom prst="line">
            <a:avLst/>
          </a:prstGeom>
          <a:ln w="12700">
            <a:solidFill>
              <a:schemeClr val="accent4">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7" name="Freeform 45"/>
          <p:cNvSpPr>
            <a:spLocks noEditPoints="1"/>
          </p:cNvSpPr>
          <p:nvPr/>
        </p:nvSpPr>
        <p:spPr bwMode="auto">
          <a:xfrm>
            <a:off x="4545441" y="2291088"/>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6"/>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TextBox 17"/>
          <p:cNvSpPr txBox="1"/>
          <p:nvPr/>
        </p:nvSpPr>
        <p:spPr>
          <a:xfrm>
            <a:off x="4167317" y="1305952"/>
            <a:ext cx="1794368" cy="369332"/>
          </a:xfrm>
          <a:prstGeom prst="rect">
            <a:avLst/>
          </a:prstGeom>
          <a:noFill/>
        </p:spPr>
        <p:txBody>
          <a:bodyPr wrap="square" rtlCol="0">
            <a:spAutoFit/>
          </a:bodyPr>
          <a:lstStyle/>
          <a:p>
            <a:r>
              <a:rPr lang="en-US" i="1" dirty="0" smtClean="0"/>
              <a:t>Confirmed</a:t>
            </a:r>
            <a:endParaRPr lang="ru-RU" i="1" dirty="0"/>
          </a:p>
        </p:txBody>
      </p:sp>
      <p:cxnSp>
        <p:nvCxnSpPr>
          <p:cNvPr id="19" name="Straight Connector 18"/>
          <p:cNvCxnSpPr/>
          <p:nvPr/>
        </p:nvCxnSpPr>
        <p:spPr>
          <a:xfrm flipH="1">
            <a:off x="5472752" y="1517928"/>
            <a:ext cx="11261" cy="2546895"/>
          </a:xfrm>
          <a:prstGeom prst="line">
            <a:avLst/>
          </a:prstGeom>
          <a:ln w="12700">
            <a:solidFill>
              <a:schemeClr val="accent4">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5484013" y="2039056"/>
            <a:ext cx="3412189" cy="830997"/>
          </a:xfrm>
          <a:prstGeom prst="rect">
            <a:avLst/>
          </a:prstGeom>
        </p:spPr>
        <p:txBody>
          <a:bodyPr wrap="square">
            <a:spAutoFit/>
          </a:bodyPr>
          <a:lstStyle/>
          <a:p>
            <a:pPr indent="337185" defTabSz="342900" fontAlgn="base">
              <a:spcBef>
                <a:spcPct val="0"/>
              </a:spcBef>
            </a:pPr>
            <a:r>
              <a:rPr lang="en-US" sz="1600" dirty="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This result matches with the results </a:t>
            </a:r>
            <a:r>
              <a:rPr lang="en-US" sz="1600" dirty="0" err="1">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Conyon</a:t>
            </a:r>
            <a:r>
              <a:rPr lang="en-US" sz="1600" dirty="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 (1998) and Jensen and Murphy (1990). </a:t>
            </a:r>
          </a:p>
        </p:txBody>
      </p:sp>
      <p:sp>
        <p:nvSpPr>
          <p:cNvPr id="24" name="Freeform 45"/>
          <p:cNvSpPr>
            <a:spLocks noEditPoints="1"/>
          </p:cNvSpPr>
          <p:nvPr/>
        </p:nvSpPr>
        <p:spPr bwMode="auto">
          <a:xfrm>
            <a:off x="4329756" y="3098889"/>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en-US" dirty="0"/>
          </a:p>
        </p:txBody>
      </p:sp>
      <p:cxnSp>
        <p:nvCxnSpPr>
          <p:cNvPr id="25" name="Straight Connector 24"/>
          <p:cNvCxnSpPr/>
          <p:nvPr/>
        </p:nvCxnSpPr>
        <p:spPr>
          <a:xfrm flipH="1">
            <a:off x="4483260" y="3098889"/>
            <a:ext cx="413640" cy="610634"/>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26" name="Multiply 25"/>
          <p:cNvSpPr/>
          <p:nvPr/>
        </p:nvSpPr>
        <p:spPr>
          <a:xfrm>
            <a:off x="4723236" y="3303356"/>
            <a:ext cx="395986" cy="406167"/>
          </a:xfrm>
          <a:prstGeom prst="mathMultiply">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ru-RU"/>
          </a:p>
        </p:txBody>
      </p:sp>
      <p:sp>
        <p:nvSpPr>
          <p:cNvPr id="27" name="Rectangle 26"/>
          <p:cNvSpPr/>
          <p:nvPr/>
        </p:nvSpPr>
        <p:spPr>
          <a:xfrm>
            <a:off x="5513243" y="3112842"/>
            <a:ext cx="3500980" cy="830997"/>
          </a:xfrm>
          <a:prstGeom prst="rect">
            <a:avLst/>
          </a:prstGeom>
        </p:spPr>
        <p:txBody>
          <a:bodyPr wrap="square">
            <a:spAutoFit/>
          </a:bodyPr>
          <a:lstStyle/>
          <a:p>
            <a:pPr indent="337185" defTabSz="342900" fontAlgn="base">
              <a:spcBef>
                <a:spcPct val="0"/>
              </a:spcBef>
            </a:pPr>
            <a:r>
              <a:rPr lang="en-US" sz="1600" dirty="0">
                <a:latin typeface="Times New Roman" panose="02020603050405020304" pitchFamily="18" charset="0"/>
                <a:ea typeface="MS Mincho" panose="02020609040205080304" pitchFamily="49" charset="-128"/>
                <a:cs typeface="Times New Roman" panose="02020603050405020304" pitchFamily="18" charset="0"/>
              </a:rPr>
              <a:t>We </a:t>
            </a:r>
            <a:r>
              <a:rPr lang="en-US" sz="1600" dirty="0" smtClean="0">
                <a:latin typeface="Times New Roman" panose="02020603050405020304" pitchFamily="18" charset="0"/>
                <a:ea typeface="MS Mincho" panose="02020609040205080304" pitchFamily="49" charset="-128"/>
                <a:cs typeface="Times New Roman" panose="02020603050405020304" pitchFamily="18" charset="0"/>
              </a:rPr>
              <a:t>confirmed </a:t>
            </a:r>
            <a:r>
              <a:rPr lang="en-US" sz="1600" dirty="0">
                <a:latin typeface="Times New Roman" panose="02020603050405020304" pitchFamily="18" charset="0"/>
                <a:ea typeface="MS Mincho" panose="02020609040205080304" pitchFamily="49" charset="-128"/>
                <a:cs typeface="Times New Roman" panose="02020603050405020304" pitchFamily="18" charset="0"/>
              </a:rPr>
              <a:t>this </a:t>
            </a:r>
            <a:r>
              <a:rPr lang="en-US" sz="1600" dirty="0" smtClean="0">
                <a:latin typeface="Times New Roman" panose="02020603050405020304" pitchFamily="18" charset="0"/>
                <a:ea typeface="MS Mincho" panose="02020609040205080304" pitchFamily="49" charset="-128"/>
                <a:cs typeface="Times New Roman" panose="02020603050405020304" pitchFamily="18" charset="0"/>
              </a:rPr>
              <a:t>hypothesis for </a:t>
            </a:r>
            <a:r>
              <a:rPr lang="en-US" sz="1600" dirty="0">
                <a:latin typeface="Times New Roman" panose="02020603050405020304" pitchFamily="18" charset="0"/>
                <a:ea typeface="MS Mincho" panose="02020609040205080304" pitchFamily="49" charset="-128"/>
                <a:cs typeface="Times New Roman" panose="02020603050405020304" pitchFamily="18" charset="0"/>
              </a:rPr>
              <a:t>the subsample of state-affiliated companies</a:t>
            </a:r>
            <a:endParaRPr lang="ru-RU" sz="1600" dirty="0">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28" name="Rectangle 27"/>
          <p:cNvSpPr/>
          <p:nvPr/>
        </p:nvSpPr>
        <p:spPr>
          <a:xfrm>
            <a:off x="160418" y="5588460"/>
            <a:ext cx="8645684" cy="738664"/>
          </a:xfrm>
          <a:prstGeom prst="rect">
            <a:avLst/>
          </a:prstGeom>
        </p:spPr>
        <p:txBody>
          <a:bodyPr wrap="square">
            <a:spAutoFit/>
          </a:bodyPr>
          <a:lstStyle/>
          <a:p>
            <a:pPr indent="449580" algn="just">
              <a:spcAft>
                <a:spcPts val="0"/>
              </a:spcAft>
            </a:pPr>
            <a:r>
              <a:rPr lang="en-US" sz="1400" dirty="0" smtClean="0">
                <a:solidFill>
                  <a:schemeClr val="accent4">
                    <a:lumMod val="50000"/>
                  </a:schemeClr>
                </a:solidFill>
                <a:latin typeface="Times New Roman" panose="02020603050405020304" pitchFamily="18" charset="0"/>
                <a:ea typeface="MS Mincho" panose="02020609040205080304" pitchFamily="49" charset="-128"/>
                <a:cs typeface="Times New Roman" panose="02020603050405020304" pitchFamily="18" charset="0"/>
              </a:rPr>
              <a:t> This can be explained by the specific feature of USSR educational system, when the alumni of the universities were distributed by the state to the exact companies in different regions depending on their specialization and on the labor demand. </a:t>
            </a:r>
            <a:endParaRPr lang="ru-RU" sz="1400" dirty="0">
              <a:solidFill>
                <a:schemeClr val="accent4">
                  <a:lumMod val="50000"/>
                </a:schemeClr>
              </a:solidFill>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8916945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grpId="0" nodeType="after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50000" decel="50000" fill="hold" grpId="0"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ppt_x"/>
                                          </p:val>
                                        </p:tav>
                                        <p:tav tm="100000">
                                          <p:val>
                                            <p:strVal val="#ppt_x"/>
                                          </p:val>
                                        </p:tav>
                                      </p:tavLst>
                                    </p:anim>
                                    <p:anim calcmode="lin" valueType="num">
                                      <p:cBhvr additive="base">
                                        <p:cTn id="1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5363" name="Title 1"/>
          <p:cNvSpPr txBox="1">
            <a:spLocks/>
          </p:cNvSpPr>
          <p:nvPr/>
        </p:nvSpPr>
        <p:spPr bwMode="auto">
          <a:xfrm>
            <a:off x="1497136" y="408011"/>
            <a:ext cx="2002631"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342900" rtl="0" eaLnBrk="1" fontAlgn="base" latinLnBrk="0" hangingPunct="1">
              <a:lnSpc>
                <a:spcPct val="100000"/>
              </a:lnSpc>
              <a:spcBef>
                <a:spcPct val="0"/>
              </a:spcBef>
              <a:spcAft>
                <a:spcPct val="0"/>
              </a:spcAft>
              <a:buClrTx/>
              <a:buSzTx/>
              <a:buFontTx/>
              <a:buNone/>
              <a:tabLst/>
              <a:defRPr/>
            </a:pPr>
            <a:r>
              <a:rPr kumimoji="0" lang="en-US" altLang="ru-RU" sz="3200" b="1" i="0" u="none" strike="noStrike" kern="1200" cap="none" spc="0" normalizeH="0" baseline="0" noProof="0" dirty="0">
                <a:ln>
                  <a:noFill/>
                </a:ln>
                <a:solidFill>
                  <a:prstClr val="white"/>
                </a:solidFill>
                <a:effectLst/>
                <a:uLnTx/>
                <a:uFillTx/>
                <a:latin typeface="Times New Roman" panose="02020603050405020304" pitchFamily="18" charset="0"/>
                <a:cs typeface="Times New Roman" panose="02020603050405020304" pitchFamily="18" charset="0"/>
              </a:rPr>
              <a:t>Agenda</a:t>
            </a:r>
          </a:p>
        </p:txBody>
      </p:sp>
      <p:grpSp>
        <p:nvGrpSpPr>
          <p:cNvPr id="55" name="Group 49"/>
          <p:cNvGrpSpPr/>
          <p:nvPr/>
        </p:nvGrpSpPr>
        <p:grpSpPr>
          <a:xfrm>
            <a:off x="308750" y="1812333"/>
            <a:ext cx="2228412" cy="2228408"/>
            <a:chOff x="953424" y="1486519"/>
            <a:chExt cx="2228412" cy="2228408"/>
          </a:xfrm>
          <a:solidFill>
            <a:schemeClr val="accent1">
              <a:lumMod val="75000"/>
            </a:schemeClr>
          </a:solidFill>
        </p:grpSpPr>
        <p:sp>
          <p:nvSpPr>
            <p:cNvPr id="56" name="Freeform 55"/>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lvl="0" algn="ctr" defTabSz="1333500">
                <a:lnSpc>
                  <a:spcPct val="90000"/>
                </a:lnSpc>
                <a:spcBef>
                  <a:spcPct val="0"/>
                </a:spcBef>
                <a:spcAft>
                  <a:spcPct val="35000"/>
                </a:spcAft>
              </a:pPr>
              <a:endParaRPr lang="en-US" sz="2000" kern="1200" dirty="0">
                <a:latin typeface="Times New Roman" panose="02020603050405020304" pitchFamily="18" charset="0"/>
                <a:cs typeface="Times New Roman" panose="02020603050405020304" pitchFamily="18" charset="0"/>
              </a:endParaRPr>
            </a:p>
          </p:txBody>
        </p:sp>
        <p:sp>
          <p:nvSpPr>
            <p:cNvPr id="57" name="Oval 56"/>
            <p:cNvSpPr/>
            <p:nvPr/>
          </p:nvSpPr>
          <p:spPr>
            <a:xfrm>
              <a:off x="1376346" y="1909439"/>
              <a:ext cx="1382568" cy="1382568"/>
            </a:xfrm>
            <a:prstGeom prst="ellipse">
              <a:avLst/>
            </a:prstGeom>
            <a:grp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atin typeface="Times New Roman" panose="02020603050405020304" pitchFamily="18" charset="0"/>
                <a:cs typeface="Times New Roman" panose="02020603050405020304" pitchFamily="18" charset="0"/>
              </a:endParaRPr>
            </a:p>
          </p:txBody>
        </p:sp>
      </p:grpSp>
      <p:grpSp>
        <p:nvGrpSpPr>
          <p:cNvPr id="108" name="Group 50"/>
          <p:cNvGrpSpPr/>
          <p:nvPr/>
        </p:nvGrpSpPr>
        <p:grpSpPr>
          <a:xfrm>
            <a:off x="2447143" y="2940465"/>
            <a:ext cx="1546429" cy="1546426"/>
            <a:chOff x="953424" y="1486519"/>
            <a:chExt cx="2228412" cy="2228408"/>
          </a:xfrm>
          <a:solidFill>
            <a:schemeClr val="accent6">
              <a:lumMod val="75000"/>
            </a:schemeClr>
          </a:solidFill>
        </p:grpSpPr>
        <p:sp>
          <p:nvSpPr>
            <p:cNvPr id="109" name="Freeform 108"/>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lvl="0" algn="ctr" defTabSz="1333500">
                <a:lnSpc>
                  <a:spcPct val="90000"/>
                </a:lnSpc>
                <a:spcBef>
                  <a:spcPct val="0"/>
                </a:spcBef>
                <a:spcAft>
                  <a:spcPct val="35000"/>
                </a:spcAft>
              </a:pPr>
              <a:endParaRPr lang="en-US" sz="2000" kern="1200" dirty="0">
                <a:latin typeface="Times New Roman" panose="02020603050405020304" pitchFamily="18" charset="0"/>
                <a:cs typeface="Times New Roman" panose="02020603050405020304" pitchFamily="18" charset="0"/>
              </a:endParaRPr>
            </a:p>
          </p:txBody>
        </p:sp>
        <p:sp>
          <p:nvSpPr>
            <p:cNvPr id="110" name="Oval 109"/>
            <p:cNvSpPr/>
            <p:nvPr/>
          </p:nvSpPr>
          <p:spPr>
            <a:xfrm>
              <a:off x="1376346" y="1909439"/>
              <a:ext cx="1382568" cy="1382568"/>
            </a:xfrm>
            <a:prstGeom prst="ellipse">
              <a:avLst/>
            </a:prstGeom>
            <a:grp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atin typeface="Times New Roman" panose="02020603050405020304" pitchFamily="18" charset="0"/>
                <a:cs typeface="Times New Roman" panose="02020603050405020304" pitchFamily="18" charset="0"/>
              </a:endParaRPr>
            </a:p>
          </p:txBody>
        </p:sp>
      </p:grpSp>
      <p:grpSp>
        <p:nvGrpSpPr>
          <p:cNvPr id="111" name="Group 53"/>
          <p:cNvGrpSpPr/>
          <p:nvPr/>
        </p:nvGrpSpPr>
        <p:grpSpPr>
          <a:xfrm>
            <a:off x="3700081" y="1613324"/>
            <a:ext cx="2228412" cy="2228408"/>
            <a:chOff x="953424" y="1486519"/>
            <a:chExt cx="2228412" cy="2228408"/>
          </a:xfrm>
          <a:solidFill>
            <a:srgbClr val="002060"/>
          </a:solidFill>
        </p:grpSpPr>
        <p:sp>
          <p:nvSpPr>
            <p:cNvPr id="112" name="Freeform 111"/>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lvl="0" algn="ctr" defTabSz="1333500">
                <a:lnSpc>
                  <a:spcPct val="90000"/>
                </a:lnSpc>
                <a:spcBef>
                  <a:spcPct val="0"/>
                </a:spcBef>
                <a:spcAft>
                  <a:spcPct val="35000"/>
                </a:spcAft>
              </a:pPr>
              <a:endParaRPr lang="en-US" sz="2000" kern="1200" dirty="0">
                <a:latin typeface="Times New Roman" panose="02020603050405020304" pitchFamily="18" charset="0"/>
                <a:cs typeface="Times New Roman" panose="02020603050405020304" pitchFamily="18" charset="0"/>
              </a:endParaRPr>
            </a:p>
          </p:txBody>
        </p:sp>
        <p:sp>
          <p:nvSpPr>
            <p:cNvPr id="113" name="Oval 112"/>
            <p:cNvSpPr/>
            <p:nvPr/>
          </p:nvSpPr>
          <p:spPr>
            <a:xfrm>
              <a:off x="1376346" y="1909439"/>
              <a:ext cx="1382568" cy="1382568"/>
            </a:xfrm>
            <a:prstGeom prst="ellipse">
              <a:avLst/>
            </a:prstGeom>
            <a:grp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latin typeface="Times New Roman" panose="02020603050405020304" pitchFamily="18" charset="0"/>
                <a:cs typeface="Times New Roman" panose="02020603050405020304" pitchFamily="18" charset="0"/>
              </a:endParaRPr>
            </a:p>
          </p:txBody>
        </p:sp>
      </p:grpSp>
      <p:grpSp>
        <p:nvGrpSpPr>
          <p:cNvPr id="114" name="Group 56"/>
          <p:cNvGrpSpPr/>
          <p:nvPr/>
        </p:nvGrpSpPr>
        <p:grpSpPr>
          <a:xfrm>
            <a:off x="5652057" y="2881326"/>
            <a:ext cx="1546429" cy="1546426"/>
            <a:chOff x="953424" y="1486519"/>
            <a:chExt cx="2228412" cy="2228408"/>
          </a:xfrm>
          <a:solidFill>
            <a:srgbClr val="0070C0"/>
          </a:solidFill>
        </p:grpSpPr>
        <p:sp>
          <p:nvSpPr>
            <p:cNvPr id="115" name="Freeform 11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lvl="0" algn="ctr" defTabSz="1333500">
                <a:lnSpc>
                  <a:spcPct val="90000"/>
                </a:lnSpc>
                <a:spcBef>
                  <a:spcPct val="0"/>
                </a:spcBef>
                <a:spcAft>
                  <a:spcPct val="35000"/>
                </a:spcAft>
              </a:pPr>
              <a:endParaRPr lang="en-US" sz="2000" kern="1200" dirty="0">
                <a:latin typeface="Times New Roman" panose="02020603050405020304" pitchFamily="18" charset="0"/>
                <a:cs typeface="Times New Roman" panose="02020603050405020304" pitchFamily="18" charset="0"/>
              </a:endParaRPr>
            </a:p>
          </p:txBody>
        </p:sp>
        <p:sp>
          <p:nvSpPr>
            <p:cNvPr id="116" name="Oval 115"/>
            <p:cNvSpPr/>
            <p:nvPr/>
          </p:nvSpPr>
          <p:spPr>
            <a:xfrm>
              <a:off x="1376346" y="1909439"/>
              <a:ext cx="1382568" cy="1382568"/>
            </a:xfrm>
            <a:prstGeom prst="ellipse">
              <a:avLst/>
            </a:prstGeom>
            <a:grp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atin typeface="Times New Roman" panose="02020603050405020304" pitchFamily="18" charset="0"/>
                <a:cs typeface="Times New Roman" panose="02020603050405020304" pitchFamily="18" charset="0"/>
              </a:endParaRPr>
            </a:p>
          </p:txBody>
        </p:sp>
      </p:grpSp>
      <p:sp>
        <p:nvSpPr>
          <p:cNvPr id="117" name="Arc 116"/>
          <p:cNvSpPr/>
          <p:nvPr/>
        </p:nvSpPr>
        <p:spPr>
          <a:xfrm rot="1504937">
            <a:off x="1619827" y="1807612"/>
            <a:ext cx="1654633" cy="1273323"/>
          </a:xfrm>
          <a:prstGeom prst="arc">
            <a:avLst>
              <a:gd name="adj1" fmla="val 12693387"/>
              <a:gd name="adj2" fmla="val 21297162"/>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dirty="0">
              <a:latin typeface="Times New Roman" panose="02020603050405020304" pitchFamily="18" charset="0"/>
              <a:cs typeface="Times New Roman" panose="02020603050405020304" pitchFamily="18" charset="0"/>
            </a:endParaRPr>
          </a:p>
        </p:txBody>
      </p:sp>
      <p:sp>
        <p:nvSpPr>
          <p:cNvPr id="118" name="Arc 117"/>
          <p:cNvSpPr/>
          <p:nvPr/>
        </p:nvSpPr>
        <p:spPr>
          <a:xfrm>
            <a:off x="4779904" y="1825701"/>
            <a:ext cx="1636328" cy="1636328"/>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dirty="0">
              <a:latin typeface="Times New Roman" panose="02020603050405020304" pitchFamily="18" charset="0"/>
              <a:cs typeface="Times New Roman" panose="02020603050405020304" pitchFamily="18" charset="0"/>
            </a:endParaRPr>
          </a:p>
        </p:txBody>
      </p:sp>
      <p:sp>
        <p:nvSpPr>
          <p:cNvPr id="119" name="Arc 118"/>
          <p:cNvSpPr/>
          <p:nvPr/>
        </p:nvSpPr>
        <p:spPr>
          <a:xfrm rot="1297814" flipV="1">
            <a:off x="3209244" y="2774968"/>
            <a:ext cx="1636328" cy="1636328"/>
          </a:xfrm>
          <a:prstGeom prst="arc">
            <a:avLst>
              <a:gd name="adj1" fmla="val 16200000"/>
              <a:gd name="adj2" fmla="val 432672"/>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dirty="0">
              <a:latin typeface="Times New Roman" panose="02020603050405020304" pitchFamily="18" charset="0"/>
              <a:cs typeface="Times New Roman" panose="02020603050405020304" pitchFamily="18" charset="0"/>
            </a:endParaRPr>
          </a:p>
        </p:txBody>
      </p:sp>
      <p:sp>
        <p:nvSpPr>
          <p:cNvPr id="121" name="Freeform 42"/>
          <p:cNvSpPr>
            <a:spLocks noEditPoints="1"/>
          </p:cNvSpPr>
          <p:nvPr/>
        </p:nvSpPr>
        <p:spPr bwMode="auto">
          <a:xfrm>
            <a:off x="1125285" y="2670314"/>
            <a:ext cx="595343" cy="512447"/>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headEnd/>
            <a:tailEnd/>
          </a:ln>
        </p:spPr>
        <p:txBody>
          <a:bodyPr vert="horz" wrap="square" lIns="91440" tIns="45720" rIns="91440" bIns="45720" numCol="1" anchor="ctr" anchorCtr="0" compatLnSpc="1">
            <a:prstTxWarp prst="textNoShape">
              <a:avLst/>
            </a:prstTxWarp>
          </a:bodyPr>
          <a:lstStyle/>
          <a:p>
            <a:pPr algn="ctr"/>
            <a:endParaRPr lang="en-US" sz="2000" dirty="0">
              <a:latin typeface="Times New Roman" panose="02020603050405020304" pitchFamily="18" charset="0"/>
              <a:cs typeface="Times New Roman" panose="02020603050405020304" pitchFamily="18" charset="0"/>
            </a:endParaRPr>
          </a:p>
        </p:txBody>
      </p:sp>
      <p:grpSp>
        <p:nvGrpSpPr>
          <p:cNvPr id="136" name="Group 49"/>
          <p:cNvGrpSpPr/>
          <p:nvPr/>
        </p:nvGrpSpPr>
        <p:grpSpPr>
          <a:xfrm>
            <a:off x="7036522" y="1882442"/>
            <a:ext cx="1836272" cy="1853231"/>
            <a:chOff x="953424" y="1486519"/>
            <a:chExt cx="2228412" cy="2228408"/>
          </a:xfrm>
          <a:solidFill>
            <a:schemeClr val="accent4">
              <a:lumMod val="60000"/>
              <a:lumOff val="40000"/>
            </a:schemeClr>
          </a:solidFill>
        </p:grpSpPr>
        <p:sp>
          <p:nvSpPr>
            <p:cNvPr id="137" name="Freeform 136"/>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lvl="0" algn="ctr" defTabSz="1333500">
                <a:lnSpc>
                  <a:spcPct val="90000"/>
                </a:lnSpc>
                <a:spcBef>
                  <a:spcPct val="0"/>
                </a:spcBef>
                <a:spcAft>
                  <a:spcPct val="35000"/>
                </a:spcAft>
              </a:pPr>
              <a:endParaRPr lang="en-US" sz="2000" kern="1200" dirty="0">
                <a:latin typeface="Times New Roman" panose="02020603050405020304" pitchFamily="18" charset="0"/>
                <a:cs typeface="Times New Roman" panose="02020603050405020304" pitchFamily="18" charset="0"/>
              </a:endParaRPr>
            </a:p>
          </p:txBody>
        </p:sp>
        <p:sp>
          <p:nvSpPr>
            <p:cNvPr id="138" name="Oval 137"/>
            <p:cNvSpPr/>
            <p:nvPr/>
          </p:nvSpPr>
          <p:spPr>
            <a:xfrm>
              <a:off x="1376346" y="1909439"/>
              <a:ext cx="1382568" cy="1382568"/>
            </a:xfrm>
            <a:prstGeom prst="ellipse">
              <a:avLst/>
            </a:prstGeom>
            <a:grp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atin typeface="Times New Roman" panose="02020603050405020304" pitchFamily="18" charset="0"/>
                <a:cs typeface="Times New Roman" panose="02020603050405020304" pitchFamily="18" charset="0"/>
              </a:endParaRPr>
            </a:p>
          </p:txBody>
        </p:sp>
      </p:grpSp>
      <p:sp>
        <p:nvSpPr>
          <p:cNvPr id="139" name="Arc 138"/>
          <p:cNvSpPr/>
          <p:nvPr/>
        </p:nvSpPr>
        <p:spPr>
          <a:xfrm rot="833106" flipV="1">
            <a:off x="6374149" y="2592590"/>
            <a:ext cx="1636328" cy="1636328"/>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dirty="0">
              <a:latin typeface="Times New Roman" panose="02020603050405020304" pitchFamily="18" charset="0"/>
              <a:cs typeface="Times New Roman" panose="02020603050405020304" pitchFamily="18" charset="0"/>
            </a:endParaRPr>
          </a:p>
        </p:txBody>
      </p:sp>
      <p:sp>
        <p:nvSpPr>
          <p:cNvPr id="140" name="Freeform 34"/>
          <p:cNvSpPr>
            <a:spLocks noEditPoints="1"/>
          </p:cNvSpPr>
          <p:nvPr/>
        </p:nvSpPr>
        <p:spPr bwMode="auto">
          <a:xfrm>
            <a:off x="7641779" y="2498255"/>
            <a:ext cx="656996" cy="604805"/>
          </a:xfrm>
          <a:custGeom>
            <a:avLst/>
            <a:gdLst/>
            <a:ahLst/>
            <a:cxnLst>
              <a:cxn ang="0">
                <a:pos x="27" y="55"/>
              </a:cxn>
              <a:cxn ang="0">
                <a:pos x="0" y="28"/>
              </a:cxn>
              <a:cxn ang="0">
                <a:pos x="27" y="0"/>
              </a:cxn>
              <a:cxn ang="0">
                <a:pos x="55" y="28"/>
              </a:cxn>
              <a:cxn ang="0">
                <a:pos x="27" y="55"/>
              </a:cxn>
              <a:cxn ang="0">
                <a:pos x="27" y="5"/>
              </a:cxn>
              <a:cxn ang="0">
                <a:pos x="4" y="28"/>
              </a:cxn>
              <a:cxn ang="0">
                <a:pos x="27" y="51"/>
              </a:cxn>
              <a:cxn ang="0">
                <a:pos x="50" y="28"/>
              </a:cxn>
              <a:cxn ang="0">
                <a:pos x="27" y="5"/>
              </a:cxn>
              <a:cxn ang="0">
                <a:pos x="27" y="46"/>
              </a:cxn>
              <a:cxn ang="0">
                <a:pos x="9" y="28"/>
              </a:cxn>
              <a:cxn ang="0">
                <a:pos x="27" y="9"/>
              </a:cxn>
              <a:cxn ang="0">
                <a:pos x="45" y="28"/>
              </a:cxn>
              <a:cxn ang="0">
                <a:pos x="27" y="46"/>
              </a:cxn>
              <a:cxn ang="0">
                <a:pos x="27" y="14"/>
              </a:cxn>
              <a:cxn ang="0">
                <a:pos x="13" y="28"/>
              </a:cxn>
              <a:cxn ang="0">
                <a:pos x="27" y="41"/>
              </a:cxn>
              <a:cxn ang="0">
                <a:pos x="41" y="28"/>
              </a:cxn>
              <a:cxn ang="0">
                <a:pos x="27" y="14"/>
              </a:cxn>
              <a:cxn ang="0">
                <a:pos x="27" y="37"/>
              </a:cxn>
              <a:cxn ang="0">
                <a:pos x="18" y="28"/>
              </a:cxn>
              <a:cxn ang="0">
                <a:pos x="27" y="19"/>
              </a:cxn>
              <a:cxn ang="0">
                <a:pos x="36" y="28"/>
              </a:cxn>
              <a:cxn ang="0">
                <a:pos x="27" y="37"/>
              </a:cxn>
            </a:cxnLst>
            <a:rect l="0" t="0" r="r" b="b"/>
            <a:pathLst>
              <a:path w="55" h="55">
                <a:moveTo>
                  <a:pt x="27" y="55"/>
                </a:moveTo>
                <a:cubicBezTo>
                  <a:pt x="12" y="55"/>
                  <a:pt x="0" y="43"/>
                  <a:pt x="0" y="28"/>
                </a:cubicBezTo>
                <a:cubicBezTo>
                  <a:pt x="0" y="13"/>
                  <a:pt x="12" y="0"/>
                  <a:pt x="27" y="0"/>
                </a:cubicBezTo>
                <a:cubicBezTo>
                  <a:pt x="42" y="0"/>
                  <a:pt x="55" y="13"/>
                  <a:pt x="55" y="28"/>
                </a:cubicBezTo>
                <a:cubicBezTo>
                  <a:pt x="55" y="43"/>
                  <a:pt x="42" y="55"/>
                  <a:pt x="27" y="55"/>
                </a:cubicBezTo>
                <a:close/>
                <a:moveTo>
                  <a:pt x="27" y="5"/>
                </a:moveTo>
                <a:cubicBezTo>
                  <a:pt x="15" y="5"/>
                  <a:pt x="4" y="15"/>
                  <a:pt x="4" y="28"/>
                </a:cubicBezTo>
                <a:cubicBezTo>
                  <a:pt x="4" y="40"/>
                  <a:pt x="15" y="51"/>
                  <a:pt x="27" y="51"/>
                </a:cubicBezTo>
                <a:cubicBezTo>
                  <a:pt x="40" y="51"/>
                  <a:pt x="50" y="40"/>
                  <a:pt x="50" y="28"/>
                </a:cubicBezTo>
                <a:cubicBezTo>
                  <a:pt x="50" y="15"/>
                  <a:pt x="40" y="5"/>
                  <a:pt x="27" y="5"/>
                </a:cubicBezTo>
                <a:close/>
                <a:moveTo>
                  <a:pt x="27" y="46"/>
                </a:moveTo>
                <a:cubicBezTo>
                  <a:pt x="17" y="46"/>
                  <a:pt x="9" y="38"/>
                  <a:pt x="9" y="28"/>
                </a:cubicBezTo>
                <a:cubicBezTo>
                  <a:pt x="9" y="18"/>
                  <a:pt x="17" y="9"/>
                  <a:pt x="27" y="9"/>
                </a:cubicBezTo>
                <a:cubicBezTo>
                  <a:pt x="37" y="9"/>
                  <a:pt x="45" y="18"/>
                  <a:pt x="45" y="28"/>
                </a:cubicBezTo>
                <a:cubicBezTo>
                  <a:pt x="45" y="38"/>
                  <a:pt x="37" y="46"/>
                  <a:pt x="27" y="46"/>
                </a:cubicBezTo>
                <a:close/>
                <a:moveTo>
                  <a:pt x="27" y="14"/>
                </a:moveTo>
                <a:cubicBezTo>
                  <a:pt x="20" y="14"/>
                  <a:pt x="13" y="20"/>
                  <a:pt x="13" y="28"/>
                </a:cubicBezTo>
                <a:cubicBezTo>
                  <a:pt x="13" y="35"/>
                  <a:pt x="20" y="41"/>
                  <a:pt x="27" y="41"/>
                </a:cubicBezTo>
                <a:cubicBezTo>
                  <a:pt x="35" y="41"/>
                  <a:pt x="41" y="35"/>
                  <a:pt x="41" y="28"/>
                </a:cubicBezTo>
                <a:cubicBezTo>
                  <a:pt x="41" y="20"/>
                  <a:pt x="35" y="14"/>
                  <a:pt x="27" y="14"/>
                </a:cubicBezTo>
                <a:close/>
                <a:moveTo>
                  <a:pt x="27" y="37"/>
                </a:moveTo>
                <a:cubicBezTo>
                  <a:pt x="22" y="37"/>
                  <a:pt x="18" y="33"/>
                  <a:pt x="18" y="28"/>
                </a:cubicBezTo>
                <a:cubicBezTo>
                  <a:pt x="18" y="23"/>
                  <a:pt x="22" y="19"/>
                  <a:pt x="27" y="19"/>
                </a:cubicBezTo>
                <a:cubicBezTo>
                  <a:pt x="32" y="19"/>
                  <a:pt x="36" y="23"/>
                  <a:pt x="36" y="28"/>
                </a:cubicBezTo>
                <a:cubicBezTo>
                  <a:pt x="36" y="33"/>
                  <a:pt x="32" y="37"/>
                  <a:pt x="27" y="37"/>
                </a:cubicBezTo>
                <a:close/>
              </a:path>
            </a:pathLst>
          </a:custGeom>
          <a:solidFill>
            <a:schemeClr val="bg1"/>
          </a:solidFill>
          <a:ln w="9525">
            <a:noFill/>
            <a:round/>
            <a:headEnd/>
            <a:tailEnd/>
          </a:ln>
        </p:spPr>
        <p:txBody>
          <a:bodyPr vert="horz" wrap="square" lIns="91440" tIns="45720" rIns="91440" bIns="45720" numCol="1" anchor="ctr" anchorCtr="0" compatLnSpc="1">
            <a:prstTxWarp prst="textNoShape">
              <a:avLst/>
            </a:prstTxWarp>
          </a:bodyPr>
          <a:lstStyle/>
          <a:p>
            <a:pPr algn="ctr"/>
            <a:endParaRPr lang="en-US" sz="2000" dirty="0">
              <a:latin typeface="Times New Roman" panose="02020603050405020304" pitchFamily="18" charset="0"/>
              <a:cs typeface="Times New Roman" panose="02020603050405020304" pitchFamily="18" charset="0"/>
            </a:endParaRPr>
          </a:p>
        </p:txBody>
      </p:sp>
      <p:sp>
        <p:nvSpPr>
          <p:cNvPr id="142" name="Freeform 105"/>
          <p:cNvSpPr>
            <a:spLocks noEditPoints="1"/>
          </p:cNvSpPr>
          <p:nvPr/>
        </p:nvSpPr>
        <p:spPr bwMode="auto">
          <a:xfrm>
            <a:off x="4602725" y="2444689"/>
            <a:ext cx="482310" cy="471999"/>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bg1"/>
          </a:solidFill>
          <a:ln w="9525">
            <a:noFill/>
            <a:round/>
            <a:headEnd/>
            <a:tailEnd/>
          </a:ln>
        </p:spPr>
        <p:txBody>
          <a:bodyPr vert="horz" wrap="square" lIns="91440" tIns="45720" rIns="91440" bIns="45720" numCol="1" anchor="ctr" anchorCtr="0" compatLnSpc="1">
            <a:prstTxWarp prst="textNoShape">
              <a:avLst/>
            </a:prstTxWarp>
          </a:bodyPr>
          <a:lstStyle/>
          <a:p>
            <a:pPr algn="ctr"/>
            <a:endParaRPr lang="en-US" sz="2000"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143" name="Freeform 40"/>
          <p:cNvSpPr>
            <a:spLocks noEditPoints="1"/>
          </p:cNvSpPr>
          <p:nvPr/>
        </p:nvSpPr>
        <p:spPr bwMode="auto">
          <a:xfrm>
            <a:off x="6251193" y="3493677"/>
            <a:ext cx="359334" cy="361976"/>
          </a:xfrm>
          <a:custGeom>
            <a:avLst/>
            <a:gdLst/>
            <a:ahLst/>
            <a:cxnLst>
              <a:cxn ang="0">
                <a:pos x="63" y="43"/>
              </a:cxn>
              <a:cxn ang="0">
                <a:pos x="60" y="48"/>
              </a:cxn>
              <a:cxn ang="0">
                <a:pos x="34" y="62"/>
              </a:cxn>
              <a:cxn ang="0">
                <a:pos x="31" y="63"/>
              </a:cxn>
              <a:cxn ang="0">
                <a:pos x="29" y="62"/>
              </a:cxn>
              <a:cxn ang="0">
                <a:pos x="2" y="48"/>
              </a:cxn>
              <a:cxn ang="0">
                <a:pos x="0" y="43"/>
              </a:cxn>
              <a:cxn ang="0">
                <a:pos x="0" y="14"/>
              </a:cxn>
              <a:cxn ang="0">
                <a:pos x="3" y="10"/>
              </a:cxn>
              <a:cxn ang="0">
                <a:pos x="30" y="0"/>
              </a:cxn>
              <a:cxn ang="0">
                <a:pos x="31" y="0"/>
              </a:cxn>
              <a:cxn ang="0">
                <a:pos x="33" y="0"/>
              </a:cxn>
              <a:cxn ang="0">
                <a:pos x="60" y="10"/>
              </a:cxn>
              <a:cxn ang="0">
                <a:pos x="63" y="14"/>
              </a:cxn>
              <a:cxn ang="0">
                <a:pos x="63" y="43"/>
              </a:cxn>
              <a:cxn ang="0">
                <a:pos x="58" y="14"/>
              </a:cxn>
              <a:cxn ang="0">
                <a:pos x="31" y="4"/>
              </a:cxn>
              <a:cxn ang="0">
                <a:pos x="5" y="14"/>
              </a:cxn>
              <a:cxn ang="0">
                <a:pos x="31" y="24"/>
              </a:cxn>
              <a:cxn ang="0">
                <a:pos x="58" y="14"/>
              </a:cxn>
              <a:cxn ang="0">
                <a:pos x="58" y="43"/>
              </a:cxn>
              <a:cxn ang="0">
                <a:pos x="58" y="19"/>
              </a:cxn>
              <a:cxn ang="0">
                <a:pos x="34" y="28"/>
              </a:cxn>
              <a:cxn ang="0">
                <a:pos x="34" y="57"/>
              </a:cxn>
              <a:cxn ang="0">
                <a:pos x="58" y="43"/>
              </a:cxn>
            </a:cxnLst>
            <a:rect l="0" t="0" r="r" b="b"/>
            <a:pathLst>
              <a:path w="63" h="63">
                <a:moveTo>
                  <a:pt x="63" y="43"/>
                </a:moveTo>
                <a:cubicBezTo>
                  <a:pt x="63" y="45"/>
                  <a:pt x="62" y="47"/>
                  <a:pt x="60" y="48"/>
                </a:cubicBezTo>
                <a:cubicBezTo>
                  <a:pt x="34" y="62"/>
                  <a:pt x="34" y="62"/>
                  <a:pt x="34" y="62"/>
                </a:cubicBezTo>
                <a:cubicBezTo>
                  <a:pt x="33" y="63"/>
                  <a:pt x="32" y="63"/>
                  <a:pt x="31" y="63"/>
                </a:cubicBezTo>
                <a:cubicBezTo>
                  <a:pt x="31" y="63"/>
                  <a:pt x="30" y="63"/>
                  <a:pt x="29" y="62"/>
                </a:cubicBezTo>
                <a:cubicBezTo>
                  <a:pt x="2" y="48"/>
                  <a:pt x="2" y="48"/>
                  <a:pt x="2" y="48"/>
                </a:cubicBezTo>
                <a:cubicBezTo>
                  <a:pt x="1" y="47"/>
                  <a:pt x="0" y="45"/>
                  <a:pt x="0" y="43"/>
                </a:cubicBezTo>
                <a:cubicBezTo>
                  <a:pt x="0" y="14"/>
                  <a:pt x="0" y="14"/>
                  <a:pt x="0" y="14"/>
                </a:cubicBezTo>
                <a:cubicBezTo>
                  <a:pt x="0" y="12"/>
                  <a:pt x="1" y="10"/>
                  <a:pt x="3" y="10"/>
                </a:cubicBezTo>
                <a:cubicBezTo>
                  <a:pt x="30" y="0"/>
                  <a:pt x="30" y="0"/>
                  <a:pt x="30" y="0"/>
                </a:cubicBezTo>
                <a:cubicBezTo>
                  <a:pt x="30" y="0"/>
                  <a:pt x="31" y="0"/>
                  <a:pt x="31" y="0"/>
                </a:cubicBezTo>
                <a:cubicBezTo>
                  <a:pt x="32" y="0"/>
                  <a:pt x="32" y="0"/>
                  <a:pt x="33" y="0"/>
                </a:cubicBezTo>
                <a:cubicBezTo>
                  <a:pt x="60" y="10"/>
                  <a:pt x="60" y="10"/>
                  <a:pt x="60" y="10"/>
                </a:cubicBezTo>
                <a:cubicBezTo>
                  <a:pt x="62" y="10"/>
                  <a:pt x="63" y="12"/>
                  <a:pt x="63" y="14"/>
                </a:cubicBezTo>
                <a:lnTo>
                  <a:pt x="63" y="43"/>
                </a:lnTo>
                <a:close/>
                <a:moveTo>
                  <a:pt x="58" y="14"/>
                </a:moveTo>
                <a:cubicBezTo>
                  <a:pt x="31" y="4"/>
                  <a:pt x="31" y="4"/>
                  <a:pt x="31" y="4"/>
                </a:cubicBezTo>
                <a:cubicBezTo>
                  <a:pt x="5" y="14"/>
                  <a:pt x="5" y="14"/>
                  <a:pt x="5" y="14"/>
                </a:cubicBezTo>
                <a:cubicBezTo>
                  <a:pt x="31" y="24"/>
                  <a:pt x="31" y="24"/>
                  <a:pt x="31" y="24"/>
                </a:cubicBezTo>
                <a:lnTo>
                  <a:pt x="58" y="14"/>
                </a:lnTo>
                <a:close/>
                <a:moveTo>
                  <a:pt x="58" y="43"/>
                </a:moveTo>
                <a:cubicBezTo>
                  <a:pt x="58" y="19"/>
                  <a:pt x="58" y="19"/>
                  <a:pt x="58" y="19"/>
                </a:cubicBezTo>
                <a:cubicBezTo>
                  <a:pt x="34" y="28"/>
                  <a:pt x="34" y="28"/>
                  <a:pt x="34" y="28"/>
                </a:cubicBezTo>
                <a:cubicBezTo>
                  <a:pt x="34" y="57"/>
                  <a:pt x="34" y="57"/>
                  <a:pt x="34" y="57"/>
                </a:cubicBezTo>
                <a:lnTo>
                  <a:pt x="58" y="43"/>
                </a:lnTo>
                <a:close/>
              </a:path>
            </a:pathLst>
          </a:custGeom>
          <a:solidFill>
            <a:schemeClr val="bg1"/>
          </a:solidFill>
          <a:ln w="9525">
            <a:noFill/>
            <a:round/>
            <a:headEnd/>
            <a:tailEnd/>
          </a:ln>
        </p:spPr>
        <p:txBody>
          <a:bodyPr vert="horz" wrap="square" lIns="91440" tIns="45720" rIns="91440" bIns="45720" numCol="1" anchor="ctr" anchorCtr="0" compatLnSpc="1">
            <a:prstTxWarp prst="textNoShape">
              <a:avLst/>
            </a:prstTxWarp>
          </a:bodyPr>
          <a:lstStyle/>
          <a:p>
            <a:pPr algn="ctr"/>
            <a:endParaRPr lang="en-US" sz="2000" dirty="0">
              <a:latin typeface="Times New Roman" panose="02020603050405020304" pitchFamily="18" charset="0"/>
              <a:cs typeface="Times New Roman" panose="02020603050405020304" pitchFamily="18" charset="0"/>
            </a:endParaRPr>
          </a:p>
        </p:txBody>
      </p:sp>
      <p:sp>
        <p:nvSpPr>
          <p:cNvPr id="144" name="Freeform 245"/>
          <p:cNvSpPr>
            <a:spLocks/>
          </p:cNvSpPr>
          <p:nvPr/>
        </p:nvSpPr>
        <p:spPr bwMode="auto">
          <a:xfrm>
            <a:off x="3010817" y="3490541"/>
            <a:ext cx="439951" cy="439951"/>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p:spPr>
        <p:txBody>
          <a:bodyPr vert="horz" wrap="square" lIns="91440" tIns="45720" rIns="91440" bIns="45720" numCol="1" anchor="ctr" anchorCtr="0" compatLnSpc="1">
            <a:prstTxWarp prst="textNoShape">
              <a:avLst/>
            </a:prstTxWarp>
          </a:bodyPr>
          <a:lstStyle/>
          <a:p>
            <a:pPr algn="ctr"/>
            <a:endParaRPr lang="en-US" sz="2000" dirty="0">
              <a:latin typeface="Times New Roman" panose="02020603050405020304" pitchFamily="18" charset="0"/>
              <a:cs typeface="Times New Roman" panose="02020603050405020304" pitchFamily="18" charset="0"/>
            </a:endParaRPr>
          </a:p>
        </p:txBody>
      </p:sp>
      <p:grpSp>
        <p:nvGrpSpPr>
          <p:cNvPr id="145" name="Group 72"/>
          <p:cNvGrpSpPr/>
          <p:nvPr/>
        </p:nvGrpSpPr>
        <p:grpSpPr>
          <a:xfrm>
            <a:off x="405889" y="4201763"/>
            <a:ext cx="1875004" cy="1774329"/>
            <a:chOff x="5776018" y="1446580"/>
            <a:chExt cx="1140204" cy="2235756"/>
          </a:xfrm>
        </p:grpSpPr>
        <p:sp>
          <p:nvSpPr>
            <p:cNvPr id="146" name="Text Placeholder 3"/>
            <p:cNvSpPr txBox="1">
              <a:spLocks/>
            </p:cNvSpPr>
            <p:nvPr/>
          </p:nvSpPr>
          <p:spPr>
            <a:xfrm>
              <a:off x="6228657" y="1446580"/>
              <a:ext cx="234927" cy="38781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378">
                <a:spcBef>
                  <a:spcPct val="20000"/>
                </a:spcBef>
                <a:defRPr/>
              </a:pPr>
              <a:r>
                <a:rPr lang="ru-RU" sz="2000" b="1" dirty="0">
                  <a:solidFill>
                    <a:schemeClr val="accent1"/>
                  </a:solidFill>
                  <a:latin typeface="Times New Roman" panose="02020603050405020304" pitchFamily="18" charset="0"/>
                  <a:cs typeface="Times New Roman" panose="02020603050405020304" pitchFamily="18" charset="0"/>
                </a:rPr>
                <a:t>№1</a:t>
              </a:r>
              <a:endParaRPr lang="en-US" sz="2000" b="1" dirty="0">
                <a:solidFill>
                  <a:schemeClr val="accent1"/>
                </a:solidFill>
                <a:latin typeface="Times New Roman" panose="02020603050405020304" pitchFamily="18" charset="0"/>
                <a:cs typeface="Times New Roman" panose="02020603050405020304" pitchFamily="18" charset="0"/>
              </a:endParaRPr>
            </a:p>
          </p:txBody>
        </p:sp>
        <p:sp>
          <p:nvSpPr>
            <p:cNvPr id="147" name="Text Placeholder 3"/>
            <p:cNvSpPr txBox="1">
              <a:spLocks/>
            </p:cNvSpPr>
            <p:nvPr/>
          </p:nvSpPr>
          <p:spPr>
            <a:xfrm>
              <a:off x="5776018" y="1743255"/>
              <a:ext cx="1140204" cy="193908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378">
                <a:spcBef>
                  <a:spcPct val="20000"/>
                </a:spcBef>
                <a:defRPr/>
              </a:pPr>
              <a:r>
                <a:rPr lang="en-US" altLang="ru-RU" sz="2000" dirty="0">
                  <a:solidFill>
                    <a:prstClr val="black"/>
                  </a:solidFill>
                  <a:latin typeface="Times New Roman" panose="02020603050405020304" pitchFamily="18" charset="0"/>
                  <a:cs typeface="Times New Roman" panose="02020603050405020304" pitchFamily="18" charset="0"/>
                  <a:sym typeface="Wingdings" panose="05000000000000000000" pitchFamily="2" charset="2"/>
                </a:rPr>
                <a:t>Why do we need to </a:t>
              </a:r>
              <a:r>
                <a:rPr lang="en-US" altLang="ru-RU" sz="2000" dirty="0">
                  <a:latin typeface="Times New Roman" panose="02020603050405020304" pitchFamily="18" charset="0"/>
                  <a:cs typeface="Times New Roman" panose="02020603050405020304" pitchFamily="18" charset="0"/>
                  <a:sym typeface="Wingdings" panose="05000000000000000000" pitchFamily="2" charset="2"/>
                </a:rPr>
                <a:t>analyze the performance – turnover relationship? </a:t>
              </a:r>
            </a:p>
          </p:txBody>
        </p:sp>
      </p:grpSp>
      <p:grpSp>
        <p:nvGrpSpPr>
          <p:cNvPr id="148" name="Group 72"/>
          <p:cNvGrpSpPr/>
          <p:nvPr/>
        </p:nvGrpSpPr>
        <p:grpSpPr>
          <a:xfrm>
            <a:off x="2299177" y="4653944"/>
            <a:ext cx="1828184" cy="866416"/>
            <a:chOff x="5621164" y="1486599"/>
            <a:chExt cx="1449911" cy="866415"/>
          </a:xfrm>
        </p:grpSpPr>
        <p:sp>
          <p:nvSpPr>
            <p:cNvPr id="149" name="Text Placeholder 3"/>
            <p:cNvSpPr txBox="1">
              <a:spLocks/>
            </p:cNvSpPr>
            <p:nvPr/>
          </p:nvSpPr>
          <p:spPr>
            <a:xfrm>
              <a:off x="6192926" y="1486599"/>
              <a:ext cx="306389" cy="30777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378">
                <a:spcBef>
                  <a:spcPct val="20000"/>
                </a:spcBef>
                <a:defRPr/>
              </a:pPr>
              <a:r>
                <a:rPr lang="ru-RU" sz="2000" b="1" dirty="0">
                  <a:solidFill>
                    <a:schemeClr val="accent2"/>
                  </a:solidFill>
                  <a:latin typeface="Times New Roman" panose="02020603050405020304" pitchFamily="18" charset="0"/>
                  <a:cs typeface="Times New Roman" panose="02020603050405020304" pitchFamily="18" charset="0"/>
                </a:rPr>
                <a:t>№2</a:t>
              </a:r>
              <a:endParaRPr lang="en-US" sz="2000" b="1" dirty="0">
                <a:solidFill>
                  <a:schemeClr val="accent2"/>
                </a:solidFill>
                <a:latin typeface="Times New Roman" panose="02020603050405020304" pitchFamily="18" charset="0"/>
                <a:cs typeface="Times New Roman" panose="02020603050405020304" pitchFamily="18" charset="0"/>
              </a:endParaRPr>
            </a:p>
          </p:txBody>
        </p:sp>
        <p:sp>
          <p:nvSpPr>
            <p:cNvPr id="150" name="Text Placeholder 3"/>
            <p:cNvSpPr txBox="1">
              <a:spLocks/>
            </p:cNvSpPr>
            <p:nvPr/>
          </p:nvSpPr>
          <p:spPr>
            <a:xfrm>
              <a:off x="5621164" y="1737462"/>
              <a:ext cx="1449911" cy="615552"/>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342900" fontAlgn="base">
                <a:spcBef>
                  <a:spcPts val="900"/>
                </a:spcBef>
                <a:spcAft>
                  <a:spcPct val="0"/>
                </a:spcAft>
                <a:buClr>
                  <a:srgbClr val="1C2A55"/>
                </a:buClr>
              </a:pPr>
              <a:r>
                <a:rPr lang="en-US" altLang="ru-RU" sz="2000" dirty="0">
                  <a:solidFill>
                    <a:prstClr val="black"/>
                  </a:solidFill>
                  <a:latin typeface="Times New Roman" panose="02020603050405020304" pitchFamily="18" charset="0"/>
                  <a:cs typeface="Times New Roman" panose="02020603050405020304" pitchFamily="18" charset="0"/>
                  <a:sym typeface="Wingdings" panose="05000000000000000000" pitchFamily="2" charset="2"/>
                </a:rPr>
                <a:t>Aim, objectives and contribution</a:t>
              </a:r>
              <a:endParaRPr lang="ru-RU" altLang="ru-RU" sz="2000" dirty="0">
                <a:solidFill>
                  <a:prstClr val="black"/>
                </a:solidFill>
                <a:latin typeface="Times New Roman" panose="02020603050405020304" pitchFamily="18" charset="0"/>
                <a:cs typeface="Times New Roman" panose="02020603050405020304" pitchFamily="18" charset="0"/>
              </a:endParaRPr>
            </a:p>
          </p:txBody>
        </p:sp>
      </p:grpSp>
      <p:grpSp>
        <p:nvGrpSpPr>
          <p:cNvPr id="151" name="Group 72"/>
          <p:cNvGrpSpPr/>
          <p:nvPr/>
        </p:nvGrpSpPr>
        <p:grpSpPr>
          <a:xfrm>
            <a:off x="4099257" y="4207342"/>
            <a:ext cx="1437676" cy="564433"/>
            <a:chOff x="5776018" y="1486598"/>
            <a:chExt cx="1140204" cy="564434"/>
          </a:xfrm>
        </p:grpSpPr>
        <p:sp>
          <p:nvSpPr>
            <p:cNvPr id="152" name="Text Placeholder 3"/>
            <p:cNvSpPr txBox="1">
              <a:spLocks/>
            </p:cNvSpPr>
            <p:nvPr/>
          </p:nvSpPr>
          <p:spPr>
            <a:xfrm>
              <a:off x="6192925" y="1486598"/>
              <a:ext cx="306389" cy="307778"/>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378">
                <a:spcBef>
                  <a:spcPct val="20000"/>
                </a:spcBef>
                <a:defRPr/>
              </a:pPr>
              <a:r>
                <a:rPr lang="ru-RU" sz="2000" b="1" dirty="0">
                  <a:solidFill>
                    <a:srgbClr val="193093"/>
                  </a:solidFill>
                  <a:latin typeface="Times New Roman" panose="02020603050405020304" pitchFamily="18" charset="0"/>
                  <a:cs typeface="Times New Roman" panose="02020603050405020304" pitchFamily="18" charset="0"/>
                </a:rPr>
                <a:t>№3</a:t>
              </a:r>
              <a:endParaRPr lang="en-US" sz="2000" b="1" dirty="0">
                <a:solidFill>
                  <a:srgbClr val="193093"/>
                </a:solidFill>
                <a:latin typeface="Times New Roman" panose="02020603050405020304" pitchFamily="18" charset="0"/>
                <a:cs typeface="Times New Roman" panose="02020603050405020304" pitchFamily="18" charset="0"/>
              </a:endParaRPr>
            </a:p>
          </p:txBody>
        </p:sp>
        <p:sp>
          <p:nvSpPr>
            <p:cNvPr id="153" name="Text Placeholder 3"/>
            <p:cNvSpPr txBox="1">
              <a:spLocks/>
            </p:cNvSpPr>
            <p:nvPr/>
          </p:nvSpPr>
          <p:spPr>
            <a:xfrm>
              <a:off x="5776018" y="1743254"/>
              <a:ext cx="1140204" cy="30777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342900" fontAlgn="base">
                <a:spcBef>
                  <a:spcPts val="900"/>
                </a:spcBef>
                <a:spcAft>
                  <a:spcPct val="0"/>
                </a:spcAft>
                <a:buClr>
                  <a:srgbClr val="1C2A55"/>
                </a:buClr>
              </a:pPr>
              <a:r>
                <a:rPr lang="en-US" altLang="ru-RU" sz="2000" dirty="0">
                  <a:solidFill>
                    <a:prstClr val="black"/>
                  </a:solidFill>
                  <a:latin typeface="Times New Roman" panose="02020603050405020304" pitchFamily="18" charset="0"/>
                  <a:cs typeface="Times New Roman" panose="02020603050405020304" pitchFamily="18" charset="0"/>
                  <a:sym typeface="Wingdings" panose="05000000000000000000" pitchFamily="2" charset="2"/>
                </a:rPr>
                <a:t>The sample</a:t>
              </a:r>
              <a:endParaRPr lang="ru-RU" altLang="ru-RU" sz="2000" dirty="0">
                <a:solidFill>
                  <a:prstClr val="black"/>
                </a:solidFill>
                <a:latin typeface="Times New Roman" panose="02020603050405020304" pitchFamily="18" charset="0"/>
                <a:cs typeface="Times New Roman" panose="02020603050405020304" pitchFamily="18" charset="0"/>
                <a:sym typeface="Wingdings" panose="05000000000000000000" pitchFamily="2" charset="2"/>
              </a:endParaRPr>
            </a:p>
          </p:txBody>
        </p:sp>
      </p:grpSp>
      <p:grpSp>
        <p:nvGrpSpPr>
          <p:cNvPr id="154" name="Group 72"/>
          <p:cNvGrpSpPr/>
          <p:nvPr/>
        </p:nvGrpSpPr>
        <p:grpSpPr>
          <a:xfrm>
            <a:off x="5742762" y="4638289"/>
            <a:ext cx="1437676" cy="1179986"/>
            <a:chOff x="5776018" y="1486601"/>
            <a:chExt cx="1140204" cy="1179987"/>
          </a:xfrm>
        </p:grpSpPr>
        <p:sp>
          <p:nvSpPr>
            <p:cNvPr id="155" name="Text Placeholder 3"/>
            <p:cNvSpPr txBox="1">
              <a:spLocks/>
            </p:cNvSpPr>
            <p:nvPr/>
          </p:nvSpPr>
          <p:spPr>
            <a:xfrm>
              <a:off x="6192925" y="1486601"/>
              <a:ext cx="306389" cy="30777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378">
                <a:spcBef>
                  <a:spcPct val="20000"/>
                </a:spcBef>
                <a:defRPr/>
              </a:pPr>
              <a:r>
                <a:rPr lang="ru-RU" sz="2000" b="1" dirty="0">
                  <a:solidFill>
                    <a:schemeClr val="accent4"/>
                  </a:solidFill>
                  <a:latin typeface="Times New Roman" panose="02020603050405020304" pitchFamily="18" charset="0"/>
                  <a:cs typeface="Times New Roman" panose="02020603050405020304" pitchFamily="18" charset="0"/>
                </a:rPr>
                <a:t>№4</a:t>
              </a:r>
              <a:endParaRPr lang="en-US" sz="2000" b="1" dirty="0">
                <a:solidFill>
                  <a:schemeClr val="accent4"/>
                </a:solidFill>
                <a:latin typeface="Times New Roman" panose="02020603050405020304" pitchFamily="18" charset="0"/>
                <a:cs typeface="Times New Roman" panose="02020603050405020304" pitchFamily="18" charset="0"/>
              </a:endParaRPr>
            </a:p>
          </p:txBody>
        </p:sp>
        <p:sp>
          <p:nvSpPr>
            <p:cNvPr id="156" name="Text Placeholder 3"/>
            <p:cNvSpPr txBox="1">
              <a:spLocks/>
            </p:cNvSpPr>
            <p:nvPr/>
          </p:nvSpPr>
          <p:spPr>
            <a:xfrm>
              <a:off x="5776018" y="1743257"/>
              <a:ext cx="1140204" cy="923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378">
                <a:spcBef>
                  <a:spcPct val="20000"/>
                </a:spcBef>
                <a:defRPr/>
              </a:pPr>
              <a:r>
                <a:rPr lang="en-US" altLang="ru-RU" sz="2000" dirty="0">
                  <a:solidFill>
                    <a:prstClr val="black"/>
                  </a:solidFill>
                  <a:latin typeface="Times New Roman" panose="02020603050405020304" pitchFamily="18" charset="0"/>
                  <a:cs typeface="Times New Roman" panose="02020603050405020304" pitchFamily="18" charset="0"/>
                  <a:sym typeface="Wingdings" panose="05000000000000000000" pitchFamily="2" charset="2"/>
                </a:rPr>
                <a:t>The model and the results</a:t>
              </a:r>
            </a:p>
          </p:txBody>
        </p:sp>
      </p:grpSp>
      <p:grpSp>
        <p:nvGrpSpPr>
          <p:cNvPr id="157" name="Group 72"/>
          <p:cNvGrpSpPr/>
          <p:nvPr/>
        </p:nvGrpSpPr>
        <p:grpSpPr>
          <a:xfrm>
            <a:off x="7335452" y="4047707"/>
            <a:ext cx="1437676" cy="1179986"/>
            <a:chOff x="5776018" y="1486601"/>
            <a:chExt cx="1140204" cy="1179987"/>
          </a:xfrm>
        </p:grpSpPr>
        <p:sp>
          <p:nvSpPr>
            <p:cNvPr id="158" name="Text Placeholder 3"/>
            <p:cNvSpPr txBox="1">
              <a:spLocks/>
            </p:cNvSpPr>
            <p:nvPr/>
          </p:nvSpPr>
          <p:spPr>
            <a:xfrm>
              <a:off x="6192925" y="1486601"/>
              <a:ext cx="306389" cy="30777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378">
                <a:spcBef>
                  <a:spcPct val="20000"/>
                </a:spcBef>
                <a:defRPr/>
              </a:pPr>
              <a:r>
                <a:rPr lang="ru-RU" sz="2000" b="1" dirty="0">
                  <a:solidFill>
                    <a:schemeClr val="accent6">
                      <a:lumMod val="75000"/>
                    </a:schemeClr>
                  </a:solidFill>
                  <a:latin typeface="Times New Roman" panose="02020603050405020304" pitchFamily="18" charset="0"/>
                  <a:cs typeface="Times New Roman" panose="02020603050405020304" pitchFamily="18" charset="0"/>
                </a:rPr>
                <a:t>№5</a:t>
              </a:r>
              <a:endParaRPr lang="en-US" sz="2000" b="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159" name="Text Placeholder 3"/>
            <p:cNvSpPr txBox="1">
              <a:spLocks/>
            </p:cNvSpPr>
            <p:nvPr/>
          </p:nvSpPr>
          <p:spPr>
            <a:xfrm>
              <a:off x="5776018" y="1743257"/>
              <a:ext cx="1140204" cy="923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342900" fontAlgn="base">
                <a:spcBef>
                  <a:spcPts val="900"/>
                </a:spcBef>
                <a:spcAft>
                  <a:spcPct val="0"/>
                </a:spcAft>
                <a:buClr>
                  <a:srgbClr val="1C2A55"/>
                </a:buClr>
              </a:pPr>
              <a:r>
                <a:rPr lang="en-US" altLang="ru-RU" sz="2000" dirty="0">
                  <a:solidFill>
                    <a:prstClr val="black"/>
                  </a:solidFill>
                  <a:latin typeface="Times New Roman" panose="02020603050405020304" pitchFamily="18" charset="0"/>
                  <a:cs typeface="Times New Roman" panose="02020603050405020304" pitchFamily="18" charset="0"/>
                  <a:sym typeface="Wingdings" panose="05000000000000000000" pitchFamily="2" charset="2"/>
                </a:rPr>
                <a:t>Conclusion and discussion</a:t>
              </a:r>
              <a:endParaRPr lang="ru-RU" altLang="ru-RU" sz="2000" dirty="0">
                <a:solidFill>
                  <a:prstClr val="black"/>
                </a:solidFill>
                <a:latin typeface="Times New Roman" panose="02020603050405020304" pitchFamily="18" charset="0"/>
                <a:cs typeface="Times New Roman" panose="02020603050405020304" pitchFamily="18" charset="0"/>
                <a:sym typeface="Wingdings" panose="05000000000000000000" pitchFamily="2" charset="2"/>
              </a:endParaRPr>
            </a:p>
          </p:txBody>
        </p:sp>
      </p:grpSp>
      <p:sp>
        <p:nvSpPr>
          <p:cNvPr id="42" name="Subtitle 2"/>
          <p:cNvSpPr txBox="1">
            <a:spLocks/>
          </p:cNvSpPr>
          <p:nvPr/>
        </p:nvSpPr>
        <p:spPr bwMode="auto">
          <a:xfrm>
            <a:off x="21867" y="6379702"/>
            <a:ext cx="3107531" cy="184547"/>
          </a:xfrm>
          <a:prstGeom prst="rect">
            <a:avLst/>
          </a:prstGeom>
          <a:noFill/>
          <a:ln w="9525">
            <a:noFill/>
            <a:miter lim="800000"/>
            <a:headEnd/>
            <a:tailEnd/>
          </a:ln>
        </p:spPr>
        <p:txBody>
          <a:bodyPr/>
          <a:lstStyle/>
          <a:p>
            <a:pPr marL="0" marR="0" lvl="0" indent="0" algn="l" defTabSz="342900" rtl="0" eaLnBrk="1" fontAlgn="base" latinLnBrk="0" hangingPunct="1">
              <a:lnSpc>
                <a:spcPct val="100000"/>
              </a:lnSpc>
              <a:spcBef>
                <a:spcPct val="20000"/>
              </a:spcBef>
              <a:spcAft>
                <a:spcPct val="0"/>
              </a:spcAft>
              <a:buClrTx/>
              <a:buSzTx/>
              <a:buFontTx/>
              <a:buNone/>
              <a:tabLst/>
              <a:defRPr/>
            </a:pP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Higher</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School</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of</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Economics</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 </a:t>
            </a:r>
            <a:r>
              <a:rPr kumimoji="0" lang="en-US"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Moscow</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201</a:t>
            </a:r>
            <a:r>
              <a:rPr kumimoji="0" lang="en-US"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5</a:t>
            </a:r>
            <a:endPar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endParaRPr>
          </a:p>
        </p:txBody>
      </p:sp>
    </p:spTree>
    <p:extLst>
      <p:ext uri="{BB962C8B-B14F-4D97-AF65-F5344CB8AC3E}">
        <p14:creationId xmlns:p14="http://schemas.microsoft.com/office/powerpoint/2010/main" val="13290407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p:cTn id="7" dur="500" fill="hold"/>
                                        <p:tgtEl>
                                          <p:spTgt spid="55"/>
                                        </p:tgtEl>
                                        <p:attrNameLst>
                                          <p:attrName>ppt_w</p:attrName>
                                        </p:attrNameLst>
                                      </p:cBhvr>
                                      <p:tavLst>
                                        <p:tav tm="0">
                                          <p:val>
                                            <p:fltVal val="0"/>
                                          </p:val>
                                        </p:tav>
                                        <p:tav tm="100000">
                                          <p:val>
                                            <p:strVal val="#ppt_w"/>
                                          </p:val>
                                        </p:tav>
                                      </p:tavLst>
                                    </p:anim>
                                    <p:anim calcmode="lin" valueType="num">
                                      <p:cBhvr>
                                        <p:cTn id="8" dur="500" fill="hold"/>
                                        <p:tgtEl>
                                          <p:spTgt spid="55"/>
                                        </p:tgtEl>
                                        <p:attrNameLst>
                                          <p:attrName>ppt_h</p:attrName>
                                        </p:attrNameLst>
                                      </p:cBhvr>
                                      <p:tavLst>
                                        <p:tav tm="0">
                                          <p:val>
                                            <p:fltVal val="0"/>
                                          </p:val>
                                        </p:tav>
                                        <p:tav tm="100000">
                                          <p:val>
                                            <p:strVal val="#ppt_h"/>
                                          </p:val>
                                        </p:tav>
                                      </p:tavLst>
                                    </p:anim>
                                    <p:anim calcmode="lin" valueType="num">
                                      <p:cBhvr>
                                        <p:cTn id="9" dur="500" fill="hold"/>
                                        <p:tgtEl>
                                          <p:spTgt spid="55"/>
                                        </p:tgtEl>
                                        <p:attrNameLst>
                                          <p:attrName>style.rotation</p:attrName>
                                        </p:attrNameLst>
                                      </p:cBhvr>
                                      <p:tavLst>
                                        <p:tav tm="0">
                                          <p:val>
                                            <p:fltVal val="360"/>
                                          </p:val>
                                        </p:tav>
                                        <p:tav tm="100000">
                                          <p:val>
                                            <p:fltVal val="0"/>
                                          </p:val>
                                        </p:tav>
                                      </p:tavLst>
                                    </p:anim>
                                    <p:animEffect transition="in" filter="fade">
                                      <p:cBhvr>
                                        <p:cTn id="10" dur="500"/>
                                        <p:tgtEl>
                                          <p:spTgt spid="55"/>
                                        </p:tgtEl>
                                      </p:cBhvr>
                                    </p:animEffect>
                                  </p:childTnLst>
                                </p:cTn>
                              </p:par>
                            </p:childTnLst>
                          </p:cTn>
                        </p:par>
                        <p:par>
                          <p:cTn id="11" fill="hold">
                            <p:stCondLst>
                              <p:cond delay="500"/>
                            </p:stCondLst>
                            <p:childTnLst>
                              <p:par>
                                <p:cTn id="12" presetID="53" presetClass="entr" presetSubtype="0" fill="hold" grpId="0" nodeType="afterEffect">
                                  <p:stCondLst>
                                    <p:cond delay="0"/>
                                  </p:stCondLst>
                                  <p:childTnLst>
                                    <p:set>
                                      <p:cBhvr>
                                        <p:cTn id="13" dur="1" fill="hold">
                                          <p:stCondLst>
                                            <p:cond delay="0"/>
                                          </p:stCondLst>
                                        </p:cTn>
                                        <p:tgtEl>
                                          <p:spTgt spid="121"/>
                                        </p:tgtEl>
                                        <p:attrNameLst>
                                          <p:attrName>style.visibility</p:attrName>
                                        </p:attrNameLst>
                                      </p:cBhvr>
                                      <p:to>
                                        <p:strVal val="visible"/>
                                      </p:to>
                                    </p:set>
                                    <p:anim calcmode="lin" valueType="num">
                                      <p:cBhvr>
                                        <p:cTn id="14" dur="500" fill="hold"/>
                                        <p:tgtEl>
                                          <p:spTgt spid="121"/>
                                        </p:tgtEl>
                                        <p:attrNameLst>
                                          <p:attrName>ppt_w</p:attrName>
                                        </p:attrNameLst>
                                      </p:cBhvr>
                                      <p:tavLst>
                                        <p:tav tm="0">
                                          <p:val>
                                            <p:fltVal val="0"/>
                                          </p:val>
                                        </p:tav>
                                        <p:tav tm="100000">
                                          <p:val>
                                            <p:strVal val="#ppt_w"/>
                                          </p:val>
                                        </p:tav>
                                      </p:tavLst>
                                    </p:anim>
                                    <p:anim calcmode="lin" valueType="num">
                                      <p:cBhvr>
                                        <p:cTn id="15" dur="500" fill="hold"/>
                                        <p:tgtEl>
                                          <p:spTgt spid="121"/>
                                        </p:tgtEl>
                                        <p:attrNameLst>
                                          <p:attrName>ppt_h</p:attrName>
                                        </p:attrNameLst>
                                      </p:cBhvr>
                                      <p:tavLst>
                                        <p:tav tm="0">
                                          <p:val>
                                            <p:fltVal val="0"/>
                                          </p:val>
                                        </p:tav>
                                        <p:tav tm="100000">
                                          <p:val>
                                            <p:strVal val="#ppt_h"/>
                                          </p:val>
                                        </p:tav>
                                      </p:tavLst>
                                    </p:anim>
                                    <p:animEffect transition="in" filter="fade">
                                      <p:cBhvr>
                                        <p:cTn id="16" dur="500"/>
                                        <p:tgtEl>
                                          <p:spTgt spid="121"/>
                                        </p:tgtEl>
                                      </p:cBhvr>
                                    </p:animEffect>
                                  </p:childTnLst>
                                </p:cTn>
                              </p:par>
                            </p:childTnLst>
                          </p:cTn>
                        </p:par>
                        <p:par>
                          <p:cTn id="17" fill="hold">
                            <p:stCondLst>
                              <p:cond delay="1000"/>
                            </p:stCondLst>
                            <p:childTnLst>
                              <p:par>
                                <p:cTn id="18" presetID="18" presetClass="entr" presetSubtype="6" fill="hold" grpId="0" nodeType="afterEffect">
                                  <p:stCondLst>
                                    <p:cond delay="0"/>
                                  </p:stCondLst>
                                  <p:childTnLst>
                                    <p:set>
                                      <p:cBhvr>
                                        <p:cTn id="19" dur="1" fill="hold">
                                          <p:stCondLst>
                                            <p:cond delay="0"/>
                                          </p:stCondLst>
                                        </p:cTn>
                                        <p:tgtEl>
                                          <p:spTgt spid="117"/>
                                        </p:tgtEl>
                                        <p:attrNameLst>
                                          <p:attrName>style.visibility</p:attrName>
                                        </p:attrNameLst>
                                      </p:cBhvr>
                                      <p:to>
                                        <p:strVal val="visible"/>
                                      </p:to>
                                    </p:set>
                                    <p:animEffect transition="in" filter="strips(downRight)">
                                      <p:cBhvr>
                                        <p:cTn id="20" dur="500"/>
                                        <p:tgtEl>
                                          <p:spTgt spid="117"/>
                                        </p:tgtEl>
                                      </p:cBhvr>
                                    </p:animEffect>
                                  </p:childTnLst>
                                </p:cTn>
                              </p:par>
                            </p:childTnLst>
                          </p:cTn>
                        </p:par>
                        <p:par>
                          <p:cTn id="21" fill="hold">
                            <p:stCondLst>
                              <p:cond delay="1500"/>
                            </p:stCondLst>
                            <p:childTnLst>
                              <p:par>
                                <p:cTn id="22" presetID="49" presetClass="entr" presetSubtype="0" decel="100000" fill="hold" nodeType="afterEffect">
                                  <p:stCondLst>
                                    <p:cond delay="0"/>
                                  </p:stCondLst>
                                  <p:childTnLst>
                                    <p:set>
                                      <p:cBhvr>
                                        <p:cTn id="23" dur="1" fill="hold">
                                          <p:stCondLst>
                                            <p:cond delay="0"/>
                                          </p:stCondLst>
                                        </p:cTn>
                                        <p:tgtEl>
                                          <p:spTgt spid="108"/>
                                        </p:tgtEl>
                                        <p:attrNameLst>
                                          <p:attrName>style.visibility</p:attrName>
                                        </p:attrNameLst>
                                      </p:cBhvr>
                                      <p:to>
                                        <p:strVal val="visible"/>
                                      </p:to>
                                    </p:set>
                                    <p:anim calcmode="lin" valueType="num">
                                      <p:cBhvr>
                                        <p:cTn id="24" dur="500" fill="hold"/>
                                        <p:tgtEl>
                                          <p:spTgt spid="108"/>
                                        </p:tgtEl>
                                        <p:attrNameLst>
                                          <p:attrName>ppt_w</p:attrName>
                                        </p:attrNameLst>
                                      </p:cBhvr>
                                      <p:tavLst>
                                        <p:tav tm="0">
                                          <p:val>
                                            <p:fltVal val="0"/>
                                          </p:val>
                                        </p:tav>
                                        <p:tav tm="100000">
                                          <p:val>
                                            <p:strVal val="#ppt_w"/>
                                          </p:val>
                                        </p:tav>
                                      </p:tavLst>
                                    </p:anim>
                                    <p:anim calcmode="lin" valueType="num">
                                      <p:cBhvr>
                                        <p:cTn id="25" dur="500" fill="hold"/>
                                        <p:tgtEl>
                                          <p:spTgt spid="108"/>
                                        </p:tgtEl>
                                        <p:attrNameLst>
                                          <p:attrName>ppt_h</p:attrName>
                                        </p:attrNameLst>
                                      </p:cBhvr>
                                      <p:tavLst>
                                        <p:tav tm="0">
                                          <p:val>
                                            <p:fltVal val="0"/>
                                          </p:val>
                                        </p:tav>
                                        <p:tav tm="100000">
                                          <p:val>
                                            <p:strVal val="#ppt_h"/>
                                          </p:val>
                                        </p:tav>
                                      </p:tavLst>
                                    </p:anim>
                                    <p:anim calcmode="lin" valueType="num">
                                      <p:cBhvr>
                                        <p:cTn id="26" dur="500" fill="hold"/>
                                        <p:tgtEl>
                                          <p:spTgt spid="108"/>
                                        </p:tgtEl>
                                        <p:attrNameLst>
                                          <p:attrName>style.rotation</p:attrName>
                                        </p:attrNameLst>
                                      </p:cBhvr>
                                      <p:tavLst>
                                        <p:tav tm="0">
                                          <p:val>
                                            <p:fltVal val="360"/>
                                          </p:val>
                                        </p:tav>
                                        <p:tav tm="100000">
                                          <p:val>
                                            <p:fltVal val="0"/>
                                          </p:val>
                                        </p:tav>
                                      </p:tavLst>
                                    </p:anim>
                                    <p:animEffect transition="in" filter="fade">
                                      <p:cBhvr>
                                        <p:cTn id="27" dur="500"/>
                                        <p:tgtEl>
                                          <p:spTgt spid="108"/>
                                        </p:tgtEl>
                                      </p:cBhvr>
                                    </p:animEffect>
                                  </p:childTnLst>
                                </p:cTn>
                              </p:par>
                            </p:childTnLst>
                          </p:cTn>
                        </p:par>
                        <p:par>
                          <p:cTn id="28" fill="hold">
                            <p:stCondLst>
                              <p:cond delay="2000"/>
                            </p:stCondLst>
                            <p:childTnLst>
                              <p:par>
                                <p:cTn id="29" presetID="18" presetClass="entr" presetSubtype="3" fill="hold" grpId="0" nodeType="afterEffect">
                                  <p:stCondLst>
                                    <p:cond delay="0"/>
                                  </p:stCondLst>
                                  <p:childTnLst>
                                    <p:set>
                                      <p:cBhvr>
                                        <p:cTn id="30" dur="1" fill="hold">
                                          <p:stCondLst>
                                            <p:cond delay="0"/>
                                          </p:stCondLst>
                                        </p:cTn>
                                        <p:tgtEl>
                                          <p:spTgt spid="119"/>
                                        </p:tgtEl>
                                        <p:attrNameLst>
                                          <p:attrName>style.visibility</p:attrName>
                                        </p:attrNameLst>
                                      </p:cBhvr>
                                      <p:to>
                                        <p:strVal val="visible"/>
                                      </p:to>
                                    </p:set>
                                    <p:animEffect transition="in" filter="strips(upRight)">
                                      <p:cBhvr>
                                        <p:cTn id="31" dur="500"/>
                                        <p:tgtEl>
                                          <p:spTgt spid="119"/>
                                        </p:tgtEl>
                                      </p:cBhvr>
                                    </p:animEffect>
                                  </p:childTnLst>
                                </p:cTn>
                              </p:par>
                            </p:childTnLst>
                          </p:cTn>
                        </p:par>
                        <p:par>
                          <p:cTn id="32" fill="hold">
                            <p:stCondLst>
                              <p:cond delay="2500"/>
                            </p:stCondLst>
                            <p:childTnLst>
                              <p:par>
                                <p:cTn id="33" presetID="49" presetClass="entr" presetSubtype="0" decel="100000" fill="hold" nodeType="afterEffect">
                                  <p:stCondLst>
                                    <p:cond delay="0"/>
                                  </p:stCondLst>
                                  <p:childTnLst>
                                    <p:set>
                                      <p:cBhvr>
                                        <p:cTn id="34" dur="1" fill="hold">
                                          <p:stCondLst>
                                            <p:cond delay="0"/>
                                          </p:stCondLst>
                                        </p:cTn>
                                        <p:tgtEl>
                                          <p:spTgt spid="111"/>
                                        </p:tgtEl>
                                        <p:attrNameLst>
                                          <p:attrName>style.visibility</p:attrName>
                                        </p:attrNameLst>
                                      </p:cBhvr>
                                      <p:to>
                                        <p:strVal val="visible"/>
                                      </p:to>
                                    </p:set>
                                    <p:anim calcmode="lin" valueType="num">
                                      <p:cBhvr>
                                        <p:cTn id="35" dur="500" fill="hold"/>
                                        <p:tgtEl>
                                          <p:spTgt spid="111"/>
                                        </p:tgtEl>
                                        <p:attrNameLst>
                                          <p:attrName>ppt_w</p:attrName>
                                        </p:attrNameLst>
                                      </p:cBhvr>
                                      <p:tavLst>
                                        <p:tav tm="0">
                                          <p:val>
                                            <p:fltVal val="0"/>
                                          </p:val>
                                        </p:tav>
                                        <p:tav tm="100000">
                                          <p:val>
                                            <p:strVal val="#ppt_w"/>
                                          </p:val>
                                        </p:tav>
                                      </p:tavLst>
                                    </p:anim>
                                    <p:anim calcmode="lin" valueType="num">
                                      <p:cBhvr>
                                        <p:cTn id="36" dur="500" fill="hold"/>
                                        <p:tgtEl>
                                          <p:spTgt spid="111"/>
                                        </p:tgtEl>
                                        <p:attrNameLst>
                                          <p:attrName>ppt_h</p:attrName>
                                        </p:attrNameLst>
                                      </p:cBhvr>
                                      <p:tavLst>
                                        <p:tav tm="0">
                                          <p:val>
                                            <p:fltVal val="0"/>
                                          </p:val>
                                        </p:tav>
                                        <p:tav tm="100000">
                                          <p:val>
                                            <p:strVal val="#ppt_h"/>
                                          </p:val>
                                        </p:tav>
                                      </p:tavLst>
                                    </p:anim>
                                    <p:anim calcmode="lin" valueType="num">
                                      <p:cBhvr>
                                        <p:cTn id="37" dur="500" fill="hold"/>
                                        <p:tgtEl>
                                          <p:spTgt spid="111"/>
                                        </p:tgtEl>
                                        <p:attrNameLst>
                                          <p:attrName>style.rotation</p:attrName>
                                        </p:attrNameLst>
                                      </p:cBhvr>
                                      <p:tavLst>
                                        <p:tav tm="0">
                                          <p:val>
                                            <p:fltVal val="360"/>
                                          </p:val>
                                        </p:tav>
                                        <p:tav tm="100000">
                                          <p:val>
                                            <p:fltVal val="0"/>
                                          </p:val>
                                        </p:tav>
                                      </p:tavLst>
                                    </p:anim>
                                    <p:animEffect transition="in" filter="fade">
                                      <p:cBhvr>
                                        <p:cTn id="38" dur="500"/>
                                        <p:tgtEl>
                                          <p:spTgt spid="111"/>
                                        </p:tgtEl>
                                      </p:cBhvr>
                                    </p:animEffect>
                                  </p:childTnLst>
                                </p:cTn>
                              </p:par>
                            </p:childTnLst>
                          </p:cTn>
                        </p:par>
                        <p:par>
                          <p:cTn id="39" fill="hold">
                            <p:stCondLst>
                              <p:cond delay="3000"/>
                            </p:stCondLst>
                            <p:childTnLst>
                              <p:par>
                                <p:cTn id="40" presetID="18" presetClass="entr" presetSubtype="6" fill="hold" grpId="0" nodeType="afterEffect">
                                  <p:stCondLst>
                                    <p:cond delay="0"/>
                                  </p:stCondLst>
                                  <p:childTnLst>
                                    <p:set>
                                      <p:cBhvr>
                                        <p:cTn id="41" dur="1" fill="hold">
                                          <p:stCondLst>
                                            <p:cond delay="0"/>
                                          </p:stCondLst>
                                        </p:cTn>
                                        <p:tgtEl>
                                          <p:spTgt spid="118"/>
                                        </p:tgtEl>
                                        <p:attrNameLst>
                                          <p:attrName>style.visibility</p:attrName>
                                        </p:attrNameLst>
                                      </p:cBhvr>
                                      <p:to>
                                        <p:strVal val="visible"/>
                                      </p:to>
                                    </p:set>
                                    <p:animEffect transition="in" filter="strips(downRight)">
                                      <p:cBhvr>
                                        <p:cTn id="42" dur="500"/>
                                        <p:tgtEl>
                                          <p:spTgt spid="118"/>
                                        </p:tgtEl>
                                      </p:cBhvr>
                                    </p:animEffect>
                                  </p:childTnLst>
                                </p:cTn>
                              </p:par>
                            </p:childTnLst>
                          </p:cTn>
                        </p:par>
                        <p:par>
                          <p:cTn id="43" fill="hold">
                            <p:stCondLst>
                              <p:cond delay="3500"/>
                            </p:stCondLst>
                            <p:childTnLst>
                              <p:par>
                                <p:cTn id="44" presetID="49" presetClass="entr" presetSubtype="0" decel="100000" fill="hold" nodeType="afterEffect">
                                  <p:stCondLst>
                                    <p:cond delay="0"/>
                                  </p:stCondLst>
                                  <p:childTnLst>
                                    <p:set>
                                      <p:cBhvr>
                                        <p:cTn id="45" dur="1" fill="hold">
                                          <p:stCondLst>
                                            <p:cond delay="0"/>
                                          </p:stCondLst>
                                        </p:cTn>
                                        <p:tgtEl>
                                          <p:spTgt spid="114"/>
                                        </p:tgtEl>
                                        <p:attrNameLst>
                                          <p:attrName>style.visibility</p:attrName>
                                        </p:attrNameLst>
                                      </p:cBhvr>
                                      <p:to>
                                        <p:strVal val="visible"/>
                                      </p:to>
                                    </p:set>
                                    <p:anim calcmode="lin" valueType="num">
                                      <p:cBhvr>
                                        <p:cTn id="46" dur="500" fill="hold"/>
                                        <p:tgtEl>
                                          <p:spTgt spid="114"/>
                                        </p:tgtEl>
                                        <p:attrNameLst>
                                          <p:attrName>ppt_w</p:attrName>
                                        </p:attrNameLst>
                                      </p:cBhvr>
                                      <p:tavLst>
                                        <p:tav tm="0">
                                          <p:val>
                                            <p:fltVal val="0"/>
                                          </p:val>
                                        </p:tav>
                                        <p:tav tm="100000">
                                          <p:val>
                                            <p:strVal val="#ppt_w"/>
                                          </p:val>
                                        </p:tav>
                                      </p:tavLst>
                                    </p:anim>
                                    <p:anim calcmode="lin" valueType="num">
                                      <p:cBhvr>
                                        <p:cTn id="47" dur="500" fill="hold"/>
                                        <p:tgtEl>
                                          <p:spTgt spid="114"/>
                                        </p:tgtEl>
                                        <p:attrNameLst>
                                          <p:attrName>ppt_h</p:attrName>
                                        </p:attrNameLst>
                                      </p:cBhvr>
                                      <p:tavLst>
                                        <p:tav tm="0">
                                          <p:val>
                                            <p:fltVal val="0"/>
                                          </p:val>
                                        </p:tav>
                                        <p:tav tm="100000">
                                          <p:val>
                                            <p:strVal val="#ppt_h"/>
                                          </p:val>
                                        </p:tav>
                                      </p:tavLst>
                                    </p:anim>
                                    <p:anim calcmode="lin" valueType="num">
                                      <p:cBhvr>
                                        <p:cTn id="48" dur="500" fill="hold"/>
                                        <p:tgtEl>
                                          <p:spTgt spid="114"/>
                                        </p:tgtEl>
                                        <p:attrNameLst>
                                          <p:attrName>style.rotation</p:attrName>
                                        </p:attrNameLst>
                                      </p:cBhvr>
                                      <p:tavLst>
                                        <p:tav tm="0">
                                          <p:val>
                                            <p:fltVal val="360"/>
                                          </p:val>
                                        </p:tav>
                                        <p:tav tm="100000">
                                          <p:val>
                                            <p:fltVal val="0"/>
                                          </p:val>
                                        </p:tav>
                                      </p:tavLst>
                                    </p:anim>
                                    <p:animEffect transition="in" filter="fade">
                                      <p:cBhvr>
                                        <p:cTn id="49" dur="500"/>
                                        <p:tgtEl>
                                          <p:spTgt spid="114"/>
                                        </p:tgtEl>
                                      </p:cBhvr>
                                    </p:animEffect>
                                  </p:childTnLst>
                                </p:cTn>
                              </p:par>
                            </p:childTnLst>
                          </p:cTn>
                        </p:par>
                        <p:par>
                          <p:cTn id="50" fill="hold">
                            <p:stCondLst>
                              <p:cond delay="4000"/>
                            </p:stCondLst>
                            <p:childTnLst>
                              <p:par>
                                <p:cTn id="51" presetID="49" presetClass="entr" presetSubtype="0" decel="100000" fill="hold" nodeType="afterEffect">
                                  <p:stCondLst>
                                    <p:cond delay="0"/>
                                  </p:stCondLst>
                                  <p:childTnLst>
                                    <p:set>
                                      <p:cBhvr>
                                        <p:cTn id="52" dur="1" fill="hold">
                                          <p:stCondLst>
                                            <p:cond delay="0"/>
                                          </p:stCondLst>
                                        </p:cTn>
                                        <p:tgtEl>
                                          <p:spTgt spid="136"/>
                                        </p:tgtEl>
                                        <p:attrNameLst>
                                          <p:attrName>style.visibility</p:attrName>
                                        </p:attrNameLst>
                                      </p:cBhvr>
                                      <p:to>
                                        <p:strVal val="visible"/>
                                      </p:to>
                                    </p:set>
                                    <p:anim calcmode="lin" valueType="num">
                                      <p:cBhvr>
                                        <p:cTn id="53" dur="500" fill="hold"/>
                                        <p:tgtEl>
                                          <p:spTgt spid="136"/>
                                        </p:tgtEl>
                                        <p:attrNameLst>
                                          <p:attrName>ppt_w</p:attrName>
                                        </p:attrNameLst>
                                      </p:cBhvr>
                                      <p:tavLst>
                                        <p:tav tm="0">
                                          <p:val>
                                            <p:fltVal val="0"/>
                                          </p:val>
                                        </p:tav>
                                        <p:tav tm="100000">
                                          <p:val>
                                            <p:strVal val="#ppt_w"/>
                                          </p:val>
                                        </p:tav>
                                      </p:tavLst>
                                    </p:anim>
                                    <p:anim calcmode="lin" valueType="num">
                                      <p:cBhvr>
                                        <p:cTn id="54" dur="500" fill="hold"/>
                                        <p:tgtEl>
                                          <p:spTgt spid="136"/>
                                        </p:tgtEl>
                                        <p:attrNameLst>
                                          <p:attrName>ppt_h</p:attrName>
                                        </p:attrNameLst>
                                      </p:cBhvr>
                                      <p:tavLst>
                                        <p:tav tm="0">
                                          <p:val>
                                            <p:fltVal val="0"/>
                                          </p:val>
                                        </p:tav>
                                        <p:tav tm="100000">
                                          <p:val>
                                            <p:strVal val="#ppt_h"/>
                                          </p:val>
                                        </p:tav>
                                      </p:tavLst>
                                    </p:anim>
                                    <p:anim calcmode="lin" valueType="num">
                                      <p:cBhvr>
                                        <p:cTn id="55" dur="500" fill="hold"/>
                                        <p:tgtEl>
                                          <p:spTgt spid="136"/>
                                        </p:tgtEl>
                                        <p:attrNameLst>
                                          <p:attrName>style.rotation</p:attrName>
                                        </p:attrNameLst>
                                      </p:cBhvr>
                                      <p:tavLst>
                                        <p:tav tm="0">
                                          <p:val>
                                            <p:fltVal val="360"/>
                                          </p:val>
                                        </p:tav>
                                        <p:tav tm="100000">
                                          <p:val>
                                            <p:fltVal val="0"/>
                                          </p:val>
                                        </p:tav>
                                      </p:tavLst>
                                    </p:anim>
                                    <p:animEffect transition="in" filter="fade">
                                      <p:cBhvr>
                                        <p:cTn id="56" dur="500"/>
                                        <p:tgtEl>
                                          <p:spTgt spid="136"/>
                                        </p:tgtEl>
                                      </p:cBhvr>
                                    </p:animEffect>
                                  </p:childTnLst>
                                </p:cTn>
                              </p:par>
                            </p:childTnLst>
                          </p:cTn>
                        </p:par>
                        <p:par>
                          <p:cTn id="57" fill="hold">
                            <p:stCondLst>
                              <p:cond delay="4500"/>
                            </p:stCondLst>
                            <p:childTnLst>
                              <p:par>
                                <p:cTn id="58" presetID="18" presetClass="entr" presetSubtype="3" fill="hold" grpId="0" nodeType="afterEffect">
                                  <p:stCondLst>
                                    <p:cond delay="0"/>
                                  </p:stCondLst>
                                  <p:childTnLst>
                                    <p:set>
                                      <p:cBhvr>
                                        <p:cTn id="59" dur="1" fill="hold">
                                          <p:stCondLst>
                                            <p:cond delay="0"/>
                                          </p:stCondLst>
                                        </p:cTn>
                                        <p:tgtEl>
                                          <p:spTgt spid="139"/>
                                        </p:tgtEl>
                                        <p:attrNameLst>
                                          <p:attrName>style.visibility</p:attrName>
                                        </p:attrNameLst>
                                      </p:cBhvr>
                                      <p:to>
                                        <p:strVal val="visible"/>
                                      </p:to>
                                    </p:set>
                                    <p:animEffect transition="in" filter="strips(upRight)">
                                      <p:cBhvr>
                                        <p:cTn id="60" dur="500"/>
                                        <p:tgtEl>
                                          <p:spTgt spid="139"/>
                                        </p:tgtEl>
                                      </p:cBhvr>
                                    </p:animEffect>
                                  </p:childTnLst>
                                </p:cTn>
                              </p:par>
                            </p:childTnLst>
                          </p:cTn>
                        </p:par>
                        <p:par>
                          <p:cTn id="61" fill="hold">
                            <p:stCondLst>
                              <p:cond delay="5000"/>
                            </p:stCondLst>
                            <p:childTnLst>
                              <p:par>
                                <p:cTn id="62" presetID="2" presetClass="entr" presetSubtype="1" accel="50000" decel="50000" fill="hold" nodeType="afterEffect">
                                  <p:stCondLst>
                                    <p:cond delay="0"/>
                                  </p:stCondLst>
                                  <p:childTnLst>
                                    <p:set>
                                      <p:cBhvr>
                                        <p:cTn id="63" dur="1" fill="hold">
                                          <p:stCondLst>
                                            <p:cond delay="0"/>
                                          </p:stCondLst>
                                        </p:cTn>
                                        <p:tgtEl>
                                          <p:spTgt spid="145"/>
                                        </p:tgtEl>
                                        <p:attrNameLst>
                                          <p:attrName>style.visibility</p:attrName>
                                        </p:attrNameLst>
                                      </p:cBhvr>
                                      <p:to>
                                        <p:strVal val="visible"/>
                                      </p:to>
                                    </p:set>
                                    <p:anim calcmode="lin" valueType="num">
                                      <p:cBhvr additive="base">
                                        <p:cTn id="64" dur="500" fill="hold"/>
                                        <p:tgtEl>
                                          <p:spTgt spid="145"/>
                                        </p:tgtEl>
                                        <p:attrNameLst>
                                          <p:attrName>ppt_x</p:attrName>
                                        </p:attrNameLst>
                                      </p:cBhvr>
                                      <p:tavLst>
                                        <p:tav tm="0">
                                          <p:val>
                                            <p:strVal val="#ppt_x"/>
                                          </p:val>
                                        </p:tav>
                                        <p:tav tm="100000">
                                          <p:val>
                                            <p:strVal val="#ppt_x"/>
                                          </p:val>
                                        </p:tav>
                                      </p:tavLst>
                                    </p:anim>
                                    <p:anim calcmode="lin" valueType="num">
                                      <p:cBhvr additive="base">
                                        <p:cTn id="65" dur="500" fill="hold"/>
                                        <p:tgtEl>
                                          <p:spTgt spid="145"/>
                                        </p:tgtEl>
                                        <p:attrNameLst>
                                          <p:attrName>ppt_y</p:attrName>
                                        </p:attrNameLst>
                                      </p:cBhvr>
                                      <p:tavLst>
                                        <p:tav tm="0">
                                          <p:val>
                                            <p:strVal val="0-#ppt_h/2"/>
                                          </p:val>
                                        </p:tav>
                                        <p:tav tm="100000">
                                          <p:val>
                                            <p:strVal val="#ppt_y"/>
                                          </p:val>
                                        </p:tav>
                                      </p:tavLst>
                                    </p:anim>
                                  </p:childTnLst>
                                </p:cTn>
                              </p:par>
                            </p:childTnLst>
                          </p:cTn>
                        </p:par>
                        <p:par>
                          <p:cTn id="66" fill="hold">
                            <p:stCondLst>
                              <p:cond delay="5500"/>
                            </p:stCondLst>
                            <p:childTnLst>
                              <p:par>
                                <p:cTn id="67" presetID="2" presetClass="entr" presetSubtype="4" accel="50000" decel="50000" fill="hold" nodeType="afterEffect">
                                  <p:stCondLst>
                                    <p:cond delay="0"/>
                                  </p:stCondLst>
                                  <p:childTnLst>
                                    <p:set>
                                      <p:cBhvr>
                                        <p:cTn id="68" dur="1" fill="hold">
                                          <p:stCondLst>
                                            <p:cond delay="0"/>
                                          </p:stCondLst>
                                        </p:cTn>
                                        <p:tgtEl>
                                          <p:spTgt spid="148"/>
                                        </p:tgtEl>
                                        <p:attrNameLst>
                                          <p:attrName>style.visibility</p:attrName>
                                        </p:attrNameLst>
                                      </p:cBhvr>
                                      <p:to>
                                        <p:strVal val="visible"/>
                                      </p:to>
                                    </p:set>
                                    <p:anim calcmode="lin" valueType="num">
                                      <p:cBhvr additive="base">
                                        <p:cTn id="69" dur="500" fill="hold"/>
                                        <p:tgtEl>
                                          <p:spTgt spid="148"/>
                                        </p:tgtEl>
                                        <p:attrNameLst>
                                          <p:attrName>ppt_x</p:attrName>
                                        </p:attrNameLst>
                                      </p:cBhvr>
                                      <p:tavLst>
                                        <p:tav tm="0">
                                          <p:val>
                                            <p:strVal val="#ppt_x"/>
                                          </p:val>
                                        </p:tav>
                                        <p:tav tm="100000">
                                          <p:val>
                                            <p:strVal val="#ppt_x"/>
                                          </p:val>
                                        </p:tav>
                                      </p:tavLst>
                                    </p:anim>
                                    <p:anim calcmode="lin" valueType="num">
                                      <p:cBhvr additive="base">
                                        <p:cTn id="70" dur="500" fill="hold"/>
                                        <p:tgtEl>
                                          <p:spTgt spid="148"/>
                                        </p:tgtEl>
                                        <p:attrNameLst>
                                          <p:attrName>ppt_y</p:attrName>
                                        </p:attrNameLst>
                                      </p:cBhvr>
                                      <p:tavLst>
                                        <p:tav tm="0">
                                          <p:val>
                                            <p:strVal val="1+#ppt_h/2"/>
                                          </p:val>
                                        </p:tav>
                                        <p:tav tm="100000">
                                          <p:val>
                                            <p:strVal val="#ppt_y"/>
                                          </p:val>
                                        </p:tav>
                                      </p:tavLst>
                                    </p:anim>
                                  </p:childTnLst>
                                </p:cTn>
                              </p:par>
                            </p:childTnLst>
                          </p:cTn>
                        </p:par>
                        <p:par>
                          <p:cTn id="71" fill="hold">
                            <p:stCondLst>
                              <p:cond delay="6000"/>
                            </p:stCondLst>
                            <p:childTnLst>
                              <p:par>
                                <p:cTn id="72" presetID="2" presetClass="entr" presetSubtype="1" accel="50000" decel="50000" fill="hold" nodeType="afterEffect">
                                  <p:stCondLst>
                                    <p:cond delay="0"/>
                                  </p:stCondLst>
                                  <p:childTnLst>
                                    <p:set>
                                      <p:cBhvr>
                                        <p:cTn id="73" dur="1" fill="hold">
                                          <p:stCondLst>
                                            <p:cond delay="0"/>
                                          </p:stCondLst>
                                        </p:cTn>
                                        <p:tgtEl>
                                          <p:spTgt spid="151"/>
                                        </p:tgtEl>
                                        <p:attrNameLst>
                                          <p:attrName>style.visibility</p:attrName>
                                        </p:attrNameLst>
                                      </p:cBhvr>
                                      <p:to>
                                        <p:strVal val="visible"/>
                                      </p:to>
                                    </p:set>
                                    <p:anim calcmode="lin" valueType="num">
                                      <p:cBhvr additive="base">
                                        <p:cTn id="74" dur="500" fill="hold"/>
                                        <p:tgtEl>
                                          <p:spTgt spid="151"/>
                                        </p:tgtEl>
                                        <p:attrNameLst>
                                          <p:attrName>ppt_x</p:attrName>
                                        </p:attrNameLst>
                                      </p:cBhvr>
                                      <p:tavLst>
                                        <p:tav tm="0">
                                          <p:val>
                                            <p:strVal val="#ppt_x"/>
                                          </p:val>
                                        </p:tav>
                                        <p:tav tm="100000">
                                          <p:val>
                                            <p:strVal val="#ppt_x"/>
                                          </p:val>
                                        </p:tav>
                                      </p:tavLst>
                                    </p:anim>
                                    <p:anim calcmode="lin" valueType="num">
                                      <p:cBhvr additive="base">
                                        <p:cTn id="75" dur="500" fill="hold"/>
                                        <p:tgtEl>
                                          <p:spTgt spid="151"/>
                                        </p:tgtEl>
                                        <p:attrNameLst>
                                          <p:attrName>ppt_y</p:attrName>
                                        </p:attrNameLst>
                                      </p:cBhvr>
                                      <p:tavLst>
                                        <p:tav tm="0">
                                          <p:val>
                                            <p:strVal val="0-#ppt_h/2"/>
                                          </p:val>
                                        </p:tav>
                                        <p:tav tm="100000">
                                          <p:val>
                                            <p:strVal val="#ppt_y"/>
                                          </p:val>
                                        </p:tav>
                                      </p:tavLst>
                                    </p:anim>
                                  </p:childTnLst>
                                </p:cTn>
                              </p:par>
                            </p:childTnLst>
                          </p:cTn>
                        </p:par>
                        <p:par>
                          <p:cTn id="76" fill="hold">
                            <p:stCondLst>
                              <p:cond delay="6500"/>
                            </p:stCondLst>
                            <p:childTnLst>
                              <p:par>
                                <p:cTn id="77" presetID="2" presetClass="entr" presetSubtype="4" accel="50000" decel="50000" fill="hold" nodeType="afterEffect">
                                  <p:stCondLst>
                                    <p:cond delay="0"/>
                                  </p:stCondLst>
                                  <p:childTnLst>
                                    <p:set>
                                      <p:cBhvr>
                                        <p:cTn id="78" dur="1" fill="hold">
                                          <p:stCondLst>
                                            <p:cond delay="0"/>
                                          </p:stCondLst>
                                        </p:cTn>
                                        <p:tgtEl>
                                          <p:spTgt spid="154"/>
                                        </p:tgtEl>
                                        <p:attrNameLst>
                                          <p:attrName>style.visibility</p:attrName>
                                        </p:attrNameLst>
                                      </p:cBhvr>
                                      <p:to>
                                        <p:strVal val="visible"/>
                                      </p:to>
                                    </p:set>
                                    <p:anim calcmode="lin" valueType="num">
                                      <p:cBhvr additive="base">
                                        <p:cTn id="79" dur="500" fill="hold"/>
                                        <p:tgtEl>
                                          <p:spTgt spid="154"/>
                                        </p:tgtEl>
                                        <p:attrNameLst>
                                          <p:attrName>ppt_x</p:attrName>
                                        </p:attrNameLst>
                                      </p:cBhvr>
                                      <p:tavLst>
                                        <p:tav tm="0">
                                          <p:val>
                                            <p:strVal val="#ppt_x"/>
                                          </p:val>
                                        </p:tav>
                                        <p:tav tm="100000">
                                          <p:val>
                                            <p:strVal val="#ppt_x"/>
                                          </p:val>
                                        </p:tav>
                                      </p:tavLst>
                                    </p:anim>
                                    <p:anim calcmode="lin" valueType="num">
                                      <p:cBhvr additive="base">
                                        <p:cTn id="80" dur="500" fill="hold"/>
                                        <p:tgtEl>
                                          <p:spTgt spid="154"/>
                                        </p:tgtEl>
                                        <p:attrNameLst>
                                          <p:attrName>ppt_y</p:attrName>
                                        </p:attrNameLst>
                                      </p:cBhvr>
                                      <p:tavLst>
                                        <p:tav tm="0">
                                          <p:val>
                                            <p:strVal val="1+#ppt_h/2"/>
                                          </p:val>
                                        </p:tav>
                                        <p:tav tm="100000">
                                          <p:val>
                                            <p:strVal val="#ppt_y"/>
                                          </p:val>
                                        </p:tav>
                                      </p:tavLst>
                                    </p:anim>
                                  </p:childTnLst>
                                </p:cTn>
                              </p:par>
                            </p:childTnLst>
                          </p:cTn>
                        </p:par>
                        <p:par>
                          <p:cTn id="81" fill="hold">
                            <p:stCondLst>
                              <p:cond delay="7000"/>
                            </p:stCondLst>
                            <p:childTnLst>
                              <p:par>
                                <p:cTn id="82" presetID="2" presetClass="entr" presetSubtype="1" accel="50000" decel="50000" fill="hold" nodeType="afterEffect">
                                  <p:stCondLst>
                                    <p:cond delay="0"/>
                                  </p:stCondLst>
                                  <p:childTnLst>
                                    <p:set>
                                      <p:cBhvr>
                                        <p:cTn id="83" dur="1" fill="hold">
                                          <p:stCondLst>
                                            <p:cond delay="0"/>
                                          </p:stCondLst>
                                        </p:cTn>
                                        <p:tgtEl>
                                          <p:spTgt spid="157"/>
                                        </p:tgtEl>
                                        <p:attrNameLst>
                                          <p:attrName>style.visibility</p:attrName>
                                        </p:attrNameLst>
                                      </p:cBhvr>
                                      <p:to>
                                        <p:strVal val="visible"/>
                                      </p:to>
                                    </p:set>
                                    <p:anim calcmode="lin" valueType="num">
                                      <p:cBhvr additive="base">
                                        <p:cTn id="84" dur="500" fill="hold"/>
                                        <p:tgtEl>
                                          <p:spTgt spid="157"/>
                                        </p:tgtEl>
                                        <p:attrNameLst>
                                          <p:attrName>ppt_x</p:attrName>
                                        </p:attrNameLst>
                                      </p:cBhvr>
                                      <p:tavLst>
                                        <p:tav tm="0">
                                          <p:val>
                                            <p:strVal val="#ppt_x"/>
                                          </p:val>
                                        </p:tav>
                                        <p:tav tm="100000">
                                          <p:val>
                                            <p:strVal val="#ppt_x"/>
                                          </p:val>
                                        </p:tav>
                                      </p:tavLst>
                                    </p:anim>
                                    <p:anim calcmode="lin" valueType="num">
                                      <p:cBhvr additive="base">
                                        <p:cTn id="85" dur="500" fill="hold"/>
                                        <p:tgtEl>
                                          <p:spTgt spid="15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animBg="1"/>
      <p:bldP spid="118" grpId="0" animBg="1"/>
      <p:bldP spid="119" grpId="0" animBg="1"/>
      <p:bldP spid="121" grpId="0" animBg="1"/>
      <p:bldP spid="13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Subtitle 2"/>
          <p:cNvSpPr txBox="1">
            <a:spLocks/>
          </p:cNvSpPr>
          <p:nvPr/>
        </p:nvSpPr>
        <p:spPr bwMode="auto">
          <a:xfrm>
            <a:off x="1334692" y="5668566"/>
            <a:ext cx="3107531" cy="184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defTabSz="342900" fontAlgn="base">
              <a:spcBef>
                <a:spcPct val="20000"/>
              </a:spcBef>
              <a:spcAft>
                <a:spcPct val="0"/>
              </a:spcAft>
              <a:defRPr/>
            </a:pPr>
            <a:r>
              <a:rPr kumimoji="0" lang="ru-RU" altLang="ru-RU" sz="600" dirty="0">
                <a:solidFill>
                  <a:prstClr val="white"/>
                </a:solidFill>
              </a:rPr>
              <a:t>Higher School of Economics , </a:t>
            </a:r>
            <a:r>
              <a:rPr kumimoji="0" lang="en-US" altLang="ru-RU" sz="600" dirty="0">
                <a:solidFill>
                  <a:prstClr val="white"/>
                </a:solidFill>
              </a:rPr>
              <a:t>Moscow</a:t>
            </a:r>
            <a:r>
              <a:rPr kumimoji="0" lang="ru-RU" altLang="ru-RU" sz="600" dirty="0">
                <a:solidFill>
                  <a:prstClr val="white"/>
                </a:solidFill>
              </a:rPr>
              <a:t>, 2015</a:t>
            </a:r>
          </a:p>
        </p:txBody>
      </p:sp>
      <p:graphicFrame>
        <p:nvGraphicFramePr>
          <p:cNvPr id="2" name="Table 1"/>
          <p:cNvGraphicFramePr>
            <a:graphicFrameLocks noGrp="1"/>
          </p:cNvGraphicFramePr>
          <p:nvPr>
            <p:extLst>
              <p:ext uri="{D42A27DB-BD31-4B8C-83A1-F6EECF244321}">
                <p14:modId xmlns:p14="http://schemas.microsoft.com/office/powerpoint/2010/main" val="637361061"/>
              </p:ext>
            </p:extLst>
          </p:nvPr>
        </p:nvGraphicFramePr>
        <p:xfrm>
          <a:off x="258145" y="1414210"/>
          <a:ext cx="5742505" cy="2209559"/>
        </p:xfrm>
        <a:graphic>
          <a:graphicData uri="http://schemas.openxmlformats.org/drawingml/2006/table">
            <a:tbl>
              <a:tblPr firstRow="1" firstCol="1" bandRow="1">
                <a:tableStyleId>{10A1B5D5-9B99-4C35-A422-299274C87663}</a:tableStyleId>
              </a:tblPr>
              <a:tblGrid>
                <a:gridCol w="945207">
                  <a:extLst>
                    <a:ext uri="{9D8B030D-6E8A-4147-A177-3AD203B41FA5}">
                      <a16:colId xmlns:a16="http://schemas.microsoft.com/office/drawing/2014/main" xmlns="" val="2300930288"/>
                    </a:ext>
                  </a:extLst>
                </a:gridCol>
                <a:gridCol w="774544">
                  <a:extLst>
                    <a:ext uri="{9D8B030D-6E8A-4147-A177-3AD203B41FA5}">
                      <a16:colId xmlns:a16="http://schemas.microsoft.com/office/drawing/2014/main" xmlns="" val="2231350353"/>
                    </a:ext>
                  </a:extLst>
                </a:gridCol>
                <a:gridCol w="774544">
                  <a:extLst>
                    <a:ext uri="{9D8B030D-6E8A-4147-A177-3AD203B41FA5}">
                      <a16:colId xmlns:a16="http://schemas.microsoft.com/office/drawing/2014/main" xmlns="" val="2559123379"/>
                    </a:ext>
                  </a:extLst>
                </a:gridCol>
                <a:gridCol w="863314">
                  <a:extLst>
                    <a:ext uri="{9D8B030D-6E8A-4147-A177-3AD203B41FA5}">
                      <a16:colId xmlns:a16="http://schemas.microsoft.com/office/drawing/2014/main" xmlns="" val="2880112711"/>
                    </a:ext>
                  </a:extLst>
                </a:gridCol>
                <a:gridCol w="774544">
                  <a:extLst>
                    <a:ext uri="{9D8B030D-6E8A-4147-A177-3AD203B41FA5}">
                      <a16:colId xmlns:a16="http://schemas.microsoft.com/office/drawing/2014/main" xmlns="" val="1923323966"/>
                    </a:ext>
                  </a:extLst>
                </a:gridCol>
                <a:gridCol w="774544">
                  <a:extLst>
                    <a:ext uri="{9D8B030D-6E8A-4147-A177-3AD203B41FA5}">
                      <a16:colId xmlns:a16="http://schemas.microsoft.com/office/drawing/2014/main" xmlns="" val="3378121957"/>
                    </a:ext>
                  </a:extLst>
                </a:gridCol>
                <a:gridCol w="835808">
                  <a:extLst>
                    <a:ext uri="{9D8B030D-6E8A-4147-A177-3AD203B41FA5}">
                      <a16:colId xmlns:a16="http://schemas.microsoft.com/office/drawing/2014/main" xmlns="" val="358796714"/>
                    </a:ext>
                  </a:extLst>
                </a:gridCol>
              </a:tblGrid>
              <a:tr h="356568">
                <a:tc>
                  <a:txBody>
                    <a:bodyPr/>
                    <a:lstStyle/>
                    <a:p>
                      <a:pPr algn="ctr">
                        <a:spcAft>
                          <a:spcPts val="0"/>
                        </a:spcAft>
                      </a:pPr>
                      <a:r>
                        <a:rPr lang="ru-RU" sz="1400" dirty="0">
                          <a:solidFill>
                            <a:schemeClr val="accent4">
                              <a:lumMod val="50000"/>
                            </a:schemeClr>
                          </a:solidFill>
                          <a:effectLst/>
                        </a:rPr>
                        <a:t>Chairman</a:t>
                      </a:r>
                      <a:endParaRPr lang="ru-RU" sz="1400" dirty="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a:txBody>
                    <a:bodyPr/>
                    <a:lstStyle/>
                    <a:p>
                      <a:pPr algn="ctr">
                        <a:spcAft>
                          <a:spcPts val="0"/>
                        </a:spcAft>
                      </a:pPr>
                      <a:r>
                        <a:rPr lang="ru-RU" sz="1400" dirty="0">
                          <a:solidFill>
                            <a:schemeClr val="accent4">
                              <a:lumMod val="50000"/>
                            </a:schemeClr>
                          </a:solidFill>
                          <a:effectLst/>
                        </a:rPr>
                        <a:t>Coef.</a:t>
                      </a:r>
                      <a:endParaRPr lang="ru-RU" sz="1400" dirty="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a:txBody>
                    <a:bodyPr/>
                    <a:lstStyle/>
                    <a:p>
                      <a:pPr algn="ctr">
                        <a:spcAft>
                          <a:spcPts val="0"/>
                        </a:spcAft>
                      </a:pPr>
                      <a:r>
                        <a:rPr lang="en-US" sz="1400" dirty="0">
                          <a:solidFill>
                            <a:schemeClr val="accent4">
                              <a:lumMod val="50000"/>
                            </a:schemeClr>
                          </a:solidFill>
                          <a:effectLst/>
                        </a:rPr>
                        <a:t>Std. Err</a:t>
                      </a:r>
                      <a:endParaRPr lang="ru-RU" sz="1400" dirty="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a:txBody>
                    <a:bodyPr/>
                    <a:lstStyle/>
                    <a:p>
                      <a:pPr algn="ctr">
                        <a:spcAft>
                          <a:spcPts val="0"/>
                        </a:spcAft>
                      </a:pPr>
                      <a:r>
                        <a:rPr lang="en-US" sz="1400" dirty="0">
                          <a:solidFill>
                            <a:schemeClr val="accent4">
                              <a:lumMod val="50000"/>
                            </a:schemeClr>
                          </a:solidFill>
                          <a:effectLst/>
                        </a:rPr>
                        <a:t>z</a:t>
                      </a:r>
                      <a:endParaRPr lang="ru-RU" sz="1400" dirty="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a:txBody>
                    <a:bodyPr/>
                    <a:lstStyle/>
                    <a:p>
                      <a:pPr algn="ctr">
                        <a:spcAft>
                          <a:spcPts val="0"/>
                        </a:spcAft>
                      </a:pPr>
                      <a:r>
                        <a:rPr lang="en-US" sz="1400" dirty="0">
                          <a:solidFill>
                            <a:schemeClr val="accent4">
                              <a:lumMod val="50000"/>
                            </a:schemeClr>
                          </a:solidFill>
                          <a:effectLst/>
                        </a:rPr>
                        <a:t>P&gt;|z|</a:t>
                      </a:r>
                      <a:endParaRPr lang="ru-RU" sz="1400" dirty="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gridSpan="2">
                  <a:txBody>
                    <a:bodyPr/>
                    <a:lstStyle/>
                    <a:p>
                      <a:pPr algn="ctr">
                        <a:spcAft>
                          <a:spcPts val="0"/>
                        </a:spcAft>
                      </a:pPr>
                      <a:r>
                        <a:rPr lang="en-US" sz="1400" dirty="0">
                          <a:solidFill>
                            <a:schemeClr val="accent4">
                              <a:lumMod val="50000"/>
                            </a:schemeClr>
                          </a:solidFill>
                          <a:effectLst/>
                        </a:rPr>
                        <a:t>[95% Conf. Interval]</a:t>
                      </a:r>
                      <a:endParaRPr lang="ru-RU" sz="1400" dirty="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hMerge="1">
                  <a:txBody>
                    <a:bodyPr/>
                    <a:lstStyle/>
                    <a:p>
                      <a:endParaRPr lang="ru-RU"/>
                    </a:p>
                  </a:txBody>
                  <a:tcPr/>
                </a:tc>
                <a:extLst>
                  <a:ext uri="{0D108BD9-81ED-4DB2-BD59-A6C34878D82A}">
                    <a16:rowId xmlns:a16="http://schemas.microsoft.com/office/drawing/2014/main" xmlns="" val="2439226646"/>
                  </a:ext>
                </a:extLst>
              </a:tr>
              <a:tr h="356568">
                <a:tc>
                  <a:txBody>
                    <a:bodyPr/>
                    <a:lstStyle/>
                    <a:p>
                      <a:pPr>
                        <a:spcAft>
                          <a:spcPts val="0"/>
                        </a:spcAft>
                      </a:pPr>
                      <a:r>
                        <a:rPr lang="en-US" sz="1400" dirty="0" err="1">
                          <a:solidFill>
                            <a:srgbClr val="800000"/>
                          </a:solidFill>
                          <a:effectLst/>
                        </a:rPr>
                        <a:t>hmc_ta</a:t>
                      </a:r>
                      <a:endParaRPr lang="ru-RU" sz="1400" dirty="0">
                        <a:solidFill>
                          <a:srgbClr val="800000"/>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en-US" sz="1400" dirty="0">
                          <a:effectLst/>
                        </a:rPr>
                        <a:t>-0.15585</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en-US" sz="1400" dirty="0">
                          <a:effectLst/>
                        </a:rPr>
                        <a:t>0.266665</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en-US" sz="1400" dirty="0">
                          <a:effectLst/>
                        </a:rPr>
                        <a:t>-0.58</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en-US" sz="1400" b="1" dirty="0">
                          <a:solidFill>
                            <a:srgbClr val="800000"/>
                          </a:solidFill>
                          <a:effectLst/>
                        </a:rPr>
                        <a:t>0.559</a:t>
                      </a:r>
                      <a:endParaRPr lang="ru-RU" sz="1400" b="1" dirty="0">
                        <a:solidFill>
                          <a:srgbClr val="800000"/>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en-US" sz="1400">
                          <a:effectLst/>
                        </a:rPr>
                        <a:t>-0.67851</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en-US" sz="1400" dirty="0">
                          <a:effectLst/>
                        </a:rPr>
                        <a:t>0.366801</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360313185"/>
                  </a:ext>
                </a:extLst>
              </a:tr>
              <a:tr h="356568">
                <a:tc>
                  <a:txBody>
                    <a:bodyPr/>
                    <a:lstStyle/>
                    <a:p>
                      <a:pPr>
                        <a:spcAft>
                          <a:spcPts val="0"/>
                        </a:spcAft>
                      </a:pPr>
                      <a:r>
                        <a:rPr lang="en-US" sz="1400" dirty="0">
                          <a:solidFill>
                            <a:srgbClr val="800000"/>
                          </a:solidFill>
                          <a:effectLst/>
                        </a:rPr>
                        <a:t>roa_iat1</a:t>
                      </a:r>
                      <a:endParaRPr lang="ru-RU" sz="1400" dirty="0">
                        <a:solidFill>
                          <a:srgbClr val="800000"/>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en-US" sz="1400">
                          <a:effectLst/>
                        </a:rPr>
                        <a:t>-0.92703</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en-US" sz="1400">
                          <a:effectLst/>
                        </a:rPr>
                        <a:t>2.023103</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en-US" sz="1400">
                          <a:effectLst/>
                        </a:rPr>
                        <a:t>-0.46</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b="1" dirty="0">
                          <a:solidFill>
                            <a:srgbClr val="800000"/>
                          </a:solidFill>
                          <a:effectLst/>
                        </a:rPr>
                        <a:t>0.647</a:t>
                      </a:r>
                      <a:endParaRPr lang="ru-RU" sz="1400" b="1" dirty="0">
                        <a:solidFill>
                          <a:srgbClr val="800000"/>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-4.89224</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dirty="0">
                          <a:effectLst/>
                        </a:rPr>
                        <a:t>3.038183</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4260766763"/>
                  </a:ext>
                </a:extLst>
              </a:tr>
              <a:tr h="356568">
                <a:tc>
                  <a:txBody>
                    <a:bodyPr/>
                    <a:lstStyle/>
                    <a:p>
                      <a:pPr>
                        <a:spcAft>
                          <a:spcPts val="0"/>
                        </a:spcAft>
                      </a:pPr>
                      <a:r>
                        <a:rPr lang="ru-RU" sz="1400">
                          <a:effectLst/>
                        </a:rPr>
                        <a:t>lnBDsize</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0.553181</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0.991806</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0.56</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0.577</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-1.39072</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2.497085</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1821418527"/>
                  </a:ext>
                </a:extLst>
              </a:tr>
              <a:tr h="356568">
                <a:tc>
                  <a:txBody>
                    <a:bodyPr/>
                    <a:lstStyle/>
                    <a:p>
                      <a:pPr>
                        <a:spcAft>
                          <a:spcPts val="0"/>
                        </a:spcAft>
                      </a:pPr>
                      <a:r>
                        <a:rPr lang="ru-RU" sz="1400" dirty="0" err="1">
                          <a:effectLst/>
                        </a:rPr>
                        <a:t>lnBDmeet</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chemeClr val="accent4">
                        <a:lumMod val="40000"/>
                        <a:lumOff val="60000"/>
                      </a:schemeClr>
                    </a:solidFill>
                  </a:tcPr>
                </a:tc>
                <a:tc>
                  <a:txBody>
                    <a:bodyPr/>
                    <a:lstStyle/>
                    <a:p>
                      <a:pPr algn="r">
                        <a:spcAft>
                          <a:spcPts val="0"/>
                        </a:spcAft>
                      </a:pPr>
                      <a:r>
                        <a:rPr lang="ru-RU" sz="1400" b="1" dirty="0">
                          <a:effectLst/>
                        </a:rPr>
                        <a:t>1.040213</a:t>
                      </a:r>
                      <a:endParaRPr lang="ru-RU" sz="1400" b="1"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chemeClr val="accent4">
                        <a:lumMod val="40000"/>
                        <a:lumOff val="60000"/>
                      </a:schemeClr>
                    </a:solidFill>
                  </a:tcPr>
                </a:tc>
                <a:tc>
                  <a:txBody>
                    <a:bodyPr/>
                    <a:lstStyle/>
                    <a:p>
                      <a:pPr algn="r">
                        <a:spcAft>
                          <a:spcPts val="0"/>
                        </a:spcAft>
                      </a:pPr>
                      <a:r>
                        <a:rPr lang="ru-RU" sz="1400" dirty="0">
                          <a:effectLst/>
                        </a:rPr>
                        <a:t>0.376692</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2.76</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b="1" dirty="0">
                          <a:solidFill>
                            <a:srgbClr val="000090"/>
                          </a:solidFill>
                          <a:effectLst/>
                        </a:rPr>
                        <a:t>0.006</a:t>
                      </a:r>
                      <a:endParaRPr lang="ru-RU" sz="1400" b="1" dirty="0">
                        <a:solidFill>
                          <a:srgbClr val="000090"/>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rgbClr val="94C8ED"/>
                    </a:solidFill>
                  </a:tcPr>
                </a:tc>
                <a:tc>
                  <a:txBody>
                    <a:bodyPr/>
                    <a:lstStyle/>
                    <a:p>
                      <a:pPr algn="r">
                        <a:spcAft>
                          <a:spcPts val="0"/>
                        </a:spcAft>
                      </a:pPr>
                      <a:r>
                        <a:rPr lang="ru-RU" sz="1400" dirty="0">
                          <a:effectLst/>
                        </a:rPr>
                        <a:t>0.301911</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1.778515</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1571606570"/>
                  </a:ext>
                </a:extLst>
              </a:tr>
              <a:tr h="356568">
                <a:tc>
                  <a:txBody>
                    <a:bodyPr/>
                    <a:lstStyle/>
                    <a:p>
                      <a:pPr>
                        <a:spcAft>
                          <a:spcPts val="0"/>
                        </a:spcAft>
                      </a:pPr>
                      <a:r>
                        <a:rPr lang="ru-RU" sz="1400" dirty="0">
                          <a:effectLst/>
                        </a:rPr>
                        <a:t>_cons</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dirty="0">
                          <a:effectLst/>
                        </a:rPr>
                        <a:t>-5.2101</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dirty="0">
                          <a:effectLst/>
                        </a:rPr>
                        <a:t>2.388723</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dirty="0">
                          <a:effectLst/>
                        </a:rPr>
                        <a:t>-2.18</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0.029</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-9.89191</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dirty="0">
                          <a:effectLst/>
                        </a:rPr>
                        <a:t>-0.52829</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386772107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274934320"/>
              </p:ext>
            </p:extLst>
          </p:nvPr>
        </p:nvGraphicFramePr>
        <p:xfrm>
          <a:off x="258145" y="3999793"/>
          <a:ext cx="5742507" cy="2003885"/>
        </p:xfrm>
        <a:graphic>
          <a:graphicData uri="http://schemas.openxmlformats.org/drawingml/2006/table">
            <a:tbl>
              <a:tblPr firstRow="1" firstCol="1" bandRow="1">
                <a:tableStyleId>{10A1B5D5-9B99-4C35-A422-299274C87663}</a:tableStyleId>
              </a:tblPr>
              <a:tblGrid>
                <a:gridCol w="905794">
                  <a:extLst>
                    <a:ext uri="{9D8B030D-6E8A-4147-A177-3AD203B41FA5}">
                      <a16:colId xmlns:a16="http://schemas.microsoft.com/office/drawing/2014/main" xmlns="" val="3875954112"/>
                    </a:ext>
                  </a:extLst>
                </a:gridCol>
                <a:gridCol w="841628">
                  <a:extLst>
                    <a:ext uri="{9D8B030D-6E8A-4147-A177-3AD203B41FA5}">
                      <a16:colId xmlns:a16="http://schemas.microsoft.com/office/drawing/2014/main" xmlns="" val="487154170"/>
                    </a:ext>
                  </a:extLst>
                </a:gridCol>
                <a:gridCol w="841628">
                  <a:extLst>
                    <a:ext uri="{9D8B030D-6E8A-4147-A177-3AD203B41FA5}">
                      <a16:colId xmlns:a16="http://schemas.microsoft.com/office/drawing/2014/main" xmlns="" val="2833421280"/>
                    </a:ext>
                  </a:extLst>
                </a:gridCol>
                <a:gridCol w="776216">
                  <a:extLst>
                    <a:ext uri="{9D8B030D-6E8A-4147-A177-3AD203B41FA5}">
                      <a16:colId xmlns:a16="http://schemas.microsoft.com/office/drawing/2014/main" xmlns="" val="3449988544"/>
                    </a:ext>
                  </a:extLst>
                </a:gridCol>
                <a:gridCol w="776216">
                  <a:extLst>
                    <a:ext uri="{9D8B030D-6E8A-4147-A177-3AD203B41FA5}">
                      <a16:colId xmlns:a16="http://schemas.microsoft.com/office/drawing/2014/main" xmlns="" val="3751452925"/>
                    </a:ext>
                  </a:extLst>
                </a:gridCol>
                <a:gridCol w="759397">
                  <a:extLst>
                    <a:ext uri="{9D8B030D-6E8A-4147-A177-3AD203B41FA5}">
                      <a16:colId xmlns:a16="http://schemas.microsoft.com/office/drawing/2014/main" xmlns="" val="2170039390"/>
                    </a:ext>
                  </a:extLst>
                </a:gridCol>
                <a:gridCol w="841628">
                  <a:extLst>
                    <a:ext uri="{9D8B030D-6E8A-4147-A177-3AD203B41FA5}">
                      <a16:colId xmlns:a16="http://schemas.microsoft.com/office/drawing/2014/main" xmlns="" val="1216964549"/>
                    </a:ext>
                  </a:extLst>
                </a:gridCol>
              </a:tblGrid>
              <a:tr h="397578">
                <a:tc>
                  <a:txBody>
                    <a:bodyPr/>
                    <a:lstStyle/>
                    <a:p>
                      <a:pPr algn="ctr">
                        <a:spcAft>
                          <a:spcPts val="0"/>
                        </a:spcAft>
                      </a:pPr>
                      <a:r>
                        <a:rPr lang="en-US" sz="1400" dirty="0" smtClean="0">
                          <a:solidFill>
                            <a:schemeClr val="accent4">
                              <a:lumMod val="50000"/>
                            </a:schemeClr>
                          </a:solidFill>
                          <a:effectLst/>
                        </a:rPr>
                        <a:t>Marginal </a:t>
                      </a:r>
                      <a:r>
                        <a:rPr lang="en-US" sz="1400" dirty="0" err="1" smtClean="0">
                          <a:solidFill>
                            <a:schemeClr val="accent4">
                              <a:lumMod val="50000"/>
                            </a:schemeClr>
                          </a:solidFill>
                          <a:effectLst/>
                        </a:rPr>
                        <a:t>ef</a:t>
                      </a:r>
                      <a:endParaRPr lang="ru-RU" sz="1400" dirty="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a:txBody>
                    <a:bodyPr/>
                    <a:lstStyle/>
                    <a:p>
                      <a:pPr algn="ctr">
                        <a:spcAft>
                          <a:spcPts val="0"/>
                        </a:spcAft>
                      </a:pPr>
                      <a:r>
                        <a:rPr lang="ru-RU" sz="1400" dirty="0">
                          <a:solidFill>
                            <a:schemeClr val="accent4">
                              <a:lumMod val="50000"/>
                            </a:schemeClr>
                          </a:solidFill>
                          <a:effectLst/>
                        </a:rPr>
                        <a:t>dy/dx</a:t>
                      </a:r>
                      <a:endParaRPr lang="ru-RU" sz="1400" dirty="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a:txBody>
                    <a:bodyPr/>
                    <a:lstStyle/>
                    <a:p>
                      <a:pPr algn="ctr">
                        <a:spcAft>
                          <a:spcPts val="0"/>
                        </a:spcAft>
                      </a:pPr>
                      <a:r>
                        <a:rPr lang="ru-RU" sz="1400" dirty="0">
                          <a:solidFill>
                            <a:schemeClr val="accent4">
                              <a:lumMod val="50000"/>
                            </a:schemeClr>
                          </a:solidFill>
                          <a:effectLst/>
                        </a:rPr>
                        <a:t>Std. Err.</a:t>
                      </a:r>
                      <a:endParaRPr lang="ru-RU" sz="1400" dirty="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a:txBody>
                    <a:bodyPr/>
                    <a:lstStyle/>
                    <a:p>
                      <a:pPr algn="ctr">
                        <a:spcAft>
                          <a:spcPts val="0"/>
                        </a:spcAft>
                      </a:pPr>
                      <a:r>
                        <a:rPr lang="ru-RU" sz="1400" dirty="0">
                          <a:solidFill>
                            <a:schemeClr val="accent4">
                              <a:lumMod val="50000"/>
                            </a:schemeClr>
                          </a:solidFill>
                          <a:effectLst/>
                        </a:rPr>
                        <a:t>z</a:t>
                      </a:r>
                      <a:endParaRPr lang="ru-RU" sz="1400" dirty="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a:txBody>
                    <a:bodyPr/>
                    <a:lstStyle/>
                    <a:p>
                      <a:pPr algn="ctr">
                        <a:spcAft>
                          <a:spcPts val="0"/>
                        </a:spcAft>
                      </a:pPr>
                      <a:r>
                        <a:rPr lang="ru-RU" sz="1400" dirty="0">
                          <a:solidFill>
                            <a:schemeClr val="accent4">
                              <a:lumMod val="50000"/>
                            </a:schemeClr>
                          </a:solidFill>
                          <a:effectLst/>
                        </a:rPr>
                        <a:t>P&gt;z</a:t>
                      </a:r>
                      <a:endParaRPr lang="ru-RU" sz="1400" dirty="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gridSpan="2">
                  <a:txBody>
                    <a:bodyPr/>
                    <a:lstStyle/>
                    <a:p>
                      <a:pPr algn="ctr">
                        <a:spcAft>
                          <a:spcPts val="0"/>
                        </a:spcAft>
                      </a:pPr>
                      <a:r>
                        <a:rPr lang="ru-RU" sz="1400" dirty="0">
                          <a:solidFill>
                            <a:schemeClr val="accent4">
                              <a:lumMod val="50000"/>
                            </a:schemeClr>
                          </a:solidFill>
                          <a:effectLst/>
                        </a:rPr>
                        <a:t>[95% Conf.Interval]</a:t>
                      </a:r>
                      <a:endParaRPr lang="ru-RU" sz="1400" dirty="0">
                        <a:solidFill>
                          <a:schemeClr val="accent4">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hMerge="1">
                  <a:txBody>
                    <a:bodyPr/>
                    <a:lstStyle/>
                    <a:p>
                      <a:endParaRPr lang="ru-RU"/>
                    </a:p>
                  </a:txBody>
                  <a:tcPr/>
                </a:tc>
                <a:extLst>
                  <a:ext uri="{0D108BD9-81ED-4DB2-BD59-A6C34878D82A}">
                    <a16:rowId xmlns:a16="http://schemas.microsoft.com/office/drawing/2014/main" xmlns="" val="2274712058"/>
                  </a:ext>
                </a:extLst>
              </a:tr>
              <a:tr h="473149">
                <a:tc>
                  <a:txBody>
                    <a:bodyPr/>
                    <a:lstStyle/>
                    <a:p>
                      <a:pPr>
                        <a:spcAft>
                          <a:spcPts val="0"/>
                        </a:spcAft>
                      </a:pPr>
                      <a:r>
                        <a:rPr lang="ru-RU" sz="1400">
                          <a:effectLst/>
                        </a:rPr>
                        <a:t>hmc_ta</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-0.02796</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dirty="0">
                          <a:effectLst/>
                        </a:rPr>
                        <a:t>0.047789</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-0.59</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dirty="0">
                          <a:effectLst/>
                        </a:rPr>
                        <a:t>0.558</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-0.12163</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0.065701</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1928944539"/>
                  </a:ext>
                </a:extLst>
              </a:tr>
              <a:tr h="315434">
                <a:tc>
                  <a:txBody>
                    <a:bodyPr/>
                    <a:lstStyle/>
                    <a:p>
                      <a:pPr>
                        <a:spcAft>
                          <a:spcPts val="0"/>
                        </a:spcAft>
                      </a:pPr>
                      <a:r>
                        <a:rPr lang="ru-RU" sz="1400">
                          <a:effectLst/>
                        </a:rPr>
                        <a:t>roa_iat1</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-0.16633</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0.362794</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-0.46</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0.647</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-0.8774</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0.54473</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4179052473"/>
                  </a:ext>
                </a:extLst>
              </a:tr>
              <a:tr h="473149">
                <a:tc>
                  <a:txBody>
                    <a:bodyPr/>
                    <a:lstStyle/>
                    <a:p>
                      <a:pPr>
                        <a:spcAft>
                          <a:spcPts val="0"/>
                        </a:spcAft>
                      </a:pPr>
                      <a:r>
                        <a:rPr lang="ru-RU" sz="1400">
                          <a:effectLst/>
                        </a:rPr>
                        <a:t>lnBDsize</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0.099255</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0.177669</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0.56</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dirty="0">
                          <a:effectLst/>
                        </a:rPr>
                        <a:t>0.576</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-0.24897</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dirty="0">
                          <a:effectLst/>
                        </a:rPr>
                        <a:t>0.44748</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3627269008"/>
                  </a:ext>
                </a:extLst>
              </a:tr>
              <a:tr h="315434">
                <a:tc>
                  <a:txBody>
                    <a:bodyPr/>
                    <a:lstStyle/>
                    <a:p>
                      <a:pPr>
                        <a:spcAft>
                          <a:spcPts val="0"/>
                        </a:spcAft>
                      </a:pPr>
                      <a:r>
                        <a:rPr lang="ru-RU" sz="1400" dirty="0" err="1">
                          <a:effectLst/>
                        </a:rPr>
                        <a:t>lnBDmeet</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chemeClr val="accent4">
                        <a:lumMod val="40000"/>
                        <a:lumOff val="60000"/>
                      </a:schemeClr>
                    </a:solidFill>
                  </a:tcPr>
                </a:tc>
                <a:tc>
                  <a:txBody>
                    <a:bodyPr/>
                    <a:lstStyle/>
                    <a:p>
                      <a:pPr algn="r">
                        <a:spcAft>
                          <a:spcPts val="0"/>
                        </a:spcAft>
                      </a:pPr>
                      <a:r>
                        <a:rPr lang="ru-RU" sz="1400" dirty="0">
                          <a:effectLst/>
                        </a:rPr>
                        <a:t>0.186641</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chemeClr val="accent4">
                        <a:lumMod val="40000"/>
                        <a:lumOff val="60000"/>
                      </a:schemeClr>
                    </a:solidFill>
                  </a:tcPr>
                </a:tc>
                <a:tc>
                  <a:txBody>
                    <a:bodyPr/>
                    <a:lstStyle/>
                    <a:p>
                      <a:pPr algn="r">
                        <a:spcAft>
                          <a:spcPts val="0"/>
                        </a:spcAft>
                      </a:pPr>
                      <a:r>
                        <a:rPr lang="ru-RU" sz="1400" dirty="0">
                          <a:effectLst/>
                        </a:rPr>
                        <a:t>0.06465</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dirty="0">
                          <a:effectLst/>
                        </a:rPr>
                        <a:t>2.89</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a:effectLst/>
                        </a:rPr>
                        <a:t>0.004</a:t>
                      </a:r>
                      <a:endParaRPr lang="ru-RU" sz="140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dirty="0">
                          <a:effectLst/>
                        </a:rPr>
                        <a:t>0.05993</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r">
                        <a:spcAft>
                          <a:spcPts val="0"/>
                        </a:spcAft>
                      </a:pPr>
                      <a:r>
                        <a:rPr lang="ru-RU" sz="1400" dirty="0">
                          <a:effectLst/>
                        </a:rPr>
                        <a:t>0.313353</a:t>
                      </a:r>
                      <a:endParaRPr lang="ru-R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2188149623"/>
                  </a:ext>
                </a:extLst>
              </a:tr>
            </a:tbl>
          </a:graphicData>
        </a:graphic>
      </p:graphicFrame>
      <p:sp>
        <p:nvSpPr>
          <p:cNvPr id="6" name="Subtitle 2"/>
          <p:cNvSpPr txBox="1">
            <a:spLocks/>
          </p:cNvSpPr>
          <p:nvPr/>
        </p:nvSpPr>
        <p:spPr bwMode="auto">
          <a:xfrm>
            <a:off x="21867" y="6379702"/>
            <a:ext cx="3107531" cy="184547"/>
          </a:xfrm>
          <a:prstGeom prst="rect">
            <a:avLst/>
          </a:prstGeom>
          <a:noFill/>
          <a:ln w="9525">
            <a:noFill/>
            <a:miter lim="800000"/>
            <a:headEnd/>
            <a:tailEnd/>
          </a:ln>
        </p:spPr>
        <p:txBody>
          <a:bodyPr/>
          <a:lstStyle/>
          <a:p>
            <a:pPr marL="0" marR="0" lvl="0" indent="0" algn="l" defTabSz="342900" rtl="0" eaLnBrk="1" fontAlgn="base" latinLnBrk="0" hangingPunct="1">
              <a:lnSpc>
                <a:spcPct val="100000"/>
              </a:lnSpc>
              <a:spcBef>
                <a:spcPct val="20000"/>
              </a:spcBef>
              <a:spcAft>
                <a:spcPct val="0"/>
              </a:spcAft>
              <a:buClrTx/>
              <a:buSzTx/>
              <a:buFontTx/>
              <a:buNone/>
              <a:tabLst/>
              <a:defRPr/>
            </a:pP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Higher</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School</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of</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Economics</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 </a:t>
            </a:r>
            <a:r>
              <a:rPr kumimoji="0" lang="en-US"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Moscow</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201</a:t>
            </a:r>
            <a:r>
              <a:rPr kumimoji="0" lang="en-US"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5</a:t>
            </a:r>
            <a:endPar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endParaRPr>
          </a:p>
        </p:txBody>
      </p:sp>
      <p:sp>
        <p:nvSpPr>
          <p:cNvPr id="7" name="TextBox 6"/>
          <p:cNvSpPr txBox="1"/>
          <p:nvPr/>
        </p:nvSpPr>
        <p:spPr>
          <a:xfrm>
            <a:off x="1575632" y="205361"/>
            <a:ext cx="6080762" cy="584775"/>
          </a:xfrm>
          <a:prstGeom prst="rect">
            <a:avLst/>
          </a:prstGeom>
          <a:noFill/>
        </p:spPr>
        <p:txBody>
          <a:bodyPr wrap="square" rtlCol="0">
            <a:spAutoFit/>
          </a:bodyPr>
          <a:lstStyle/>
          <a:p>
            <a:pPr defTabSz="342900" fontAlgn="base">
              <a:spcBef>
                <a:spcPct val="0"/>
              </a:spcBef>
              <a:spcAft>
                <a:spcPct val="0"/>
              </a:spcAft>
              <a:defRPr/>
            </a:pPr>
            <a:r>
              <a:rPr lang="en-US" sz="3200" b="1" dirty="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rPr>
              <a:t>Results. </a:t>
            </a:r>
            <a:r>
              <a:rPr lang="en-US" sz="3200" b="1" dirty="0" smtClean="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rPr>
              <a:t>Chairman changes</a:t>
            </a:r>
            <a:endParaRPr lang="ru-RU" sz="3200" b="1" dirty="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nvGrpSpPr>
          <p:cNvPr id="8" name="Group 7"/>
          <p:cNvGrpSpPr/>
          <p:nvPr/>
        </p:nvGrpSpPr>
        <p:grpSpPr>
          <a:xfrm>
            <a:off x="6364467" y="2278389"/>
            <a:ext cx="2632265" cy="1470852"/>
            <a:chOff x="943200" y="2578250"/>
            <a:chExt cx="2621653" cy="342566"/>
          </a:xfrm>
        </p:grpSpPr>
        <p:sp>
          <p:nvSpPr>
            <p:cNvPr id="9" name="TextBox 8"/>
            <p:cNvSpPr txBox="1"/>
            <p:nvPr/>
          </p:nvSpPr>
          <p:spPr>
            <a:xfrm>
              <a:off x="972510" y="2578250"/>
              <a:ext cx="1630255" cy="64514"/>
            </a:xfrm>
            <a:prstGeom prst="rect">
              <a:avLst/>
            </a:prstGeom>
            <a:noFill/>
          </p:spPr>
          <p:txBody>
            <a:bodyPr wrap="square" lIns="0" tIns="0" rIns="0" bIns="0" rtlCol="0" anchor="ctr">
              <a:spAutoFit/>
            </a:bodyPr>
            <a:lstStyle/>
            <a:p>
              <a:r>
                <a:rPr lang="en-US" b="1" dirty="0">
                  <a:solidFill>
                    <a:srgbClr val="000090"/>
                  </a:solidFill>
                </a:rPr>
                <a:t>Board Changes</a:t>
              </a:r>
            </a:p>
          </p:txBody>
        </p:sp>
        <p:sp>
          <p:nvSpPr>
            <p:cNvPr id="10" name="TextBox 9"/>
            <p:cNvSpPr txBox="1"/>
            <p:nvPr/>
          </p:nvSpPr>
          <p:spPr>
            <a:xfrm>
              <a:off x="943200" y="2748779"/>
              <a:ext cx="2621653" cy="172037"/>
            </a:xfrm>
            <a:prstGeom prst="rect">
              <a:avLst/>
            </a:prstGeom>
            <a:noFill/>
          </p:spPr>
          <p:txBody>
            <a:bodyPr wrap="square" lIns="0" tIns="0" rIns="0" bIns="0" rtlCol="0" anchor="t">
              <a:spAutoFit/>
            </a:bodyPr>
            <a:lstStyle/>
            <a:p>
              <a:pPr lvl="0"/>
              <a:r>
                <a:rPr lang="en-US" sz="1600" dirty="0" smtClean="0"/>
                <a:t>H4</a:t>
              </a:r>
              <a:r>
                <a:rPr lang="en-US" sz="1600" b="1" dirty="0" smtClean="0"/>
                <a:t>. Board changes have negative relations with firm </a:t>
              </a:r>
              <a:r>
                <a:rPr lang="en-US" sz="1600" b="1" dirty="0" smtClean="0"/>
                <a:t>performance?</a:t>
              </a:r>
              <a:endParaRPr lang="ru-RU" sz="1600" b="1" dirty="0"/>
            </a:p>
          </p:txBody>
        </p:sp>
      </p:grpSp>
      <p:sp>
        <p:nvSpPr>
          <p:cNvPr id="12" name="Rectangle 11"/>
          <p:cNvSpPr/>
          <p:nvPr/>
        </p:nvSpPr>
        <p:spPr>
          <a:xfrm>
            <a:off x="6190228" y="3964749"/>
            <a:ext cx="2730001" cy="1046440"/>
          </a:xfrm>
          <a:prstGeom prst="rect">
            <a:avLst/>
          </a:prstGeom>
          <a:ln>
            <a:solidFill>
              <a:srgbClr val="800000"/>
            </a:solidFill>
          </a:ln>
        </p:spPr>
        <p:txBody>
          <a:bodyPr wrap="square">
            <a:spAutoFit/>
          </a:bodyPr>
          <a:lstStyle/>
          <a:p>
            <a:r>
              <a:rPr lang="en-US" sz="1600" b="1" dirty="0" smtClean="0">
                <a:solidFill>
                  <a:srgbClr val="800000"/>
                </a:solidFill>
                <a:latin typeface="Times New Roman" panose="02020603050405020304" pitchFamily="18" charset="0"/>
                <a:ea typeface="MS Mincho" panose="02020609040205080304" pitchFamily="49" charset="-128"/>
                <a:cs typeface="Times New Roman" panose="02020603050405020304" pitchFamily="18" charset="0"/>
              </a:rPr>
              <a:t>is </a:t>
            </a:r>
            <a:r>
              <a:rPr lang="en-US" sz="1600" b="1" dirty="0" smtClean="0">
                <a:solidFill>
                  <a:srgbClr val="800000"/>
                </a:solidFill>
                <a:latin typeface="Times New Roman" panose="02020603050405020304" pitchFamily="18" charset="0"/>
                <a:ea typeface="MS Mincho" panose="02020609040205080304" pitchFamily="49" charset="-128"/>
                <a:cs typeface="Times New Roman" panose="02020603050405020304" pitchFamily="18" charset="0"/>
              </a:rPr>
              <a:t>rejected</a:t>
            </a:r>
            <a:r>
              <a:rPr lang="en-US" sz="1400" dirty="0" smtClean="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 </a:t>
            </a:r>
            <a:r>
              <a:rPr lang="en-US" sz="1600" dirty="0" smtClean="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The results </a:t>
            </a:r>
            <a:r>
              <a:rPr lang="en-US" sz="1600" dirty="0" smtClean="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contradict </a:t>
            </a:r>
            <a:r>
              <a:rPr lang="en-US" sz="1600" dirty="0" smtClean="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to </a:t>
            </a:r>
            <a:r>
              <a:rPr lang="en-US" sz="1600" dirty="0">
                <a:solidFill>
                  <a:srgbClr val="000000"/>
                </a:solidFill>
                <a:latin typeface="Times New Roman" panose="02020603050405020304" pitchFamily="18" charset="0"/>
                <a:ea typeface="MS Mincho" panose="02020609040205080304" pitchFamily="49" charset="-128"/>
              </a:rPr>
              <a:t>Liu, Wang, Zhao and Ahlstrom (2013)</a:t>
            </a:r>
            <a:endParaRPr lang="ru-RU" sz="1600" dirty="0"/>
          </a:p>
          <a:p>
            <a:endParaRPr lang="ru-RU" sz="1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6487439" y="5293627"/>
            <a:ext cx="2111478" cy="646331"/>
          </a:xfrm>
          <a:prstGeom prst="rect">
            <a:avLst/>
          </a:prstGeom>
          <a:solidFill>
            <a:schemeClr val="accent4">
              <a:lumMod val="60000"/>
              <a:lumOff val="40000"/>
            </a:schemeClr>
          </a:solidFill>
          <a:ln>
            <a:solidFill>
              <a:srgbClr val="800000"/>
            </a:solidFill>
          </a:ln>
        </p:spPr>
        <p:txBody>
          <a:bodyPr wrap="square" rtlCol="0">
            <a:spAutoFit/>
          </a:bodyPr>
          <a:lstStyle/>
          <a:p>
            <a:r>
              <a:rPr lang="en-US" dirty="0" smtClean="0"/>
              <a:t>ONLY frequency of meetings matters </a:t>
            </a:r>
            <a:endParaRPr lang="ru-RU" dirty="0"/>
          </a:p>
        </p:txBody>
      </p:sp>
    </p:spTree>
    <p:extLst>
      <p:ext uri="{BB962C8B-B14F-4D97-AF65-F5344CB8AC3E}">
        <p14:creationId xmlns:p14="http://schemas.microsoft.com/office/powerpoint/2010/main" val="9878687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Subtitle 2"/>
          <p:cNvSpPr txBox="1">
            <a:spLocks/>
          </p:cNvSpPr>
          <p:nvPr/>
        </p:nvSpPr>
        <p:spPr bwMode="auto">
          <a:xfrm>
            <a:off x="21867" y="6379702"/>
            <a:ext cx="3107531" cy="184547"/>
          </a:xfrm>
          <a:prstGeom prst="rect">
            <a:avLst/>
          </a:prstGeom>
          <a:noFill/>
          <a:ln w="9525">
            <a:noFill/>
            <a:miter lim="800000"/>
            <a:headEnd/>
            <a:tailEnd/>
          </a:ln>
        </p:spPr>
        <p:txBody>
          <a:bodyPr/>
          <a:lstStyle/>
          <a:p>
            <a:pPr marL="0" marR="0" lvl="0" indent="0" algn="l" defTabSz="342900" rtl="0" eaLnBrk="1" fontAlgn="base" latinLnBrk="0" hangingPunct="1">
              <a:lnSpc>
                <a:spcPct val="100000"/>
              </a:lnSpc>
              <a:spcBef>
                <a:spcPct val="20000"/>
              </a:spcBef>
              <a:spcAft>
                <a:spcPct val="0"/>
              </a:spcAft>
              <a:buClrTx/>
              <a:buSzTx/>
              <a:buFontTx/>
              <a:buNone/>
              <a:tabLst/>
              <a:defRPr/>
            </a:pPr>
            <a:r>
              <a:rPr kumimoji="0" lang="ru-RU" sz="16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Higher</a:t>
            </a:r>
            <a:r>
              <a:rPr kumimoji="0" lang="ru-RU" sz="16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a:t>
            </a:r>
            <a:r>
              <a:rPr kumimoji="0" lang="ru-RU" sz="16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School</a:t>
            </a:r>
            <a:r>
              <a:rPr kumimoji="0" lang="ru-RU" sz="16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a:t>
            </a:r>
            <a:r>
              <a:rPr kumimoji="0" lang="ru-RU" sz="16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of</a:t>
            </a:r>
            <a:r>
              <a:rPr kumimoji="0" lang="ru-RU" sz="16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a:t>
            </a:r>
            <a:r>
              <a:rPr kumimoji="0" lang="ru-RU" sz="1600" b="0" i="0" u="none" strike="noStrike" kern="1200" cap="none" spc="0" normalizeH="0" baseline="0" noProof="0" dirty="0" err="1">
                <a:ln>
                  <a:noFill/>
                </a:ln>
                <a:solidFill>
                  <a:prstClr val="white"/>
                </a:solidFill>
                <a:effectLst/>
                <a:uLnTx/>
                <a:uFillTx/>
                <a:latin typeface="Calibri" panose="020F0502020204030204"/>
                <a:ea typeface="ＭＳ Ｐゴシック"/>
                <a:cs typeface="+mn-cs"/>
              </a:rPr>
              <a:t>Economics</a:t>
            </a:r>
            <a:r>
              <a:rPr kumimoji="0" lang="ru-RU" sz="16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 </a:t>
            </a:r>
            <a:r>
              <a:rPr kumimoji="0" lang="en-US" sz="16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Moscow</a:t>
            </a:r>
            <a:r>
              <a:rPr kumimoji="0" lang="ru-RU" sz="16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 201</a:t>
            </a:r>
            <a:r>
              <a:rPr kumimoji="0" lang="en-US" sz="1600" b="0" i="0" u="none" strike="noStrike" kern="1200" cap="none" spc="0" normalizeH="0" baseline="0" noProof="0" dirty="0">
                <a:ln>
                  <a:noFill/>
                </a:ln>
                <a:solidFill>
                  <a:prstClr val="white"/>
                </a:solidFill>
                <a:effectLst/>
                <a:uLnTx/>
                <a:uFillTx/>
                <a:latin typeface="Calibri" panose="020F0502020204030204"/>
                <a:ea typeface="ＭＳ Ｐゴシック"/>
                <a:cs typeface="+mn-cs"/>
              </a:rPr>
              <a:t>5</a:t>
            </a:r>
            <a:endParaRPr kumimoji="0" lang="ru-RU" sz="1600" b="0" i="0" u="none" strike="noStrike" kern="1200" cap="none" spc="0" normalizeH="0" baseline="0" noProof="0" dirty="0">
              <a:ln>
                <a:noFill/>
              </a:ln>
              <a:solidFill>
                <a:prstClr val="white"/>
              </a:solidFill>
              <a:effectLst/>
              <a:uLnTx/>
              <a:uFillTx/>
              <a:latin typeface="Calibri" panose="020F0502020204030204"/>
              <a:ea typeface="ＭＳ Ｐゴシック"/>
              <a:cs typeface="+mn-cs"/>
            </a:endParaRPr>
          </a:p>
        </p:txBody>
      </p:sp>
      <p:sp>
        <p:nvSpPr>
          <p:cNvPr id="7" name="TextBox 6"/>
          <p:cNvSpPr txBox="1"/>
          <p:nvPr/>
        </p:nvSpPr>
        <p:spPr>
          <a:xfrm>
            <a:off x="1575632" y="205361"/>
            <a:ext cx="6080762" cy="584775"/>
          </a:xfrm>
          <a:prstGeom prst="rect">
            <a:avLst/>
          </a:prstGeom>
          <a:noFill/>
        </p:spPr>
        <p:txBody>
          <a:bodyPr wrap="square" rtlCol="0">
            <a:spAutoFit/>
          </a:bodyPr>
          <a:lstStyle/>
          <a:p>
            <a:pPr marL="0" marR="0" lvl="0" indent="0" algn="l" defTabSz="3429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smtClean="0">
                <a:ln>
                  <a:noFill/>
                </a:ln>
                <a:solidFill>
                  <a:prstClr val="white"/>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Conclusion</a:t>
            </a:r>
            <a:endParaRPr kumimoji="0" lang="ru-RU" sz="3200" b="1" i="0" u="none" strike="noStrike" kern="1200" cap="none" spc="0" normalizeH="0" baseline="0" noProof="0" dirty="0">
              <a:ln>
                <a:noFill/>
              </a:ln>
              <a:solidFill>
                <a:prstClr val="white"/>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32" name="Oval 31"/>
          <p:cNvSpPr/>
          <p:nvPr/>
        </p:nvSpPr>
        <p:spPr>
          <a:xfrm>
            <a:off x="3726367" y="1948587"/>
            <a:ext cx="723797" cy="703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800" b="1" dirty="0" smtClean="0">
              <a:solidFill>
                <a:schemeClr val="accent1">
                  <a:lumMod val="50000"/>
                </a:schemeClr>
              </a:solidFill>
              <a:latin typeface="FontAwesome" pitchFamily="2" charset="0"/>
            </a:endParaRPr>
          </a:p>
        </p:txBody>
      </p:sp>
      <p:grpSp>
        <p:nvGrpSpPr>
          <p:cNvPr id="33" name="Group 39"/>
          <p:cNvGrpSpPr/>
          <p:nvPr/>
        </p:nvGrpSpPr>
        <p:grpSpPr>
          <a:xfrm>
            <a:off x="283578" y="3074428"/>
            <a:ext cx="3334944" cy="1210521"/>
            <a:chOff x="885152" y="2555743"/>
            <a:chExt cx="2621654" cy="1210521"/>
          </a:xfrm>
        </p:grpSpPr>
        <p:sp>
          <p:nvSpPr>
            <p:cNvPr id="34" name="TextBox 33"/>
            <p:cNvSpPr txBox="1"/>
            <p:nvPr/>
          </p:nvSpPr>
          <p:spPr>
            <a:xfrm>
              <a:off x="994818" y="2555743"/>
              <a:ext cx="2511988" cy="246221"/>
            </a:xfrm>
            <a:prstGeom prst="rect">
              <a:avLst/>
            </a:prstGeom>
            <a:noFill/>
          </p:spPr>
          <p:txBody>
            <a:bodyPr wrap="square" lIns="0" tIns="0" rIns="0" bIns="0" rtlCol="0" anchor="ctr">
              <a:spAutoFit/>
            </a:bodyPr>
            <a:lstStyle/>
            <a:p>
              <a:pPr algn="r"/>
              <a:r>
                <a:rPr lang="en-US" sz="1600" b="1" dirty="0">
                  <a:solidFill>
                    <a:schemeClr val="accent3"/>
                  </a:solidFill>
                </a:rPr>
                <a:t>The </a:t>
              </a:r>
              <a:r>
                <a:rPr lang="en-US" sz="1600" b="1" dirty="0" smtClean="0">
                  <a:solidFill>
                    <a:schemeClr val="accent3"/>
                  </a:solidFill>
                </a:rPr>
                <a:t>specificity of Russian companies</a:t>
              </a:r>
              <a:endParaRPr lang="en-US" sz="1600" b="1" dirty="0">
                <a:solidFill>
                  <a:schemeClr val="accent3"/>
                </a:solidFill>
              </a:endParaRPr>
            </a:p>
          </p:txBody>
        </p:sp>
        <p:sp>
          <p:nvSpPr>
            <p:cNvPr id="35" name="TextBox 34"/>
            <p:cNvSpPr txBox="1"/>
            <p:nvPr/>
          </p:nvSpPr>
          <p:spPr>
            <a:xfrm>
              <a:off x="885152" y="2781379"/>
              <a:ext cx="2621653" cy="984885"/>
            </a:xfrm>
            <a:prstGeom prst="rect">
              <a:avLst/>
            </a:prstGeom>
            <a:noFill/>
          </p:spPr>
          <p:txBody>
            <a:bodyPr wrap="square" lIns="0" tIns="0" rIns="0" bIns="0" rtlCol="0" anchor="t">
              <a:spAutoFit/>
            </a:bodyPr>
            <a:lstStyle/>
            <a:p>
              <a:pPr lvl="0" algn="r" defTabSz="914400">
                <a:spcBef>
                  <a:spcPct val="20000"/>
                </a:spcBef>
                <a:defRPr/>
              </a:pPr>
              <a:r>
                <a:rPr lang="en-US" sz="1600" dirty="0" smtClean="0"/>
                <a:t>The feature of Russian market is ownership structure: mainly public companies are divided by two main groups: state ownership and oligarch.  </a:t>
              </a:r>
              <a:endParaRPr lang="en-US" sz="1600" dirty="0"/>
            </a:p>
          </p:txBody>
        </p:sp>
      </p:grpSp>
      <p:sp>
        <p:nvSpPr>
          <p:cNvPr id="36" name="Oval 35"/>
          <p:cNvSpPr/>
          <p:nvPr/>
        </p:nvSpPr>
        <p:spPr>
          <a:xfrm>
            <a:off x="3725148" y="3327611"/>
            <a:ext cx="723797" cy="70307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accent3">
                  <a:lumMod val="50000"/>
                </a:schemeClr>
              </a:solidFill>
            </a:endParaRPr>
          </a:p>
        </p:txBody>
      </p:sp>
      <p:grpSp>
        <p:nvGrpSpPr>
          <p:cNvPr id="37" name="Group 40"/>
          <p:cNvGrpSpPr/>
          <p:nvPr/>
        </p:nvGrpSpPr>
        <p:grpSpPr>
          <a:xfrm>
            <a:off x="385064" y="4657024"/>
            <a:ext cx="3233457" cy="1005713"/>
            <a:chOff x="666996" y="3481077"/>
            <a:chExt cx="2839809" cy="737534"/>
          </a:xfrm>
        </p:grpSpPr>
        <p:sp>
          <p:nvSpPr>
            <p:cNvPr id="38" name="TextBox 37"/>
            <p:cNvSpPr txBox="1"/>
            <p:nvPr/>
          </p:nvSpPr>
          <p:spPr>
            <a:xfrm>
              <a:off x="666996" y="3481077"/>
              <a:ext cx="2839809" cy="180565"/>
            </a:xfrm>
            <a:prstGeom prst="rect">
              <a:avLst/>
            </a:prstGeom>
            <a:noFill/>
          </p:spPr>
          <p:txBody>
            <a:bodyPr wrap="none" lIns="0" tIns="0" rIns="0" bIns="0" rtlCol="0" anchor="ctr">
              <a:spAutoFit/>
            </a:bodyPr>
            <a:lstStyle/>
            <a:p>
              <a:pPr algn="r"/>
              <a:r>
                <a:rPr lang="en-US" sz="1600" b="1" dirty="0" smtClean="0">
                  <a:solidFill>
                    <a:srgbClr val="800000"/>
                  </a:solidFill>
                </a:rPr>
                <a:t>The influence of ownership structure</a:t>
              </a:r>
              <a:endParaRPr lang="en-US" sz="1600" b="1" dirty="0">
                <a:solidFill>
                  <a:srgbClr val="800000"/>
                </a:solidFill>
              </a:endParaRPr>
            </a:p>
          </p:txBody>
        </p:sp>
        <p:sp>
          <p:nvSpPr>
            <p:cNvPr id="39" name="TextBox 38"/>
            <p:cNvSpPr txBox="1"/>
            <p:nvPr/>
          </p:nvSpPr>
          <p:spPr>
            <a:xfrm>
              <a:off x="885152" y="3676916"/>
              <a:ext cx="2621653" cy="541695"/>
            </a:xfrm>
            <a:prstGeom prst="rect">
              <a:avLst/>
            </a:prstGeom>
            <a:noFill/>
          </p:spPr>
          <p:txBody>
            <a:bodyPr wrap="square" lIns="0" tIns="0" rIns="0" bIns="0" rtlCol="0" anchor="t">
              <a:spAutoFit/>
            </a:bodyPr>
            <a:lstStyle/>
            <a:p>
              <a:pPr lvl="0" algn="r" defTabSz="914400">
                <a:spcBef>
                  <a:spcPct val="20000"/>
                </a:spcBef>
                <a:defRPr/>
              </a:pPr>
              <a:r>
                <a:rPr lang="en-US" sz="1600" b="1" dirty="0" smtClean="0">
                  <a:solidFill>
                    <a:srgbClr val="800000"/>
                  </a:solidFill>
                </a:rPr>
                <a:t>Different shareholders estimate CEO with different measures of performance</a:t>
              </a:r>
              <a:r>
                <a:rPr lang="en-US" sz="1600" dirty="0" smtClean="0">
                  <a:solidFill>
                    <a:srgbClr val="000000"/>
                  </a:solidFill>
                </a:rPr>
                <a:t>. </a:t>
              </a:r>
              <a:endParaRPr lang="en-US" sz="1600" dirty="0">
                <a:solidFill>
                  <a:srgbClr val="000000"/>
                </a:solidFill>
              </a:endParaRPr>
            </a:p>
          </p:txBody>
        </p:sp>
      </p:grpSp>
      <p:sp>
        <p:nvSpPr>
          <p:cNvPr id="40" name="Oval 39"/>
          <p:cNvSpPr/>
          <p:nvPr/>
        </p:nvSpPr>
        <p:spPr>
          <a:xfrm>
            <a:off x="3725148" y="4738578"/>
            <a:ext cx="723797" cy="703077"/>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accent5">
                  <a:lumMod val="50000"/>
                </a:schemeClr>
              </a:solidFill>
            </a:endParaRPr>
          </a:p>
        </p:txBody>
      </p:sp>
      <p:grpSp>
        <p:nvGrpSpPr>
          <p:cNvPr id="41" name="Group 32"/>
          <p:cNvGrpSpPr/>
          <p:nvPr/>
        </p:nvGrpSpPr>
        <p:grpSpPr>
          <a:xfrm>
            <a:off x="5719361" y="1487733"/>
            <a:ext cx="3424639" cy="1219134"/>
            <a:chOff x="5638262" y="1448738"/>
            <a:chExt cx="2649923" cy="1053416"/>
          </a:xfrm>
        </p:grpSpPr>
        <p:sp>
          <p:nvSpPr>
            <p:cNvPr id="42" name="TextBox 41"/>
            <p:cNvSpPr txBox="1"/>
            <p:nvPr/>
          </p:nvSpPr>
          <p:spPr>
            <a:xfrm>
              <a:off x="5638263" y="1448738"/>
              <a:ext cx="615225" cy="212752"/>
            </a:xfrm>
            <a:prstGeom prst="rect">
              <a:avLst/>
            </a:prstGeom>
            <a:noFill/>
          </p:spPr>
          <p:txBody>
            <a:bodyPr wrap="none" lIns="0" tIns="0" rIns="0" bIns="0" rtlCol="0" anchor="ctr">
              <a:spAutoFit/>
            </a:bodyPr>
            <a:lstStyle/>
            <a:p>
              <a:r>
                <a:rPr lang="en-US" sz="1600" b="1" dirty="0" smtClean="0">
                  <a:solidFill>
                    <a:srgbClr val="FF0000"/>
                  </a:solidFill>
                  <a:latin typeface="Times New Roman" panose="02020603050405020304" pitchFamily="18" charset="0"/>
                  <a:cs typeface="Times New Roman" panose="02020603050405020304" pitchFamily="18" charset="0"/>
                </a:rPr>
                <a:t>CEO age</a:t>
              </a:r>
              <a:endParaRPr lang="en-US" sz="1600" b="1" dirty="0">
                <a:solidFill>
                  <a:srgbClr val="FF0000"/>
                </a:solidFill>
                <a:latin typeface="Times New Roman" panose="02020603050405020304" pitchFamily="18" charset="0"/>
                <a:cs typeface="Times New Roman" panose="02020603050405020304" pitchFamily="18" charset="0"/>
              </a:endParaRPr>
            </a:p>
          </p:txBody>
        </p:sp>
        <p:sp>
          <p:nvSpPr>
            <p:cNvPr id="43" name="TextBox 42"/>
            <p:cNvSpPr txBox="1"/>
            <p:nvPr/>
          </p:nvSpPr>
          <p:spPr>
            <a:xfrm>
              <a:off x="5638262" y="1651145"/>
              <a:ext cx="2649923" cy="851009"/>
            </a:xfrm>
            <a:prstGeom prst="rect">
              <a:avLst/>
            </a:prstGeom>
            <a:noFill/>
          </p:spPr>
          <p:txBody>
            <a:bodyPr wrap="square" lIns="0" tIns="0" rIns="0" bIns="0" rtlCol="0" anchor="t">
              <a:spAutoFit/>
            </a:bodyPr>
            <a:lstStyle/>
            <a:p>
              <a:pPr lvl="0" defTabSz="914400">
                <a:spcBef>
                  <a:spcPct val="20000"/>
                </a:spcBef>
                <a:defRPr/>
              </a:pPr>
              <a:r>
                <a:rPr lang="en-US" sz="1600" dirty="0" smtClean="0">
                  <a:latin typeface="Times New Roman" panose="02020603050405020304" pitchFamily="18" charset="0"/>
                  <a:cs typeface="Times New Roman" panose="02020603050405020304" pitchFamily="18" charset="0"/>
                </a:rPr>
                <a:t>younger </a:t>
              </a:r>
              <a:r>
                <a:rPr lang="en-US" sz="1600" dirty="0" smtClean="0">
                  <a:latin typeface="Times New Roman" panose="02020603050405020304" pitchFamily="18" charset="0"/>
                  <a:cs typeface="Times New Roman" panose="02020603050405020304" pitchFamily="18" charset="0"/>
                </a:rPr>
                <a:t>CEO has more chances to be dismissed if company has bad performance. This results is the same as in researches in developed markets.</a:t>
              </a:r>
              <a:endParaRPr lang="en-US" sz="1600" dirty="0">
                <a:latin typeface="Times New Roman" panose="02020603050405020304" pitchFamily="18" charset="0"/>
                <a:cs typeface="Times New Roman" panose="02020603050405020304" pitchFamily="18" charset="0"/>
              </a:endParaRPr>
            </a:p>
          </p:txBody>
        </p:sp>
      </p:grpSp>
      <p:sp>
        <p:nvSpPr>
          <p:cNvPr id="44" name="Oval 43"/>
          <p:cNvSpPr/>
          <p:nvPr/>
        </p:nvSpPr>
        <p:spPr>
          <a:xfrm>
            <a:off x="4823106" y="1991690"/>
            <a:ext cx="723797" cy="70307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smtClean="0">
              <a:solidFill>
                <a:schemeClr val="accent2">
                  <a:lumMod val="50000"/>
                </a:schemeClr>
              </a:solidFill>
              <a:latin typeface="FontAwesome" pitchFamily="2" charset="0"/>
            </a:endParaRPr>
          </a:p>
        </p:txBody>
      </p:sp>
      <p:grpSp>
        <p:nvGrpSpPr>
          <p:cNvPr id="45" name="Group 36"/>
          <p:cNvGrpSpPr/>
          <p:nvPr/>
        </p:nvGrpSpPr>
        <p:grpSpPr>
          <a:xfrm>
            <a:off x="5749464" y="3048314"/>
            <a:ext cx="3216668" cy="1482856"/>
            <a:chOff x="5638263" y="2407519"/>
            <a:chExt cx="2511071" cy="1482856"/>
          </a:xfrm>
        </p:grpSpPr>
        <p:sp>
          <p:nvSpPr>
            <p:cNvPr id="46" name="TextBox 45"/>
            <p:cNvSpPr txBox="1"/>
            <p:nvPr/>
          </p:nvSpPr>
          <p:spPr>
            <a:xfrm>
              <a:off x="5638263" y="2407519"/>
              <a:ext cx="1351332" cy="246221"/>
            </a:xfrm>
            <a:prstGeom prst="rect">
              <a:avLst/>
            </a:prstGeom>
            <a:noFill/>
          </p:spPr>
          <p:txBody>
            <a:bodyPr wrap="none" lIns="0" tIns="0" rIns="0" bIns="0" rtlCol="0" anchor="ctr">
              <a:spAutoFit/>
            </a:bodyPr>
            <a:lstStyle/>
            <a:p>
              <a:r>
                <a:rPr lang="en-US" sz="1600" b="1" dirty="0" smtClean="0">
                  <a:solidFill>
                    <a:schemeClr val="accent4"/>
                  </a:solidFill>
                </a:rPr>
                <a:t>CEO education</a:t>
              </a:r>
              <a:endParaRPr lang="en-US" sz="1600" b="1" dirty="0">
                <a:solidFill>
                  <a:schemeClr val="accent4"/>
                </a:solidFill>
              </a:endParaRPr>
            </a:p>
          </p:txBody>
        </p:sp>
        <p:sp>
          <p:nvSpPr>
            <p:cNvPr id="47" name="TextBox 46"/>
            <p:cNvSpPr txBox="1"/>
            <p:nvPr/>
          </p:nvSpPr>
          <p:spPr>
            <a:xfrm>
              <a:off x="5638263" y="2659269"/>
              <a:ext cx="2511071" cy="1231106"/>
            </a:xfrm>
            <a:prstGeom prst="rect">
              <a:avLst/>
            </a:prstGeom>
            <a:noFill/>
          </p:spPr>
          <p:txBody>
            <a:bodyPr wrap="square" lIns="0" tIns="0" rIns="0" bIns="0" rtlCol="0" anchor="t">
              <a:spAutoFit/>
            </a:bodyPr>
            <a:lstStyle/>
            <a:p>
              <a:pPr>
                <a:spcBef>
                  <a:spcPct val="20000"/>
                </a:spcBef>
                <a:defRPr/>
              </a:pPr>
              <a:r>
                <a:rPr lang="en-US" sz="1600" dirty="0" smtClean="0">
                  <a:solidFill>
                    <a:srgbClr val="000000"/>
                  </a:solidFill>
                  <a:latin typeface="Times New Roman" panose="02020603050405020304" pitchFamily="18" charset="0"/>
                  <a:cs typeface="Times New Roman" panose="02020603050405020304" pitchFamily="18" charset="0"/>
                </a:rPr>
                <a:t>in </a:t>
              </a:r>
              <a:r>
                <a:rPr lang="en-US" sz="1600" dirty="0" smtClean="0">
                  <a:solidFill>
                    <a:srgbClr val="000000"/>
                  </a:solidFill>
                  <a:latin typeface="Times New Roman" panose="02020603050405020304" pitchFamily="18" charset="0"/>
                  <a:cs typeface="Times New Roman" panose="02020603050405020304" pitchFamily="18" charset="0"/>
                </a:rPr>
                <a:t>Russia CEO </a:t>
              </a:r>
              <a:r>
                <a:rPr lang="en-US" sz="1600" dirty="0" smtClean="0">
                  <a:solidFill>
                    <a:srgbClr val="000000"/>
                  </a:solidFill>
                  <a:latin typeface="Times New Roman" panose="02020603050405020304" pitchFamily="18" charset="0"/>
                  <a:cs typeface="Times New Roman" panose="02020603050405020304" pitchFamily="18" charset="0"/>
                </a:rPr>
                <a:t> works </a:t>
              </a:r>
              <a:r>
                <a:rPr lang="en-US" sz="1600" dirty="0" smtClean="0">
                  <a:solidFill>
                    <a:srgbClr val="000000"/>
                  </a:solidFill>
                  <a:latin typeface="Times New Roman" panose="02020603050405020304" pitchFamily="18" charset="0"/>
                  <a:cs typeface="Times New Roman" panose="02020603050405020304" pitchFamily="18" charset="0"/>
                </a:rPr>
                <a:t>with their specialization that they receive in the university.  </a:t>
              </a:r>
              <a:r>
                <a:rPr lang="en-US" sz="1600" dirty="0" smtClean="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This is the specific feature that comes from USSR educational system.</a:t>
              </a:r>
              <a:endParaRPr lang="en-US" sz="1600" dirty="0">
                <a:solidFill>
                  <a:srgbClr val="000000"/>
                </a:solidFill>
                <a:latin typeface="Times New Roman" panose="02020603050405020304" pitchFamily="18" charset="0"/>
                <a:cs typeface="Times New Roman" panose="02020603050405020304" pitchFamily="18" charset="0"/>
              </a:endParaRPr>
            </a:p>
          </p:txBody>
        </p:sp>
      </p:grpSp>
      <p:sp>
        <p:nvSpPr>
          <p:cNvPr id="48" name="Oval 47"/>
          <p:cNvSpPr/>
          <p:nvPr/>
        </p:nvSpPr>
        <p:spPr>
          <a:xfrm>
            <a:off x="4863991" y="3320596"/>
            <a:ext cx="723797" cy="70307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accent4">
                  <a:lumMod val="50000"/>
                </a:schemeClr>
              </a:solidFill>
              <a:latin typeface="FontAwesome" pitchFamily="2" charset="0"/>
            </a:endParaRPr>
          </a:p>
        </p:txBody>
      </p:sp>
      <p:grpSp>
        <p:nvGrpSpPr>
          <p:cNvPr id="49" name="Group 37"/>
          <p:cNvGrpSpPr/>
          <p:nvPr/>
        </p:nvGrpSpPr>
        <p:grpSpPr>
          <a:xfrm>
            <a:off x="5853284" y="4704789"/>
            <a:ext cx="2649923" cy="957806"/>
            <a:chOff x="5638262" y="3438724"/>
            <a:chExt cx="2649923" cy="957806"/>
          </a:xfrm>
        </p:grpSpPr>
        <p:sp>
          <p:nvSpPr>
            <p:cNvPr id="50" name="TextBox 49"/>
            <p:cNvSpPr txBox="1"/>
            <p:nvPr/>
          </p:nvSpPr>
          <p:spPr>
            <a:xfrm>
              <a:off x="5638263" y="3438724"/>
              <a:ext cx="1647887" cy="246221"/>
            </a:xfrm>
            <a:prstGeom prst="rect">
              <a:avLst/>
            </a:prstGeom>
            <a:noFill/>
          </p:spPr>
          <p:txBody>
            <a:bodyPr wrap="none" lIns="0" tIns="0" rIns="0" bIns="0" rtlCol="0" anchor="ctr">
              <a:spAutoFit/>
            </a:bodyPr>
            <a:lstStyle/>
            <a:p>
              <a:r>
                <a:rPr lang="en-US" sz="1600" b="1" dirty="0" smtClean="0">
                  <a:solidFill>
                    <a:schemeClr val="accent1">
                      <a:lumMod val="50000"/>
                    </a:schemeClr>
                  </a:solidFill>
                </a:rPr>
                <a:t>Chairman changes</a:t>
              </a:r>
              <a:endParaRPr lang="en-US" sz="1600" b="1" dirty="0">
                <a:solidFill>
                  <a:schemeClr val="accent1">
                    <a:lumMod val="50000"/>
                  </a:schemeClr>
                </a:solidFill>
              </a:endParaRPr>
            </a:p>
          </p:txBody>
        </p:sp>
        <p:sp>
          <p:nvSpPr>
            <p:cNvPr id="51" name="TextBox 50"/>
            <p:cNvSpPr txBox="1"/>
            <p:nvPr/>
          </p:nvSpPr>
          <p:spPr>
            <a:xfrm>
              <a:off x="5638262" y="3657866"/>
              <a:ext cx="2649923" cy="738664"/>
            </a:xfrm>
            <a:prstGeom prst="rect">
              <a:avLst/>
            </a:prstGeom>
            <a:noFill/>
          </p:spPr>
          <p:txBody>
            <a:bodyPr wrap="square" lIns="0" tIns="0" rIns="0" bIns="0" rtlCol="0" anchor="t">
              <a:spAutoFit/>
            </a:bodyPr>
            <a:lstStyle/>
            <a:p>
              <a:pPr lvl="0" defTabSz="914400">
                <a:spcBef>
                  <a:spcPct val="20000"/>
                </a:spcBef>
                <a:defRPr/>
              </a:pPr>
              <a:r>
                <a:rPr lang="en-US" sz="1600" b="1" dirty="0" smtClean="0"/>
                <a:t>In </a:t>
              </a:r>
              <a:r>
                <a:rPr lang="en-US" sz="1600" b="1" dirty="0" smtClean="0"/>
                <a:t>Russia </a:t>
              </a:r>
              <a:r>
                <a:rPr lang="en-US" sz="1600" b="1" dirty="0" smtClean="0"/>
                <a:t>the decline in performance is not the reason of Chairman changes.</a:t>
              </a:r>
              <a:endParaRPr lang="en-US" sz="1600" b="1" dirty="0"/>
            </a:p>
          </p:txBody>
        </p:sp>
      </p:grpSp>
      <p:sp>
        <p:nvSpPr>
          <p:cNvPr id="52" name="Oval 51"/>
          <p:cNvSpPr/>
          <p:nvPr/>
        </p:nvSpPr>
        <p:spPr>
          <a:xfrm>
            <a:off x="4887262" y="4738552"/>
            <a:ext cx="723797" cy="70307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6">
                  <a:lumMod val="50000"/>
                </a:schemeClr>
              </a:solidFill>
            </a:endParaRPr>
          </a:p>
        </p:txBody>
      </p:sp>
      <p:cxnSp>
        <p:nvCxnSpPr>
          <p:cNvPr id="53" name="Straight Connector 52"/>
          <p:cNvCxnSpPr/>
          <p:nvPr/>
        </p:nvCxnSpPr>
        <p:spPr>
          <a:xfrm flipH="1" flipV="1">
            <a:off x="4639064" y="1410612"/>
            <a:ext cx="5973" cy="4754798"/>
          </a:xfrm>
          <a:prstGeom prst="line">
            <a:avLst/>
          </a:prstGeom>
          <a:ln w="19050">
            <a:solidFill>
              <a:schemeClr val="bg1">
                <a:lumMod val="7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54" name="Freeform 56"/>
          <p:cNvSpPr>
            <a:spLocks noEditPoints="1"/>
          </p:cNvSpPr>
          <p:nvPr/>
        </p:nvSpPr>
        <p:spPr bwMode="auto">
          <a:xfrm>
            <a:off x="5053068" y="3499313"/>
            <a:ext cx="345642" cy="345642"/>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5" name="Freeform 5"/>
          <p:cNvSpPr>
            <a:spLocks noEditPoints="1"/>
          </p:cNvSpPr>
          <p:nvPr/>
        </p:nvSpPr>
        <p:spPr bwMode="auto">
          <a:xfrm>
            <a:off x="3903080" y="2114939"/>
            <a:ext cx="370370" cy="37037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6" name="Freeform 245"/>
          <p:cNvSpPr>
            <a:spLocks/>
          </p:cNvSpPr>
          <p:nvPr/>
        </p:nvSpPr>
        <p:spPr bwMode="auto">
          <a:xfrm>
            <a:off x="3921240" y="3513343"/>
            <a:ext cx="331612" cy="331612"/>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7" name="Freeform 56"/>
          <p:cNvSpPr>
            <a:spLocks noEditPoints="1"/>
          </p:cNvSpPr>
          <p:nvPr/>
        </p:nvSpPr>
        <p:spPr bwMode="auto">
          <a:xfrm>
            <a:off x="3938726" y="4873429"/>
            <a:ext cx="296640" cy="433374"/>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 name="Freeform 217"/>
          <p:cNvSpPr>
            <a:spLocks noEditPoints="1"/>
          </p:cNvSpPr>
          <p:nvPr/>
        </p:nvSpPr>
        <p:spPr bwMode="auto">
          <a:xfrm>
            <a:off x="4995564" y="2201148"/>
            <a:ext cx="378880" cy="284161"/>
          </a:xfrm>
          <a:custGeom>
            <a:avLst/>
            <a:gdLst/>
            <a:ahLst/>
            <a:cxnLst>
              <a:cxn ang="0">
                <a:pos x="78" y="58"/>
              </a:cxn>
              <a:cxn ang="0">
                <a:pos x="0" y="58"/>
              </a:cxn>
              <a:cxn ang="0">
                <a:pos x="0" y="0"/>
              </a:cxn>
              <a:cxn ang="0">
                <a:pos x="5" y="0"/>
              </a:cxn>
              <a:cxn ang="0">
                <a:pos x="5" y="53"/>
              </a:cxn>
              <a:cxn ang="0">
                <a:pos x="78" y="53"/>
              </a:cxn>
              <a:cxn ang="0">
                <a:pos x="78" y="58"/>
              </a:cxn>
              <a:cxn ang="0">
                <a:pos x="73" y="22"/>
              </a:cxn>
              <a:cxn ang="0">
                <a:pos x="71" y="23"/>
              </a:cxn>
              <a:cxn ang="0">
                <a:pos x="66" y="18"/>
              </a:cxn>
              <a:cxn ang="0">
                <a:pos x="42" y="42"/>
              </a:cxn>
              <a:cxn ang="0">
                <a:pos x="40" y="42"/>
              </a:cxn>
              <a:cxn ang="0">
                <a:pos x="31" y="34"/>
              </a:cxn>
              <a:cxn ang="0">
                <a:pos x="16" y="49"/>
              </a:cxn>
              <a:cxn ang="0">
                <a:pos x="8" y="42"/>
              </a:cxn>
              <a:cxn ang="0">
                <a:pos x="30" y="20"/>
              </a:cxn>
              <a:cxn ang="0">
                <a:pos x="32" y="20"/>
              </a:cxn>
              <a:cxn ang="0">
                <a:pos x="41" y="29"/>
              </a:cxn>
              <a:cxn ang="0">
                <a:pos x="59" y="11"/>
              </a:cxn>
              <a:cxn ang="0">
                <a:pos x="54" y="6"/>
              </a:cxn>
              <a:cxn ang="0">
                <a:pos x="55" y="4"/>
              </a:cxn>
              <a:cxn ang="0">
                <a:pos x="71" y="4"/>
              </a:cxn>
              <a:cxn ang="0">
                <a:pos x="73" y="6"/>
              </a:cxn>
              <a:cxn ang="0">
                <a:pos x="73" y="22"/>
              </a:cxn>
            </a:cxnLst>
            <a:rect l="0" t="0" r="r" b="b"/>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9" name="Freeform 135"/>
          <p:cNvSpPr>
            <a:spLocks noEditPoints="1"/>
          </p:cNvSpPr>
          <p:nvPr/>
        </p:nvSpPr>
        <p:spPr bwMode="auto">
          <a:xfrm>
            <a:off x="5097480" y="4948011"/>
            <a:ext cx="303361" cy="284161"/>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0" name="TextBox 59"/>
          <p:cNvSpPr txBox="1"/>
          <p:nvPr/>
        </p:nvSpPr>
        <p:spPr>
          <a:xfrm>
            <a:off x="1562620" y="1456404"/>
            <a:ext cx="2276228" cy="246221"/>
          </a:xfrm>
          <a:prstGeom prst="rect">
            <a:avLst/>
          </a:prstGeom>
          <a:noFill/>
        </p:spPr>
        <p:txBody>
          <a:bodyPr wrap="square" lIns="0" tIns="0" rIns="0" bIns="0" rtlCol="0" anchor="ctr">
            <a:spAutoFit/>
          </a:bodyPr>
          <a:lstStyle/>
          <a:p>
            <a:r>
              <a:rPr lang="en-US" sz="1600" b="1" dirty="0" smtClean="0">
                <a:solidFill>
                  <a:schemeClr val="accent1"/>
                </a:solidFill>
              </a:rPr>
              <a:t>CEO turnover in Russia</a:t>
            </a:r>
            <a:endParaRPr lang="en-US" sz="1600" b="1" dirty="0">
              <a:solidFill>
                <a:schemeClr val="accent1"/>
              </a:solidFill>
            </a:endParaRPr>
          </a:p>
        </p:txBody>
      </p:sp>
      <p:sp>
        <p:nvSpPr>
          <p:cNvPr id="61" name="TextBox 60"/>
          <p:cNvSpPr txBox="1"/>
          <p:nvPr/>
        </p:nvSpPr>
        <p:spPr>
          <a:xfrm>
            <a:off x="21868" y="1732538"/>
            <a:ext cx="3710372" cy="1277273"/>
          </a:xfrm>
          <a:prstGeom prst="rect">
            <a:avLst/>
          </a:prstGeom>
          <a:noFill/>
        </p:spPr>
        <p:txBody>
          <a:bodyPr wrap="square" lIns="0" tIns="0" rtlCol="0" anchor="t">
            <a:spAutoFit/>
          </a:bodyPr>
          <a:lstStyle/>
          <a:p>
            <a:pPr lvl="0" algn="r" defTabSz="914400">
              <a:spcBef>
                <a:spcPct val="20000"/>
              </a:spcBef>
              <a:defRPr/>
            </a:pPr>
            <a:r>
              <a:rPr lang="en-US" sz="1600" dirty="0" smtClean="0">
                <a:solidFill>
                  <a:srgbClr val="000000"/>
                </a:solidFill>
              </a:rPr>
              <a:t>Using Russian market we supported that CEO </a:t>
            </a:r>
            <a:r>
              <a:rPr lang="en-US" sz="1600" b="1" dirty="0" smtClean="0">
                <a:solidFill>
                  <a:srgbClr val="000000"/>
                </a:solidFill>
              </a:rPr>
              <a:t>can be dismissed </a:t>
            </a:r>
            <a:r>
              <a:rPr lang="en-US" sz="1600" dirty="0" smtClean="0">
                <a:solidFill>
                  <a:srgbClr val="000000"/>
                </a:solidFill>
              </a:rPr>
              <a:t>if company has poor performance. That support previous researches on emerging and developed markets.</a:t>
            </a:r>
            <a:endParaRPr lang="en-US" sz="1600" dirty="0">
              <a:solidFill>
                <a:srgbClr val="000000"/>
              </a:solidFill>
            </a:endParaRPr>
          </a:p>
        </p:txBody>
      </p:sp>
    </p:spTree>
    <p:extLst>
      <p:ext uri="{BB962C8B-B14F-4D97-AF65-F5344CB8AC3E}">
        <p14:creationId xmlns:p14="http://schemas.microsoft.com/office/powerpoint/2010/main" val="42119287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strips(upRight)">
                                      <p:cBhvr>
                                        <p:cTn id="7" dur="500"/>
                                        <p:tgtEl>
                                          <p:spTgt spid="53"/>
                                        </p:tgtEl>
                                      </p:cBhvr>
                                    </p:animEffect>
                                  </p:childTnLst>
                                </p:cTn>
                              </p:par>
                            </p:childTnLst>
                          </p:cTn>
                        </p:par>
                        <p:par>
                          <p:cTn id="8" fill="hold">
                            <p:stCondLst>
                              <p:cond delay="500"/>
                            </p:stCondLst>
                            <p:childTnLst>
                              <p:par>
                                <p:cTn id="9" presetID="2" presetClass="entr" presetSubtype="4" accel="50000" decel="5000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0" fill="hold" grpId="0" nodeType="afterEffect">
                                  <p:stCondLst>
                                    <p:cond delay="0"/>
                                  </p:stCondLst>
                                  <p:childTnLst>
                                    <p:set>
                                      <p:cBhvr>
                                        <p:cTn id="15" dur="1" fill="hold">
                                          <p:stCondLst>
                                            <p:cond delay="0"/>
                                          </p:stCondLst>
                                        </p:cTn>
                                        <p:tgtEl>
                                          <p:spTgt spid="55"/>
                                        </p:tgtEl>
                                        <p:attrNameLst>
                                          <p:attrName>style.visibility</p:attrName>
                                        </p:attrNameLst>
                                      </p:cBhvr>
                                      <p:to>
                                        <p:strVal val="visible"/>
                                      </p:to>
                                    </p:set>
                                    <p:anim calcmode="lin" valueType="num">
                                      <p:cBhvr>
                                        <p:cTn id="16" dur="500" fill="hold"/>
                                        <p:tgtEl>
                                          <p:spTgt spid="55"/>
                                        </p:tgtEl>
                                        <p:attrNameLst>
                                          <p:attrName>ppt_w</p:attrName>
                                        </p:attrNameLst>
                                      </p:cBhvr>
                                      <p:tavLst>
                                        <p:tav tm="0">
                                          <p:val>
                                            <p:fltVal val="0"/>
                                          </p:val>
                                        </p:tav>
                                        <p:tav tm="100000">
                                          <p:val>
                                            <p:strVal val="#ppt_w"/>
                                          </p:val>
                                        </p:tav>
                                      </p:tavLst>
                                    </p:anim>
                                    <p:anim calcmode="lin" valueType="num">
                                      <p:cBhvr>
                                        <p:cTn id="17" dur="500" fill="hold"/>
                                        <p:tgtEl>
                                          <p:spTgt spid="55"/>
                                        </p:tgtEl>
                                        <p:attrNameLst>
                                          <p:attrName>ppt_h</p:attrName>
                                        </p:attrNameLst>
                                      </p:cBhvr>
                                      <p:tavLst>
                                        <p:tav tm="0">
                                          <p:val>
                                            <p:fltVal val="0"/>
                                          </p:val>
                                        </p:tav>
                                        <p:tav tm="100000">
                                          <p:val>
                                            <p:strVal val="#ppt_h"/>
                                          </p:val>
                                        </p:tav>
                                      </p:tavLst>
                                    </p:anim>
                                    <p:animEffect transition="in" filter="fade">
                                      <p:cBhvr>
                                        <p:cTn id="18" dur="500"/>
                                        <p:tgtEl>
                                          <p:spTgt spid="55"/>
                                        </p:tgtEl>
                                      </p:cBhvr>
                                    </p:animEffect>
                                  </p:childTnLst>
                                </p:cTn>
                              </p:par>
                            </p:childTnLst>
                          </p:cTn>
                        </p:par>
                        <p:par>
                          <p:cTn id="19" fill="hold">
                            <p:stCondLst>
                              <p:cond delay="1500"/>
                            </p:stCondLst>
                            <p:childTnLst>
                              <p:par>
                                <p:cTn id="20" presetID="2" presetClass="entr" presetSubtype="4" accel="50000" decel="50000" fill="hold" grpId="0" nodeType="after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additive="base">
                                        <p:cTn id="22" dur="500" fill="hold"/>
                                        <p:tgtEl>
                                          <p:spTgt spid="44"/>
                                        </p:tgtEl>
                                        <p:attrNameLst>
                                          <p:attrName>ppt_x</p:attrName>
                                        </p:attrNameLst>
                                      </p:cBhvr>
                                      <p:tavLst>
                                        <p:tav tm="0">
                                          <p:val>
                                            <p:strVal val="#ppt_x"/>
                                          </p:val>
                                        </p:tav>
                                        <p:tav tm="100000">
                                          <p:val>
                                            <p:strVal val="#ppt_x"/>
                                          </p:val>
                                        </p:tav>
                                      </p:tavLst>
                                    </p:anim>
                                    <p:anim calcmode="lin" valueType="num">
                                      <p:cBhvr additive="base">
                                        <p:cTn id="23" dur="500" fill="hold"/>
                                        <p:tgtEl>
                                          <p:spTgt spid="44"/>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53" presetClass="entr" presetSubtype="0" fill="hold" grpId="0" nodeType="afterEffect">
                                  <p:stCondLst>
                                    <p:cond delay="0"/>
                                  </p:stCondLst>
                                  <p:childTnLst>
                                    <p:set>
                                      <p:cBhvr>
                                        <p:cTn id="26" dur="1" fill="hold">
                                          <p:stCondLst>
                                            <p:cond delay="0"/>
                                          </p:stCondLst>
                                        </p:cTn>
                                        <p:tgtEl>
                                          <p:spTgt spid="58"/>
                                        </p:tgtEl>
                                        <p:attrNameLst>
                                          <p:attrName>style.visibility</p:attrName>
                                        </p:attrNameLst>
                                      </p:cBhvr>
                                      <p:to>
                                        <p:strVal val="visible"/>
                                      </p:to>
                                    </p:set>
                                    <p:anim calcmode="lin" valueType="num">
                                      <p:cBhvr>
                                        <p:cTn id="27" dur="500" fill="hold"/>
                                        <p:tgtEl>
                                          <p:spTgt spid="58"/>
                                        </p:tgtEl>
                                        <p:attrNameLst>
                                          <p:attrName>ppt_w</p:attrName>
                                        </p:attrNameLst>
                                      </p:cBhvr>
                                      <p:tavLst>
                                        <p:tav tm="0">
                                          <p:val>
                                            <p:fltVal val="0"/>
                                          </p:val>
                                        </p:tav>
                                        <p:tav tm="100000">
                                          <p:val>
                                            <p:strVal val="#ppt_w"/>
                                          </p:val>
                                        </p:tav>
                                      </p:tavLst>
                                    </p:anim>
                                    <p:anim calcmode="lin" valueType="num">
                                      <p:cBhvr>
                                        <p:cTn id="28" dur="500" fill="hold"/>
                                        <p:tgtEl>
                                          <p:spTgt spid="58"/>
                                        </p:tgtEl>
                                        <p:attrNameLst>
                                          <p:attrName>ppt_h</p:attrName>
                                        </p:attrNameLst>
                                      </p:cBhvr>
                                      <p:tavLst>
                                        <p:tav tm="0">
                                          <p:val>
                                            <p:fltVal val="0"/>
                                          </p:val>
                                        </p:tav>
                                        <p:tav tm="100000">
                                          <p:val>
                                            <p:strVal val="#ppt_h"/>
                                          </p:val>
                                        </p:tav>
                                      </p:tavLst>
                                    </p:anim>
                                    <p:animEffect transition="in" filter="fade">
                                      <p:cBhvr>
                                        <p:cTn id="29" dur="500"/>
                                        <p:tgtEl>
                                          <p:spTgt spid="58"/>
                                        </p:tgtEl>
                                      </p:cBhvr>
                                    </p:animEffect>
                                  </p:childTnLst>
                                </p:cTn>
                              </p:par>
                              <p:par>
                                <p:cTn id="30" presetID="2" presetClass="entr" presetSubtype="2" accel="50000" decel="50000" fill="hold" nodeType="withEffect">
                                  <p:stCondLst>
                                    <p:cond delay="0"/>
                                  </p:stCondLst>
                                  <p:childTnLst>
                                    <p:set>
                                      <p:cBhvr>
                                        <p:cTn id="31" dur="1" fill="hold">
                                          <p:stCondLst>
                                            <p:cond delay="0"/>
                                          </p:stCondLst>
                                        </p:cTn>
                                        <p:tgtEl>
                                          <p:spTgt spid="41"/>
                                        </p:tgtEl>
                                        <p:attrNameLst>
                                          <p:attrName>style.visibility</p:attrName>
                                        </p:attrNameLst>
                                      </p:cBhvr>
                                      <p:to>
                                        <p:strVal val="visible"/>
                                      </p:to>
                                    </p:set>
                                    <p:anim calcmode="lin" valueType="num">
                                      <p:cBhvr additive="base">
                                        <p:cTn id="32" dur="500" fill="hold"/>
                                        <p:tgtEl>
                                          <p:spTgt spid="41"/>
                                        </p:tgtEl>
                                        <p:attrNameLst>
                                          <p:attrName>ppt_x</p:attrName>
                                        </p:attrNameLst>
                                      </p:cBhvr>
                                      <p:tavLst>
                                        <p:tav tm="0">
                                          <p:val>
                                            <p:strVal val="1+#ppt_w/2"/>
                                          </p:val>
                                        </p:tav>
                                        <p:tav tm="100000">
                                          <p:val>
                                            <p:strVal val="#ppt_x"/>
                                          </p:val>
                                        </p:tav>
                                      </p:tavLst>
                                    </p:anim>
                                    <p:anim calcmode="lin" valueType="num">
                                      <p:cBhvr additive="base">
                                        <p:cTn id="33" dur="500" fill="hold"/>
                                        <p:tgtEl>
                                          <p:spTgt spid="41"/>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2" presetClass="entr" presetSubtype="4" accel="50000" decel="50000" fill="hold" nodeType="afterEffect">
                                  <p:stCondLst>
                                    <p:cond delay="0"/>
                                  </p:stCondLst>
                                  <p:childTnLst>
                                    <p:set>
                                      <p:cBhvr>
                                        <p:cTn id="36" dur="1" fill="hold">
                                          <p:stCondLst>
                                            <p:cond delay="0"/>
                                          </p:stCondLst>
                                        </p:cTn>
                                        <p:tgtEl>
                                          <p:spTgt spid="36"/>
                                        </p:tgtEl>
                                        <p:attrNameLst>
                                          <p:attrName>style.visibility</p:attrName>
                                        </p:attrNameLst>
                                      </p:cBhvr>
                                      <p:to>
                                        <p:strVal val="visible"/>
                                      </p:to>
                                    </p:set>
                                    <p:anim calcmode="lin" valueType="num">
                                      <p:cBhvr additive="base">
                                        <p:cTn id="37" dur="500" fill="hold"/>
                                        <p:tgtEl>
                                          <p:spTgt spid="36"/>
                                        </p:tgtEl>
                                        <p:attrNameLst>
                                          <p:attrName>ppt_x</p:attrName>
                                        </p:attrNameLst>
                                      </p:cBhvr>
                                      <p:tavLst>
                                        <p:tav tm="0">
                                          <p:val>
                                            <p:strVal val="#ppt_x"/>
                                          </p:val>
                                        </p:tav>
                                        <p:tav tm="100000">
                                          <p:val>
                                            <p:strVal val="#ppt_x"/>
                                          </p:val>
                                        </p:tav>
                                      </p:tavLst>
                                    </p:anim>
                                    <p:anim calcmode="lin" valueType="num">
                                      <p:cBhvr additive="base">
                                        <p:cTn id="38" dur="500" fill="hold"/>
                                        <p:tgtEl>
                                          <p:spTgt spid="36"/>
                                        </p:tgtEl>
                                        <p:attrNameLst>
                                          <p:attrName>ppt_y</p:attrName>
                                        </p:attrNameLst>
                                      </p:cBhvr>
                                      <p:tavLst>
                                        <p:tav tm="0">
                                          <p:val>
                                            <p:strVal val="1+#ppt_h/2"/>
                                          </p:val>
                                        </p:tav>
                                        <p:tav tm="100000">
                                          <p:val>
                                            <p:strVal val="#ppt_y"/>
                                          </p:val>
                                        </p:tav>
                                      </p:tavLst>
                                    </p:anim>
                                  </p:childTnLst>
                                </p:cTn>
                              </p:par>
                            </p:childTnLst>
                          </p:cTn>
                        </p:par>
                        <p:par>
                          <p:cTn id="39" fill="hold">
                            <p:stCondLst>
                              <p:cond delay="3000"/>
                            </p:stCondLst>
                            <p:childTnLst>
                              <p:par>
                                <p:cTn id="40" presetID="53" presetClass="entr" presetSubtype="0" fill="hold" grpId="0" nodeType="afterEffect">
                                  <p:stCondLst>
                                    <p:cond delay="0"/>
                                  </p:stCondLst>
                                  <p:childTnLst>
                                    <p:set>
                                      <p:cBhvr>
                                        <p:cTn id="41" dur="1" fill="hold">
                                          <p:stCondLst>
                                            <p:cond delay="0"/>
                                          </p:stCondLst>
                                        </p:cTn>
                                        <p:tgtEl>
                                          <p:spTgt spid="56"/>
                                        </p:tgtEl>
                                        <p:attrNameLst>
                                          <p:attrName>style.visibility</p:attrName>
                                        </p:attrNameLst>
                                      </p:cBhvr>
                                      <p:to>
                                        <p:strVal val="visible"/>
                                      </p:to>
                                    </p:set>
                                    <p:anim calcmode="lin" valueType="num">
                                      <p:cBhvr>
                                        <p:cTn id="42" dur="500" fill="hold"/>
                                        <p:tgtEl>
                                          <p:spTgt spid="56"/>
                                        </p:tgtEl>
                                        <p:attrNameLst>
                                          <p:attrName>ppt_w</p:attrName>
                                        </p:attrNameLst>
                                      </p:cBhvr>
                                      <p:tavLst>
                                        <p:tav tm="0">
                                          <p:val>
                                            <p:fltVal val="0"/>
                                          </p:val>
                                        </p:tav>
                                        <p:tav tm="100000">
                                          <p:val>
                                            <p:strVal val="#ppt_w"/>
                                          </p:val>
                                        </p:tav>
                                      </p:tavLst>
                                    </p:anim>
                                    <p:anim calcmode="lin" valueType="num">
                                      <p:cBhvr>
                                        <p:cTn id="43" dur="500" fill="hold"/>
                                        <p:tgtEl>
                                          <p:spTgt spid="56"/>
                                        </p:tgtEl>
                                        <p:attrNameLst>
                                          <p:attrName>ppt_h</p:attrName>
                                        </p:attrNameLst>
                                      </p:cBhvr>
                                      <p:tavLst>
                                        <p:tav tm="0">
                                          <p:val>
                                            <p:fltVal val="0"/>
                                          </p:val>
                                        </p:tav>
                                        <p:tav tm="100000">
                                          <p:val>
                                            <p:strVal val="#ppt_h"/>
                                          </p:val>
                                        </p:tav>
                                      </p:tavLst>
                                    </p:anim>
                                    <p:animEffect transition="in" filter="fade">
                                      <p:cBhvr>
                                        <p:cTn id="44" dur="500"/>
                                        <p:tgtEl>
                                          <p:spTgt spid="56"/>
                                        </p:tgtEl>
                                      </p:cBhvr>
                                    </p:animEffect>
                                  </p:childTnLst>
                                </p:cTn>
                              </p:par>
                              <p:par>
                                <p:cTn id="45" presetID="2" presetClass="entr" presetSubtype="8" accel="50000" decel="50000" fill="hold" nodeType="withEffect">
                                  <p:stCondLst>
                                    <p:cond delay="0"/>
                                  </p:stCondLst>
                                  <p:childTnLst>
                                    <p:set>
                                      <p:cBhvr>
                                        <p:cTn id="46" dur="1" fill="hold">
                                          <p:stCondLst>
                                            <p:cond delay="0"/>
                                          </p:stCondLst>
                                        </p:cTn>
                                        <p:tgtEl>
                                          <p:spTgt spid="33"/>
                                        </p:tgtEl>
                                        <p:attrNameLst>
                                          <p:attrName>style.visibility</p:attrName>
                                        </p:attrNameLst>
                                      </p:cBhvr>
                                      <p:to>
                                        <p:strVal val="visible"/>
                                      </p:to>
                                    </p:set>
                                    <p:anim calcmode="lin" valueType="num">
                                      <p:cBhvr additive="base">
                                        <p:cTn id="47" dur="500" fill="hold"/>
                                        <p:tgtEl>
                                          <p:spTgt spid="33"/>
                                        </p:tgtEl>
                                        <p:attrNameLst>
                                          <p:attrName>ppt_x</p:attrName>
                                        </p:attrNameLst>
                                      </p:cBhvr>
                                      <p:tavLst>
                                        <p:tav tm="0">
                                          <p:val>
                                            <p:strVal val="0-#ppt_w/2"/>
                                          </p:val>
                                        </p:tav>
                                        <p:tav tm="100000">
                                          <p:val>
                                            <p:strVal val="#ppt_x"/>
                                          </p:val>
                                        </p:tav>
                                      </p:tavLst>
                                    </p:anim>
                                    <p:anim calcmode="lin" valueType="num">
                                      <p:cBhvr additive="base">
                                        <p:cTn id="48" dur="500" fill="hold"/>
                                        <p:tgtEl>
                                          <p:spTgt spid="33"/>
                                        </p:tgtEl>
                                        <p:attrNameLst>
                                          <p:attrName>ppt_y</p:attrName>
                                        </p:attrNameLst>
                                      </p:cBhvr>
                                      <p:tavLst>
                                        <p:tav tm="0">
                                          <p:val>
                                            <p:strVal val="#ppt_y"/>
                                          </p:val>
                                        </p:tav>
                                        <p:tav tm="100000">
                                          <p:val>
                                            <p:strVal val="#ppt_y"/>
                                          </p:val>
                                        </p:tav>
                                      </p:tavLst>
                                    </p:anim>
                                  </p:childTnLst>
                                </p:cTn>
                              </p:par>
                            </p:childTnLst>
                          </p:cTn>
                        </p:par>
                        <p:par>
                          <p:cTn id="49" fill="hold">
                            <p:stCondLst>
                              <p:cond delay="3500"/>
                            </p:stCondLst>
                            <p:childTnLst>
                              <p:par>
                                <p:cTn id="50" presetID="2" presetClass="entr" presetSubtype="4" accel="50000" decel="50000" fill="hold" grpId="0" nodeType="afterEffect">
                                  <p:stCondLst>
                                    <p:cond delay="0"/>
                                  </p:stCondLst>
                                  <p:childTnLst>
                                    <p:set>
                                      <p:cBhvr>
                                        <p:cTn id="51" dur="1" fill="hold">
                                          <p:stCondLst>
                                            <p:cond delay="0"/>
                                          </p:stCondLst>
                                        </p:cTn>
                                        <p:tgtEl>
                                          <p:spTgt spid="48"/>
                                        </p:tgtEl>
                                        <p:attrNameLst>
                                          <p:attrName>style.visibility</p:attrName>
                                        </p:attrNameLst>
                                      </p:cBhvr>
                                      <p:to>
                                        <p:strVal val="visible"/>
                                      </p:to>
                                    </p:set>
                                    <p:anim calcmode="lin" valueType="num">
                                      <p:cBhvr additive="base">
                                        <p:cTn id="52" dur="500" fill="hold"/>
                                        <p:tgtEl>
                                          <p:spTgt spid="48"/>
                                        </p:tgtEl>
                                        <p:attrNameLst>
                                          <p:attrName>ppt_x</p:attrName>
                                        </p:attrNameLst>
                                      </p:cBhvr>
                                      <p:tavLst>
                                        <p:tav tm="0">
                                          <p:val>
                                            <p:strVal val="#ppt_x"/>
                                          </p:val>
                                        </p:tav>
                                        <p:tav tm="100000">
                                          <p:val>
                                            <p:strVal val="#ppt_x"/>
                                          </p:val>
                                        </p:tav>
                                      </p:tavLst>
                                    </p:anim>
                                    <p:anim calcmode="lin" valueType="num">
                                      <p:cBhvr additive="base">
                                        <p:cTn id="53" dur="500" fill="hold"/>
                                        <p:tgtEl>
                                          <p:spTgt spid="48"/>
                                        </p:tgtEl>
                                        <p:attrNameLst>
                                          <p:attrName>ppt_y</p:attrName>
                                        </p:attrNameLst>
                                      </p:cBhvr>
                                      <p:tavLst>
                                        <p:tav tm="0">
                                          <p:val>
                                            <p:strVal val="1+#ppt_h/2"/>
                                          </p:val>
                                        </p:tav>
                                        <p:tav tm="100000">
                                          <p:val>
                                            <p:strVal val="#ppt_y"/>
                                          </p:val>
                                        </p:tav>
                                      </p:tavLst>
                                    </p:anim>
                                  </p:childTnLst>
                                </p:cTn>
                              </p:par>
                            </p:childTnLst>
                          </p:cTn>
                        </p:par>
                        <p:par>
                          <p:cTn id="54" fill="hold">
                            <p:stCondLst>
                              <p:cond delay="4000"/>
                            </p:stCondLst>
                            <p:childTnLst>
                              <p:par>
                                <p:cTn id="55" presetID="53" presetClass="entr" presetSubtype="0" fill="hold" grpId="0" nodeType="afterEffect">
                                  <p:stCondLst>
                                    <p:cond delay="0"/>
                                  </p:stCondLst>
                                  <p:childTnLst>
                                    <p:set>
                                      <p:cBhvr>
                                        <p:cTn id="56" dur="1" fill="hold">
                                          <p:stCondLst>
                                            <p:cond delay="0"/>
                                          </p:stCondLst>
                                        </p:cTn>
                                        <p:tgtEl>
                                          <p:spTgt spid="54"/>
                                        </p:tgtEl>
                                        <p:attrNameLst>
                                          <p:attrName>style.visibility</p:attrName>
                                        </p:attrNameLst>
                                      </p:cBhvr>
                                      <p:to>
                                        <p:strVal val="visible"/>
                                      </p:to>
                                    </p:set>
                                    <p:anim calcmode="lin" valueType="num">
                                      <p:cBhvr>
                                        <p:cTn id="57" dur="500" fill="hold"/>
                                        <p:tgtEl>
                                          <p:spTgt spid="54"/>
                                        </p:tgtEl>
                                        <p:attrNameLst>
                                          <p:attrName>ppt_w</p:attrName>
                                        </p:attrNameLst>
                                      </p:cBhvr>
                                      <p:tavLst>
                                        <p:tav tm="0">
                                          <p:val>
                                            <p:fltVal val="0"/>
                                          </p:val>
                                        </p:tav>
                                        <p:tav tm="100000">
                                          <p:val>
                                            <p:strVal val="#ppt_w"/>
                                          </p:val>
                                        </p:tav>
                                      </p:tavLst>
                                    </p:anim>
                                    <p:anim calcmode="lin" valueType="num">
                                      <p:cBhvr>
                                        <p:cTn id="58" dur="500" fill="hold"/>
                                        <p:tgtEl>
                                          <p:spTgt spid="54"/>
                                        </p:tgtEl>
                                        <p:attrNameLst>
                                          <p:attrName>ppt_h</p:attrName>
                                        </p:attrNameLst>
                                      </p:cBhvr>
                                      <p:tavLst>
                                        <p:tav tm="0">
                                          <p:val>
                                            <p:fltVal val="0"/>
                                          </p:val>
                                        </p:tav>
                                        <p:tav tm="100000">
                                          <p:val>
                                            <p:strVal val="#ppt_h"/>
                                          </p:val>
                                        </p:tav>
                                      </p:tavLst>
                                    </p:anim>
                                    <p:animEffect transition="in" filter="fade">
                                      <p:cBhvr>
                                        <p:cTn id="59" dur="500"/>
                                        <p:tgtEl>
                                          <p:spTgt spid="54"/>
                                        </p:tgtEl>
                                      </p:cBhvr>
                                    </p:animEffect>
                                  </p:childTnLst>
                                </p:cTn>
                              </p:par>
                              <p:par>
                                <p:cTn id="60" presetID="2" presetClass="entr" presetSubtype="2" accel="50000" decel="50000" fill="hold" nodeType="withEffect">
                                  <p:stCondLst>
                                    <p:cond delay="0"/>
                                  </p:stCondLst>
                                  <p:childTnLst>
                                    <p:set>
                                      <p:cBhvr>
                                        <p:cTn id="61" dur="1" fill="hold">
                                          <p:stCondLst>
                                            <p:cond delay="0"/>
                                          </p:stCondLst>
                                        </p:cTn>
                                        <p:tgtEl>
                                          <p:spTgt spid="45"/>
                                        </p:tgtEl>
                                        <p:attrNameLst>
                                          <p:attrName>style.visibility</p:attrName>
                                        </p:attrNameLst>
                                      </p:cBhvr>
                                      <p:to>
                                        <p:strVal val="visible"/>
                                      </p:to>
                                    </p:set>
                                    <p:anim calcmode="lin" valueType="num">
                                      <p:cBhvr additive="base">
                                        <p:cTn id="62" dur="500" fill="hold"/>
                                        <p:tgtEl>
                                          <p:spTgt spid="45"/>
                                        </p:tgtEl>
                                        <p:attrNameLst>
                                          <p:attrName>ppt_x</p:attrName>
                                        </p:attrNameLst>
                                      </p:cBhvr>
                                      <p:tavLst>
                                        <p:tav tm="0">
                                          <p:val>
                                            <p:strVal val="1+#ppt_w/2"/>
                                          </p:val>
                                        </p:tav>
                                        <p:tav tm="100000">
                                          <p:val>
                                            <p:strVal val="#ppt_x"/>
                                          </p:val>
                                        </p:tav>
                                      </p:tavLst>
                                    </p:anim>
                                    <p:anim calcmode="lin" valueType="num">
                                      <p:cBhvr additive="base">
                                        <p:cTn id="63" dur="500" fill="hold"/>
                                        <p:tgtEl>
                                          <p:spTgt spid="45"/>
                                        </p:tgtEl>
                                        <p:attrNameLst>
                                          <p:attrName>ppt_y</p:attrName>
                                        </p:attrNameLst>
                                      </p:cBhvr>
                                      <p:tavLst>
                                        <p:tav tm="0">
                                          <p:val>
                                            <p:strVal val="#ppt_y"/>
                                          </p:val>
                                        </p:tav>
                                        <p:tav tm="100000">
                                          <p:val>
                                            <p:strVal val="#ppt_y"/>
                                          </p:val>
                                        </p:tav>
                                      </p:tavLst>
                                    </p:anim>
                                  </p:childTnLst>
                                </p:cTn>
                              </p:par>
                            </p:childTnLst>
                          </p:cTn>
                        </p:par>
                        <p:par>
                          <p:cTn id="64" fill="hold">
                            <p:stCondLst>
                              <p:cond delay="4500"/>
                            </p:stCondLst>
                            <p:childTnLst>
                              <p:par>
                                <p:cTn id="65" presetID="2" presetClass="entr" presetSubtype="4" accel="50000" decel="50000"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 calcmode="lin" valueType="num">
                                      <p:cBhvr additive="base">
                                        <p:cTn id="67" dur="500" fill="hold"/>
                                        <p:tgtEl>
                                          <p:spTgt spid="40"/>
                                        </p:tgtEl>
                                        <p:attrNameLst>
                                          <p:attrName>ppt_x</p:attrName>
                                        </p:attrNameLst>
                                      </p:cBhvr>
                                      <p:tavLst>
                                        <p:tav tm="0">
                                          <p:val>
                                            <p:strVal val="#ppt_x"/>
                                          </p:val>
                                        </p:tav>
                                        <p:tav tm="100000">
                                          <p:val>
                                            <p:strVal val="#ppt_x"/>
                                          </p:val>
                                        </p:tav>
                                      </p:tavLst>
                                    </p:anim>
                                    <p:anim calcmode="lin" valueType="num">
                                      <p:cBhvr additive="base">
                                        <p:cTn id="68" dur="500" fill="hold"/>
                                        <p:tgtEl>
                                          <p:spTgt spid="40"/>
                                        </p:tgtEl>
                                        <p:attrNameLst>
                                          <p:attrName>ppt_y</p:attrName>
                                        </p:attrNameLst>
                                      </p:cBhvr>
                                      <p:tavLst>
                                        <p:tav tm="0">
                                          <p:val>
                                            <p:strVal val="1+#ppt_h/2"/>
                                          </p:val>
                                        </p:tav>
                                        <p:tav tm="100000">
                                          <p:val>
                                            <p:strVal val="#ppt_y"/>
                                          </p:val>
                                        </p:tav>
                                      </p:tavLst>
                                    </p:anim>
                                  </p:childTnLst>
                                </p:cTn>
                              </p:par>
                            </p:childTnLst>
                          </p:cTn>
                        </p:par>
                        <p:par>
                          <p:cTn id="69" fill="hold">
                            <p:stCondLst>
                              <p:cond delay="5000"/>
                            </p:stCondLst>
                            <p:childTnLst>
                              <p:par>
                                <p:cTn id="70" presetID="53" presetClass="entr" presetSubtype="0" fill="hold" grpId="0" nodeType="afterEffect">
                                  <p:stCondLst>
                                    <p:cond delay="0"/>
                                  </p:stCondLst>
                                  <p:childTnLst>
                                    <p:set>
                                      <p:cBhvr>
                                        <p:cTn id="71" dur="1" fill="hold">
                                          <p:stCondLst>
                                            <p:cond delay="0"/>
                                          </p:stCondLst>
                                        </p:cTn>
                                        <p:tgtEl>
                                          <p:spTgt spid="57"/>
                                        </p:tgtEl>
                                        <p:attrNameLst>
                                          <p:attrName>style.visibility</p:attrName>
                                        </p:attrNameLst>
                                      </p:cBhvr>
                                      <p:to>
                                        <p:strVal val="visible"/>
                                      </p:to>
                                    </p:set>
                                    <p:anim calcmode="lin" valueType="num">
                                      <p:cBhvr>
                                        <p:cTn id="72" dur="500" fill="hold"/>
                                        <p:tgtEl>
                                          <p:spTgt spid="57"/>
                                        </p:tgtEl>
                                        <p:attrNameLst>
                                          <p:attrName>ppt_w</p:attrName>
                                        </p:attrNameLst>
                                      </p:cBhvr>
                                      <p:tavLst>
                                        <p:tav tm="0">
                                          <p:val>
                                            <p:fltVal val="0"/>
                                          </p:val>
                                        </p:tav>
                                        <p:tav tm="100000">
                                          <p:val>
                                            <p:strVal val="#ppt_w"/>
                                          </p:val>
                                        </p:tav>
                                      </p:tavLst>
                                    </p:anim>
                                    <p:anim calcmode="lin" valueType="num">
                                      <p:cBhvr>
                                        <p:cTn id="73" dur="500" fill="hold"/>
                                        <p:tgtEl>
                                          <p:spTgt spid="57"/>
                                        </p:tgtEl>
                                        <p:attrNameLst>
                                          <p:attrName>ppt_h</p:attrName>
                                        </p:attrNameLst>
                                      </p:cBhvr>
                                      <p:tavLst>
                                        <p:tav tm="0">
                                          <p:val>
                                            <p:fltVal val="0"/>
                                          </p:val>
                                        </p:tav>
                                        <p:tav tm="100000">
                                          <p:val>
                                            <p:strVal val="#ppt_h"/>
                                          </p:val>
                                        </p:tav>
                                      </p:tavLst>
                                    </p:anim>
                                    <p:animEffect transition="in" filter="fade">
                                      <p:cBhvr>
                                        <p:cTn id="74" dur="500"/>
                                        <p:tgtEl>
                                          <p:spTgt spid="57"/>
                                        </p:tgtEl>
                                      </p:cBhvr>
                                    </p:animEffect>
                                  </p:childTnLst>
                                </p:cTn>
                              </p:par>
                              <p:par>
                                <p:cTn id="75" presetID="2" presetClass="entr" presetSubtype="8" accel="50000" decel="50000" fill="hold" nodeType="withEffect">
                                  <p:stCondLst>
                                    <p:cond delay="0"/>
                                  </p:stCondLst>
                                  <p:childTnLst>
                                    <p:set>
                                      <p:cBhvr>
                                        <p:cTn id="76" dur="1" fill="hold">
                                          <p:stCondLst>
                                            <p:cond delay="0"/>
                                          </p:stCondLst>
                                        </p:cTn>
                                        <p:tgtEl>
                                          <p:spTgt spid="37"/>
                                        </p:tgtEl>
                                        <p:attrNameLst>
                                          <p:attrName>style.visibility</p:attrName>
                                        </p:attrNameLst>
                                      </p:cBhvr>
                                      <p:to>
                                        <p:strVal val="visible"/>
                                      </p:to>
                                    </p:set>
                                    <p:anim calcmode="lin" valueType="num">
                                      <p:cBhvr additive="base">
                                        <p:cTn id="77" dur="500" fill="hold"/>
                                        <p:tgtEl>
                                          <p:spTgt spid="37"/>
                                        </p:tgtEl>
                                        <p:attrNameLst>
                                          <p:attrName>ppt_x</p:attrName>
                                        </p:attrNameLst>
                                      </p:cBhvr>
                                      <p:tavLst>
                                        <p:tav tm="0">
                                          <p:val>
                                            <p:strVal val="0-#ppt_w/2"/>
                                          </p:val>
                                        </p:tav>
                                        <p:tav tm="100000">
                                          <p:val>
                                            <p:strVal val="#ppt_x"/>
                                          </p:val>
                                        </p:tav>
                                      </p:tavLst>
                                    </p:anim>
                                    <p:anim calcmode="lin" valueType="num">
                                      <p:cBhvr additive="base">
                                        <p:cTn id="78" dur="500" fill="hold"/>
                                        <p:tgtEl>
                                          <p:spTgt spid="37"/>
                                        </p:tgtEl>
                                        <p:attrNameLst>
                                          <p:attrName>ppt_y</p:attrName>
                                        </p:attrNameLst>
                                      </p:cBhvr>
                                      <p:tavLst>
                                        <p:tav tm="0">
                                          <p:val>
                                            <p:strVal val="#ppt_y"/>
                                          </p:val>
                                        </p:tav>
                                        <p:tav tm="100000">
                                          <p:val>
                                            <p:strVal val="#ppt_y"/>
                                          </p:val>
                                        </p:tav>
                                      </p:tavLst>
                                    </p:anim>
                                  </p:childTnLst>
                                </p:cTn>
                              </p:par>
                            </p:childTnLst>
                          </p:cTn>
                        </p:par>
                        <p:par>
                          <p:cTn id="79" fill="hold">
                            <p:stCondLst>
                              <p:cond delay="5500"/>
                            </p:stCondLst>
                            <p:childTnLst>
                              <p:par>
                                <p:cTn id="80" presetID="2" presetClass="entr" presetSubtype="4" accel="50000" decel="50000" fill="hold" grpId="0" nodeType="afterEffect">
                                  <p:stCondLst>
                                    <p:cond delay="0"/>
                                  </p:stCondLst>
                                  <p:childTnLst>
                                    <p:set>
                                      <p:cBhvr>
                                        <p:cTn id="81" dur="1" fill="hold">
                                          <p:stCondLst>
                                            <p:cond delay="0"/>
                                          </p:stCondLst>
                                        </p:cTn>
                                        <p:tgtEl>
                                          <p:spTgt spid="52"/>
                                        </p:tgtEl>
                                        <p:attrNameLst>
                                          <p:attrName>style.visibility</p:attrName>
                                        </p:attrNameLst>
                                      </p:cBhvr>
                                      <p:to>
                                        <p:strVal val="visible"/>
                                      </p:to>
                                    </p:set>
                                    <p:anim calcmode="lin" valueType="num">
                                      <p:cBhvr additive="base">
                                        <p:cTn id="82" dur="500" fill="hold"/>
                                        <p:tgtEl>
                                          <p:spTgt spid="52"/>
                                        </p:tgtEl>
                                        <p:attrNameLst>
                                          <p:attrName>ppt_x</p:attrName>
                                        </p:attrNameLst>
                                      </p:cBhvr>
                                      <p:tavLst>
                                        <p:tav tm="0">
                                          <p:val>
                                            <p:strVal val="#ppt_x"/>
                                          </p:val>
                                        </p:tav>
                                        <p:tav tm="100000">
                                          <p:val>
                                            <p:strVal val="#ppt_x"/>
                                          </p:val>
                                        </p:tav>
                                      </p:tavLst>
                                    </p:anim>
                                    <p:anim calcmode="lin" valueType="num">
                                      <p:cBhvr additive="base">
                                        <p:cTn id="83" dur="500" fill="hold"/>
                                        <p:tgtEl>
                                          <p:spTgt spid="52"/>
                                        </p:tgtEl>
                                        <p:attrNameLst>
                                          <p:attrName>ppt_y</p:attrName>
                                        </p:attrNameLst>
                                      </p:cBhvr>
                                      <p:tavLst>
                                        <p:tav tm="0">
                                          <p:val>
                                            <p:strVal val="1+#ppt_h/2"/>
                                          </p:val>
                                        </p:tav>
                                        <p:tav tm="100000">
                                          <p:val>
                                            <p:strVal val="#ppt_y"/>
                                          </p:val>
                                        </p:tav>
                                      </p:tavLst>
                                    </p:anim>
                                  </p:childTnLst>
                                </p:cTn>
                              </p:par>
                            </p:childTnLst>
                          </p:cTn>
                        </p:par>
                        <p:par>
                          <p:cTn id="84" fill="hold">
                            <p:stCondLst>
                              <p:cond delay="6000"/>
                            </p:stCondLst>
                            <p:childTnLst>
                              <p:par>
                                <p:cTn id="85" presetID="53" presetClass="entr" presetSubtype="0" fill="hold" grpId="0" nodeType="afterEffect">
                                  <p:stCondLst>
                                    <p:cond delay="0"/>
                                  </p:stCondLst>
                                  <p:childTnLst>
                                    <p:set>
                                      <p:cBhvr>
                                        <p:cTn id="86" dur="1" fill="hold">
                                          <p:stCondLst>
                                            <p:cond delay="0"/>
                                          </p:stCondLst>
                                        </p:cTn>
                                        <p:tgtEl>
                                          <p:spTgt spid="59"/>
                                        </p:tgtEl>
                                        <p:attrNameLst>
                                          <p:attrName>style.visibility</p:attrName>
                                        </p:attrNameLst>
                                      </p:cBhvr>
                                      <p:to>
                                        <p:strVal val="visible"/>
                                      </p:to>
                                    </p:set>
                                    <p:anim calcmode="lin" valueType="num">
                                      <p:cBhvr>
                                        <p:cTn id="87" dur="500" fill="hold"/>
                                        <p:tgtEl>
                                          <p:spTgt spid="59"/>
                                        </p:tgtEl>
                                        <p:attrNameLst>
                                          <p:attrName>ppt_w</p:attrName>
                                        </p:attrNameLst>
                                      </p:cBhvr>
                                      <p:tavLst>
                                        <p:tav tm="0">
                                          <p:val>
                                            <p:fltVal val="0"/>
                                          </p:val>
                                        </p:tav>
                                        <p:tav tm="100000">
                                          <p:val>
                                            <p:strVal val="#ppt_w"/>
                                          </p:val>
                                        </p:tav>
                                      </p:tavLst>
                                    </p:anim>
                                    <p:anim calcmode="lin" valueType="num">
                                      <p:cBhvr>
                                        <p:cTn id="88" dur="500" fill="hold"/>
                                        <p:tgtEl>
                                          <p:spTgt spid="59"/>
                                        </p:tgtEl>
                                        <p:attrNameLst>
                                          <p:attrName>ppt_h</p:attrName>
                                        </p:attrNameLst>
                                      </p:cBhvr>
                                      <p:tavLst>
                                        <p:tav tm="0">
                                          <p:val>
                                            <p:fltVal val="0"/>
                                          </p:val>
                                        </p:tav>
                                        <p:tav tm="100000">
                                          <p:val>
                                            <p:strVal val="#ppt_h"/>
                                          </p:val>
                                        </p:tav>
                                      </p:tavLst>
                                    </p:anim>
                                    <p:animEffect transition="in" filter="fade">
                                      <p:cBhvr>
                                        <p:cTn id="89" dur="500"/>
                                        <p:tgtEl>
                                          <p:spTgt spid="59"/>
                                        </p:tgtEl>
                                      </p:cBhvr>
                                    </p:animEffect>
                                  </p:childTnLst>
                                </p:cTn>
                              </p:par>
                              <p:par>
                                <p:cTn id="90" presetID="2" presetClass="entr" presetSubtype="2" accel="50000" decel="50000" fill="hold" nodeType="withEffect">
                                  <p:stCondLst>
                                    <p:cond delay="0"/>
                                  </p:stCondLst>
                                  <p:childTnLst>
                                    <p:set>
                                      <p:cBhvr>
                                        <p:cTn id="91" dur="1" fill="hold">
                                          <p:stCondLst>
                                            <p:cond delay="0"/>
                                          </p:stCondLst>
                                        </p:cTn>
                                        <p:tgtEl>
                                          <p:spTgt spid="49"/>
                                        </p:tgtEl>
                                        <p:attrNameLst>
                                          <p:attrName>style.visibility</p:attrName>
                                        </p:attrNameLst>
                                      </p:cBhvr>
                                      <p:to>
                                        <p:strVal val="visible"/>
                                      </p:to>
                                    </p:set>
                                    <p:anim calcmode="lin" valueType="num">
                                      <p:cBhvr additive="base">
                                        <p:cTn id="92" dur="500" fill="hold"/>
                                        <p:tgtEl>
                                          <p:spTgt spid="49"/>
                                        </p:tgtEl>
                                        <p:attrNameLst>
                                          <p:attrName>ppt_x</p:attrName>
                                        </p:attrNameLst>
                                      </p:cBhvr>
                                      <p:tavLst>
                                        <p:tav tm="0">
                                          <p:val>
                                            <p:strVal val="1+#ppt_w/2"/>
                                          </p:val>
                                        </p:tav>
                                        <p:tav tm="100000">
                                          <p:val>
                                            <p:strVal val="#ppt_x"/>
                                          </p:val>
                                        </p:tav>
                                      </p:tavLst>
                                    </p:anim>
                                    <p:anim calcmode="lin" valueType="num">
                                      <p:cBhvr additive="base">
                                        <p:cTn id="93" dur="500" fill="hold"/>
                                        <p:tgtEl>
                                          <p:spTgt spid="49"/>
                                        </p:tgtEl>
                                        <p:attrNameLst>
                                          <p:attrName>ppt_y</p:attrName>
                                        </p:attrNameLst>
                                      </p:cBhvr>
                                      <p:tavLst>
                                        <p:tav tm="0">
                                          <p:val>
                                            <p:strVal val="#ppt_y"/>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60"/>
                                        </p:tgtEl>
                                        <p:attrNameLst>
                                          <p:attrName>style.visibility</p:attrName>
                                        </p:attrNameLst>
                                      </p:cBhvr>
                                      <p:to>
                                        <p:strVal val="visible"/>
                                      </p:to>
                                    </p:set>
                                    <p:animEffect transition="in" filter="fade">
                                      <p:cBhvr>
                                        <p:cTn id="96" dur="500"/>
                                        <p:tgtEl>
                                          <p:spTgt spid="60"/>
                                        </p:tgtEl>
                                      </p:cBhvr>
                                    </p:animEffect>
                                    <p:anim calcmode="lin" valueType="num">
                                      <p:cBhvr>
                                        <p:cTn id="97" dur="500" fill="hold"/>
                                        <p:tgtEl>
                                          <p:spTgt spid="60"/>
                                        </p:tgtEl>
                                        <p:attrNameLst>
                                          <p:attrName>ppt_x</p:attrName>
                                        </p:attrNameLst>
                                      </p:cBhvr>
                                      <p:tavLst>
                                        <p:tav tm="0">
                                          <p:val>
                                            <p:strVal val="#ppt_x"/>
                                          </p:val>
                                        </p:tav>
                                        <p:tav tm="100000">
                                          <p:val>
                                            <p:strVal val="#ppt_x"/>
                                          </p:val>
                                        </p:tav>
                                      </p:tavLst>
                                    </p:anim>
                                    <p:anim calcmode="lin" valueType="num">
                                      <p:cBhvr>
                                        <p:cTn id="98" dur="500" fill="hold"/>
                                        <p:tgtEl>
                                          <p:spTgt spid="60"/>
                                        </p:tgtEl>
                                        <p:attrNameLst>
                                          <p:attrName>ppt_y</p:attrName>
                                        </p:attrNameLst>
                                      </p:cBhvr>
                                      <p:tavLst>
                                        <p:tav tm="0">
                                          <p:val>
                                            <p:strVal val="#ppt_y+.1"/>
                                          </p:val>
                                        </p:tav>
                                        <p:tav tm="100000">
                                          <p:val>
                                            <p:strVal val="#ppt_y"/>
                                          </p:val>
                                        </p:tav>
                                      </p:tavLst>
                                    </p:anim>
                                  </p:childTnLst>
                                </p:cTn>
                              </p:par>
                            </p:childTnLst>
                          </p:cTn>
                        </p:par>
                        <p:par>
                          <p:cTn id="99" fill="hold">
                            <p:stCondLst>
                              <p:cond delay="6500"/>
                            </p:stCondLst>
                            <p:childTnLst>
                              <p:par>
                                <p:cTn id="100" presetID="2" presetClass="entr" presetSubtype="4" accel="50000" decel="50000" fill="hold" grpId="0" nodeType="afterEffect">
                                  <p:stCondLst>
                                    <p:cond delay="0"/>
                                  </p:stCondLst>
                                  <p:childTnLst>
                                    <p:set>
                                      <p:cBhvr>
                                        <p:cTn id="101" dur="1" fill="hold">
                                          <p:stCondLst>
                                            <p:cond delay="0"/>
                                          </p:stCondLst>
                                        </p:cTn>
                                        <p:tgtEl>
                                          <p:spTgt spid="61"/>
                                        </p:tgtEl>
                                        <p:attrNameLst>
                                          <p:attrName>style.visibility</p:attrName>
                                        </p:attrNameLst>
                                      </p:cBhvr>
                                      <p:to>
                                        <p:strVal val="visible"/>
                                      </p:to>
                                    </p:set>
                                    <p:anim calcmode="lin" valueType="num">
                                      <p:cBhvr additive="base">
                                        <p:cTn id="102" dur="500" fill="hold"/>
                                        <p:tgtEl>
                                          <p:spTgt spid="61"/>
                                        </p:tgtEl>
                                        <p:attrNameLst>
                                          <p:attrName>ppt_x</p:attrName>
                                        </p:attrNameLst>
                                      </p:cBhvr>
                                      <p:tavLst>
                                        <p:tav tm="0">
                                          <p:val>
                                            <p:strVal val="#ppt_x"/>
                                          </p:val>
                                        </p:tav>
                                        <p:tav tm="100000">
                                          <p:val>
                                            <p:strVal val="#ppt_x"/>
                                          </p:val>
                                        </p:tav>
                                      </p:tavLst>
                                    </p:anim>
                                    <p:anim calcmode="lin" valueType="num">
                                      <p:cBhvr additive="base">
                                        <p:cTn id="103"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40" grpId="0" animBg="1"/>
      <p:bldP spid="44" grpId="0" animBg="1"/>
      <p:bldP spid="48" grpId="0" animBg="1"/>
      <p:bldP spid="52" grpId="0" animBg="1"/>
      <p:bldP spid="54" grpId="0" animBg="1"/>
      <p:bldP spid="55" grpId="0" animBg="1"/>
      <p:bldP spid="56" grpId="0" animBg="1"/>
      <p:bldP spid="57" grpId="0" animBg="1"/>
      <p:bldP spid="58" grpId="0" animBg="1"/>
      <p:bldP spid="59" grpId="0" animBg="1"/>
      <p:bldP spid="60" grpId="0"/>
      <p:bldP spid="61"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575632" y="263655"/>
            <a:ext cx="3576710" cy="584775"/>
          </a:xfrm>
          <a:prstGeom prst="rect">
            <a:avLst/>
          </a:prstGeom>
          <a:noFill/>
        </p:spPr>
        <p:txBody>
          <a:bodyPr wrap="square" rtlCol="0">
            <a:spAutoFit/>
          </a:bodyPr>
          <a:lstStyle/>
          <a:p>
            <a:pPr defTabSz="342900" fontAlgn="base">
              <a:spcBef>
                <a:spcPct val="0"/>
              </a:spcBef>
              <a:spcAft>
                <a:spcPct val="0"/>
              </a:spcAft>
              <a:defRPr/>
            </a:pPr>
            <a:r>
              <a:rPr lang="en-US" sz="3200" b="1" dirty="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rPr>
              <a:t>Further research</a:t>
            </a:r>
            <a:endParaRPr lang="ru-RU" sz="3200" b="1" dirty="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3" name="Subtitle 2"/>
          <p:cNvSpPr txBox="1">
            <a:spLocks/>
          </p:cNvSpPr>
          <p:nvPr/>
        </p:nvSpPr>
        <p:spPr bwMode="auto">
          <a:xfrm>
            <a:off x="1334692" y="5668566"/>
            <a:ext cx="3107531" cy="184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defTabSz="342900" fontAlgn="base">
              <a:spcBef>
                <a:spcPct val="20000"/>
              </a:spcBef>
              <a:spcAft>
                <a:spcPct val="0"/>
              </a:spcAft>
              <a:defRPr/>
            </a:pPr>
            <a:r>
              <a:rPr kumimoji="0" lang="ru-RU" altLang="ru-RU" sz="600" dirty="0">
                <a:solidFill>
                  <a:prstClr val="white"/>
                </a:solidFill>
              </a:rPr>
              <a:t>Higher School of Economics , </a:t>
            </a:r>
            <a:r>
              <a:rPr kumimoji="0" lang="en-US" altLang="ru-RU" sz="600" dirty="0">
                <a:solidFill>
                  <a:prstClr val="white"/>
                </a:solidFill>
              </a:rPr>
              <a:t>Moscow</a:t>
            </a:r>
            <a:r>
              <a:rPr kumimoji="0" lang="ru-RU" altLang="ru-RU" sz="600" dirty="0">
                <a:solidFill>
                  <a:prstClr val="white"/>
                </a:solidFill>
              </a:rPr>
              <a:t>, 2015</a:t>
            </a:r>
          </a:p>
        </p:txBody>
      </p:sp>
      <p:sp>
        <p:nvSpPr>
          <p:cNvPr id="2" name="Rectangle 1"/>
          <p:cNvSpPr/>
          <p:nvPr/>
        </p:nvSpPr>
        <p:spPr>
          <a:xfrm>
            <a:off x="4252868" y="1456665"/>
            <a:ext cx="4575558" cy="4637167"/>
          </a:xfrm>
          <a:prstGeom prst="rect">
            <a:avLst/>
          </a:prstGeom>
          <a:ln>
            <a:solidFill>
              <a:schemeClr val="accent4">
                <a:lumMod val="75000"/>
              </a:schemeClr>
            </a:solidFill>
            <a:prstDash val="dash"/>
          </a:ln>
        </p:spPr>
        <p:txBody>
          <a:bodyPr wrap="square">
            <a:spAutoFit/>
          </a:bodyPr>
          <a:lstStyle/>
          <a:p>
            <a:pPr defTabSz="342900" fontAlgn="base">
              <a:lnSpc>
                <a:spcPct val="150000"/>
              </a:lnSpc>
              <a:spcBef>
                <a:spcPct val="0"/>
              </a:spcBef>
              <a:spcAft>
                <a:spcPct val="0"/>
              </a:spcAft>
            </a:pPr>
            <a:r>
              <a:rPr lang="en-US" b="1" dirty="0">
                <a:solidFill>
                  <a:srgbClr val="1F497D"/>
                </a:solidFill>
                <a:latin typeface="Times New Roman" panose="02020603050405020304" pitchFamily="18" charset="0"/>
                <a:ea typeface="ＭＳ Ｐゴシック" charset="0"/>
                <a:cs typeface="Times New Roman" panose="02020603050405020304" pitchFamily="18" charset="0"/>
              </a:rPr>
              <a:t>RESEARCH PERSPECTIVES:</a:t>
            </a:r>
          </a:p>
          <a:p>
            <a:pPr marL="214313" indent="-214313" defTabSz="342900" fontAlgn="base">
              <a:lnSpc>
                <a:spcPct val="150000"/>
              </a:lnSpc>
              <a:spcBef>
                <a:spcPct val="0"/>
              </a:spcBef>
              <a:spcAft>
                <a:spcPct val="0"/>
              </a:spcAft>
              <a:buFont typeface="Arial" panose="020B0604020202020204" pitchFamily="34" charset="0"/>
              <a:buChar char="•"/>
            </a:pPr>
            <a:r>
              <a:rPr lang="en-US" sz="2000" dirty="0" smtClean="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Performance - board </a:t>
            </a:r>
            <a:r>
              <a:rPr lang="en-US" sz="2000" dirty="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changes </a:t>
            </a:r>
            <a:r>
              <a:rPr lang="en-US" sz="2000" dirty="0" smtClean="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(outside? Inside?) and </a:t>
            </a:r>
            <a:r>
              <a:rPr lang="en-US" sz="2000" dirty="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in what cases this relationship works. </a:t>
            </a:r>
          </a:p>
          <a:p>
            <a:pPr marL="214313" indent="-214313" defTabSz="342900" fontAlgn="base">
              <a:lnSpc>
                <a:spcPct val="150000"/>
              </a:lnSpc>
              <a:spcBef>
                <a:spcPct val="0"/>
              </a:spcBef>
              <a:spcAft>
                <a:spcPct val="0"/>
              </a:spcAft>
              <a:buFont typeface="Arial" panose="020B0604020202020204" pitchFamily="34" charset="0"/>
              <a:buChar char="•"/>
            </a:pPr>
            <a:r>
              <a:rPr lang="en-US" sz="2000" dirty="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To investigate how board composition influence on performance-turnover relations </a:t>
            </a:r>
          </a:p>
          <a:p>
            <a:pPr marL="214313" indent="-214313" defTabSz="342900" fontAlgn="base">
              <a:lnSpc>
                <a:spcPct val="150000"/>
              </a:lnSpc>
              <a:spcBef>
                <a:spcPct val="0"/>
              </a:spcBef>
              <a:spcAft>
                <a:spcPct val="0"/>
              </a:spcAft>
              <a:buFont typeface="Arial" panose="020B0604020202020204" pitchFamily="34" charset="0"/>
              <a:buChar char="•"/>
            </a:pPr>
            <a:r>
              <a:rPr lang="en-US" sz="2000" dirty="0" smtClean="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Specify CEO </a:t>
            </a:r>
            <a:r>
              <a:rPr lang="en-US" sz="2000" dirty="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and Board characteristics </a:t>
            </a:r>
            <a:r>
              <a:rPr lang="en-US" sz="2000" dirty="0" smtClean="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HC and their influence </a:t>
            </a:r>
          </a:p>
          <a:p>
            <a:pPr marL="214313" indent="-214313" defTabSz="342900" fontAlgn="base">
              <a:lnSpc>
                <a:spcPct val="150000"/>
              </a:lnSpc>
              <a:spcBef>
                <a:spcPct val="0"/>
              </a:spcBef>
              <a:spcAft>
                <a:spcPct val="0"/>
              </a:spcAft>
              <a:buFont typeface="Arial" panose="020B0604020202020204" pitchFamily="34" charset="0"/>
              <a:buChar char="•"/>
            </a:pPr>
            <a:r>
              <a:rPr lang="en-US" sz="2000" dirty="0" smtClean="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Compare to other EM</a:t>
            </a:r>
          </a:p>
        </p:txBody>
      </p:sp>
      <p:sp>
        <p:nvSpPr>
          <p:cNvPr id="5" name="Subtitle 2"/>
          <p:cNvSpPr txBox="1">
            <a:spLocks/>
          </p:cNvSpPr>
          <p:nvPr/>
        </p:nvSpPr>
        <p:spPr bwMode="auto">
          <a:xfrm>
            <a:off x="-52696" y="6366024"/>
            <a:ext cx="3107531" cy="184547"/>
          </a:xfrm>
          <a:prstGeom prst="rect">
            <a:avLst/>
          </a:prstGeom>
          <a:noFill/>
          <a:ln w="9525">
            <a:noFill/>
            <a:miter lim="800000"/>
            <a:headEnd/>
            <a:tailEnd/>
          </a:ln>
        </p:spPr>
        <p:txBody>
          <a:bodyPr/>
          <a:lstStyle/>
          <a:p>
            <a:pPr marL="0" marR="0" lvl="0" indent="0" algn="l" defTabSz="342900" rtl="0" eaLnBrk="1" fontAlgn="base" latinLnBrk="0" hangingPunct="1">
              <a:lnSpc>
                <a:spcPct val="100000"/>
              </a:lnSpc>
              <a:spcBef>
                <a:spcPct val="20000"/>
              </a:spcBef>
              <a:spcAft>
                <a:spcPct val="0"/>
              </a:spcAft>
              <a:buClrTx/>
              <a:buSzTx/>
              <a:buFontTx/>
              <a:buNone/>
              <a:tabLst/>
              <a:defRPr/>
            </a:pP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Higher</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School</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of</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Economics</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 </a:t>
            </a:r>
            <a:r>
              <a:rPr kumimoji="0" lang="en-US"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Moscow</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201</a:t>
            </a:r>
            <a:r>
              <a:rPr kumimoji="0" lang="en-US"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5</a:t>
            </a:r>
            <a:endPar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endParaRPr>
          </a:p>
        </p:txBody>
      </p:sp>
      <p:grpSp>
        <p:nvGrpSpPr>
          <p:cNvPr id="6" name="Group 5"/>
          <p:cNvGrpSpPr/>
          <p:nvPr/>
        </p:nvGrpSpPr>
        <p:grpSpPr>
          <a:xfrm>
            <a:off x="1814595" y="2317047"/>
            <a:ext cx="2147724" cy="2827719"/>
            <a:chOff x="2251455" y="1453526"/>
            <a:chExt cx="2147724" cy="2827719"/>
          </a:xfrm>
        </p:grpSpPr>
        <p:sp>
          <p:nvSpPr>
            <p:cNvPr id="7" name="Rounded Rectangle 6"/>
            <p:cNvSpPr/>
            <p:nvPr/>
          </p:nvSpPr>
          <p:spPr>
            <a:xfrm>
              <a:off x="3263905" y="2286403"/>
              <a:ext cx="122825" cy="1994842"/>
            </a:xfrm>
            <a:prstGeom prst="roundRect">
              <a:avLst>
                <a:gd name="adj" fmla="val 5000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p:cNvSpPr/>
            <p:nvPr/>
          </p:nvSpPr>
          <p:spPr>
            <a:xfrm rot="18638012">
              <a:off x="3465912" y="3772852"/>
              <a:ext cx="122825" cy="559327"/>
            </a:xfrm>
            <a:prstGeom prst="roundRect">
              <a:avLst>
                <a:gd name="adj" fmla="val 5000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ounded Rectangle 8"/>
            <p:cNvSpPr/>
            <p:nvPr/>
          </p:nvSpPr>
          <p:spPr>
            <a:xfrm rot="2961988" flipH="1">
              <a:off x="3073088" y="3772851"/>
              <a:ext cx="122825" cy="559327"/>
            </a:xfrm>
            <a:prstGeom prst="roundRect">
              <a:avLst>
                <a:gd name="adj" fmla="val 5000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ound Same Side Corner Rectangle 9"/>
            <p:cNvSpPr/>
            <p:nvPr/>
          </p:nvSpPr>
          <p:spPr>
            <a:xfrm rot="10800000">
              <a:off x="2320243" y="1524367"/>
              <a:ext cx="2010148" cy="1281432"/>
            </a:xfrm>
            <a:prstGeom prst="round2SameRect">
              <a:avLst>
                <a:gd name="adj1" fmla="val 8651"/>
                <a:gd name="adj2" fmla="val 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2251455" y="1453526"/>
              <a:ext cx="2147724" cy="14168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ound Same Side Corner Rectangle 11"/>
            <p:cNvSpPr/>
            <p:nvPr/>
          </p:nvSpPr>
          <p:spPr>
            <a:xfrm rot="10800000">
              <a:off x="2388557" y="1624517"/>
              <a:ext cx="1873522" cy="1103192"/>
            </a:xfrm>
            <a:prstGeom prst="round2SameRect">
              <a:avLst>
                <a:gd name="adj1" fmla="val 8651"/>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p:cNvGrpSpPr/>
          <p:nvPr/>
        </p:nvGrpSpPr>
        <p:grpSpPr>
          <a:xfrm>
            <a:off x="326945" y="2560712"/>
            <a:ext cx="2318591" cy="2890804"/>
            <a:chOff x="763805" y="1583132"/>
            <a:chExt cx="2318591" cy="2890804"/>
          </a:xfrm>
          <a:solidFill>
            <a:schemeClr val="accent1"/>
          </a:solidFill>
        </p:grpSpPr>
        <p:sp>
          <p:nvSpPr>
            <p:cNvPr id="14" name="Rectangle 13"/>
            <p:cNvSpPr/>
            <p:nvPr/>
          </p:nvSpPr>
          <p:spPr>
            <a:xfrm rot="19738725" flipV="1">
              <a:off x="2188157" y="1976141"/>
              <a:ext cx="894239" cy="5459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p:cNvGrpSpPr/>
            <p:nvPr/>
          </p:nvGrpSpPr>
          <p:grpSpPr>
            <a:xfrm>
              <a:off x="763805" y="1583132"/>
              <a:ext cx="1541131" cy="2890804"/>
              <a:chOff x="1482726" y="1941513"/>
              <a:chExt cx="1290638" cy="2420937"/>
            </a:xfrm>
            <a:grpFill/>
          </p:grpSpPr>
          <p:sp>
            <p:nvSpPr>
              <p:cNvPr id="16" name="Freeform 5"/>
              <p:cNvSpPr>
                <a:spLocks/>
              </p:cNvSpPr>
              <p:nvPr/>
            </p:nvSpPr>
            <p:spPr bwMode="auto">
              <a:xfrm>
                <a:off x="1482726" y="2428875"/>
                <a:ext cx="1290638" cy="1933575"/>
              </a:xfrm>
              <a:custGeom>
                <a:avLst/>
                <a:gdLst/>
                <a:ahLst/>
                <a:cxnLst>
                  <a:cxn ang="0">
                    <a:pos x="490" y="13"/>
                  </a:cxn>
                  <a:cxn ang="0">
                    <a:pos x="442" y="12"/>
                  </a:cxn>
                  <a:cxn ang="0">
                    <a:pos x="269" y="31"/>
                  </a:cxn>
                  <a:cxn ang="0">
                    <a:pos x="224" y="11"/>
                  </a:cxn>
                  <a:cxn ang="0">
                    <a:pos x="224" y="11"/>
                  </a:cxn>
                  <a:cxn ang="0">
                    <a:pos x="200" y="36"/>
                  </a:cxn>
                  <a:cxn ang="0">
                    <a:pos x="176" y="11"/>
                  </a:cxn>
                  <a:cxn ang="0">
                    <a:pos x="135" y="30"/>
                  </a:cxn>
                  <a:cxn ang="0">
                    <a:pos x="15" y="333"/>
                  </a:cxn>
                  <a:cxn ang="0">
                    <a:pos x="53" y="368"/>
                  </a:cxn>
                  <a:cxn ang="0">
                    <a:pos x="56" y="368"/>
                  </a:cxn>
                  <a:cxn ang="0">
                    <a:pos x="91" y="327"/>
                  </a:cxn>
                  <a:cxn ang="0">
                    <a:pos x="99" y="192"/>
                  </a:cxn>
                  <a:cxn ang="0">
                    <a:pos x="99" y="315"/>
                  </a:cxn>
                  <a:cxn ang="0">
                    <a:pos x="100" y="352"/>
                  </a:cxn>
                  <a:cxn ang="0">
                    <a:pos x="80" y="713"/>
                  </a:cxn>
                  <a:cxn ang="0">
                    <a:pos x="122" y="762"/>
                  </a:cxn>
                  <a:cxn ang="0">
                    <a:pos x="126" y="762"/>
                  </a:cxn>
                  <a:cxn ang="0">
                    <a:pos x="171" y="720"/>
                  </a:cxn>
                  <a:cxn ang="0">
                    <a:pos x="193" y="402"/>
                  </a:cxn>
                  <a:cxn ang="0">
                    <a:pos x="200" y="402"/>
                  </a:cxn>
                  <a:cxn ang="0">
                    <a:pos x="208" y="402"/>
                  </a:cxn>
                  <a:cxn ang="0">
                    <a:pos x="238" y="721"/>
                  </a:cxn>
                  <a:cxn ang="0">
                    <a:pos x="283" y="762"/>
                  </a:cxn>
                  <a:cxn ang="0">
                    <a:pos x="287" y="762"/>
                  </a:cxn>
                  <a:cxn ang="0">
                    <a:pos x="328" y="713"/>
                  </a:cxn>
                  <a:cxn ang="0">
                    <a:pos x="303" y="350"/>
                  </a:cxn>
                  <a:cxn ang="0">
                    <a:pos x="301" y="315"/>
                  </a:cxn>
                  <a:cxn ang="0">
                    <a:pos x="301" y="133"/>
                  </a:cxn>
                  <a:cxn ang="0">
                    <a:pos x="342" y="138"/>
                  </a:cxn>
                  <a:cxn ang="0">
                    <a:pos x="488" y="73"/>
                  </a:cxn>
                  <a:cxn ang="0">
                    <a:pos x="500" y="26"/>
                  </a:cxn>
                </a:cxnLst>
                <a:rect l="0" t="0" r="r" b="b"/>
                <a:pathLst>
                  <a:path w="507" h="762">
                    <a:moveTo>
                      <a:pt x="490" y="13"/>
                    </a:moveTo>
                    <a:cubicBezTo>
                      <a:pt x="477" y="1"/>
                      <a:pt x="456" y="0"/>
                      <a:pt x="442" y="12"/>
                    </a:cubicBezTo>
                    <a:cubicBezTo>
                      <a:pt x="369" y="67"/>
                      <a:pt x="343" y="79"/>
                      <a:pt x="269" y="31"/>
                    </a:cubicBezTo>
                    <a:cubicBezTo>
                      <a:pt x="263" y="27"/>
                      <a:pt x="237" y="14"/>
                      <a:pt x="224" y="11"/>
                    </a:cubicBezTo>
                    <a:cubicBezTo>
                      <a:pt x="224" y="11"/>
                      <a:pt x="224" y="11"/>
                      <a:pt x="224" y="11"/>
                    </a:cubicBezTo>
                    <a:cubicBezTo>
                      <a:pt x="200" y="36"/>
                      <a:pt x="200" y="36"/>
                      <a:pt x="200" y="36"/>
                    </a:cubicBezTo>
                    <a:cubicBezTo>
                      <a:pt x="176" y="11"/>
                      <a:pt x="176" y="11"/>
                      <a:pt x="176" y="11"/>
                    </a:cubicBezTo>
                    <a:cubicBezTo>
                      <a:pt x="164" y="14"/>
                      <a:pt x="137" y="28"/>
                      <a:pt x="135" y="30"/>
                    </a:cubicBezTo>
                    <a:cubicBezTo>
                      <a:pt x="64" y="73"/>
                      <a:pt x="0" y="140"/>
                      <a:pt x="15" y="333"/>
                    </a:cubicBezTo>
                    <a:cubicBezTo>
                      <a:pt x="17" y="353"/>
                      <a:pt x="33" y="368"/>
                      <a:pt x="53" y="368"/>
                    </a:cubicBezTo>
                    <a:cubicBezTo>
                      <a:pt x="54" y="368"/>
                      <a:pt x="55" y="368"/>
                      <a:pt x="56" y="368"/>
                    </a:cubicBezTo>
                    <a:cubicBezTo>
                      <a:pt x="77" y="367"/>
                      <a:pt x="93" y="348"/>
                      <a:pt x="91" y="327"/>
                    </a:cubicBezTo>
                    <a:cubicBezTo>
                      <a:pt x="87" y="267"/>
                      <a:pt x="90" y="224"/>
                      <a:pt x="99" y="192"/>
                    </a:cubicBezTo>
                    <a:cubicBezTo>
                      <a:pt x="99" y="315"/>
                      <a:pt x="99" y="315"/>
                      <a:pt x="99" y="315"/>
                    </a:cubicBezTo>
                    <a:cubicBezTo>
                      <a:pt x="99" y="328"/>
                      <a:pt x="99" y="319"/>
                      <a:pt x="100" y="352"/>
                    </a:cubicBezTo>
                    <a:cubicBezTo>
                      <a:pt x="80" y="713"/>
                      <a:pt x="80" y="713"/>
                      <a:pt x="80" y="713"/>
                    </a:cubicBezTo>
                    <a:cubicBezTo>
                      <a:pt x="79" y="738"/>
                      <a:pt x="97" y="760"/>
                      <a:pt x="122" y="762"/>
                    </a:cubicBezTo>
                    <a:cubicBezTo>
                      <a:pt x="123" y="762"/>
                      <a:pt x="125" y="762"/>
                      <a:pt x="126" y="762"/>
                    </a:cubicBezTo>
                    <a:cubicBezTo>
                      <a:pt x="149" y="762"/>
                      <a:pt x="169" y="744"/>
                      <a:pt x="171" y="720"/>
                    </a:cubicBezTo>
                    <a:cubicBezTo>
                      <a:pt x="193" y="402"/>
                      <a:pt x="193" y="402"/>
                      <a:pt x="193" y="402"/>
                    </a:cubicBezTo>
                    <a:cubicBezTo>
                      <a:pt x="195" y="402"/>
                      <a:pt x="199" y="402"/>
                      <a:pt x="200" y="402"/>
                    </a:cubicBezTo>
                    <a:cubicBezTo>
                      <a:pt x="204" y="402"/>
                      <a:pt x="205" y="402"/>
                      <a:pt x="208" y="402"/>
                    </a:cubicBezTo>
                    <a:cubicBezTo>
                      <a:pt x="238" y="721"/>
                      <a:pt x="238" y="721"/>
                      <a:pt x="238" y="721"/>
                    </a:cubicBezTo>
                    <a:cubicBezTo>
                      <a:pt x="240" y="744"/>
                      <a:pt x="259" y="762"/>
                      <a:pt x="283" y="762"/>
                    </a:cubicBezTo>
                    <a:cubicBezTo>
                      <a:pt x="284" y="762"/>
                      <a:pt x="285" y="762"/>
                      <a:pt x="287" y="762"/>
                    </a:cubicBezTo>
                    <a:cubicBezTo>
                      <a:pt x="312" y="760"/>
                      <a:pt x="330" y="738"/>
                      <a:pt x="328" y="713"/>
                    </a:cubicBezTo>
                    <a:cubicBezTo>
                      <a:pt x="328" y="713"/>
                      <a:pt x="303" y="351"/>
                      <a:pt x="303" y="350"/>
                    </a:cubicBezTo>
                    <a:cubicBezTo>
                      <a:pt x="301" y="315"/>
                      <a:pt x="301" y="325"/>
                      <a:pt x="301" y="315"/>
                    </a:cubicBezTo>
                    <a:cubicBezTo>
                      <a:pt x="301" y="133"/>
                      <a:pt x="301" y="133"/>
                      <a:pt x="301" y="133"/>
                    </a:cubicBezTo>
                    <a:cubicBezTo>
                      <a:pt x="315" y="136"/>
                      <a:pt x="329" y="138"/>
                      <a:pt x="342" y="138"/>
                    </a:cubicBezTo>
                    <a:cubicBezTo>
                      <a:pt x="395" y="138"/>
                      <a:pt x="441" y="108"/>
                      <a:pt x="488" y="73"/>
                    </a:cubicBezTo>
                    <a:cubicBezTo>
                      <a:pt x="503" y="62"/>
                      <a:pt x="507" y="42"/>
                      <a:pt x="500" y="26"/>
                    </a:cubicBezTo>
                  </a:path>
                </a:pathLst>
              </a:custGeom>
              <a:ln>
                <a:headEnd/>
                <a:tailEnd/>
              </a:ln>
            </p:spPr>
            <p:style>
              <a:lnRef idx="3">
                <a:schemeClr val="accent4"/>
              </a:lnRef>
              <a:fillRef idx="0">
                <a:schemeClr val="accent4"/>
              </a:fillRef>
              <a:effectRef idx="2">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en-US"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17" name="Freeform 6"/>
              <p:cNvSpPr>
                <a:spLocks/>
              </p:cNvSpPr>
              <p:nvPr/>
            </p:nvSpPr>
            <p:spPr bwMode="auto">
              <a:xfrm>
                <a:off x="1931988" y="2530475"/>
                <a:ext cx="122238" cy="484188"/>
              </a:xfrm>
              <a:custGeom>
                <a:avLst/>
                <a:gdLst/>
                <a:ahLst/>
                <a:cxnLst>
                  <a:cxn ang="0">
                    <a:pos x="40" y="305"/>
                  </a:cxn>
                  <a:cxn ang="0">
                    <a:pos x="38" y="305"/>
                  </a:cxn>
                  <a:cxn ang="0">
                    <a:pos x="0" y="254"/>
                  </a:cxn>
                  <a:cxn ang="0">
                    <a:pos x="38" y="0"/>
                  </a:cxn>
                  <a:cxn ang="0">
                    <a:pos x="40" y="0"/>
                  </a:cxn>
                  <a:cxn ang="0">
                    <a:pos x="77" y="254"/>
                  </a:cxn>
                  <a:cxn ang="0">
                    <a:pos x="40" y="305"/>
                  </a:cxn>
                </a:cxnLst>
                <a:rect l="0" t="0" r="r" b="b"/>
                <a:pathLst>
                  <a:path w="77" h="305">
                    <a:moveTo>
                      <a:pt x="40" y="305"/>
                    </a:moveTo>
                    <a:lnTo>
                      <a:pt x="38" y="305"/>
                    </a:lnTo>
                    <a:lnTo>
                      <a:pt x="0" y="254"/>
                    </a:lnTo>
                    <a:lnTo>
                      <a:pt x="38" y="0"/>
                    </a:lnTo>
                    <a:lnTo>
                      <a:pt x="40" y="0"/>
                    </a:lnTo>
                    <a:lnTo>
                      <a:pt x="77" y="254"/>
                    </a:lnTo>
                    <a:lnTo>
                      <a:pt x="40" y="30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7"/>
              <p:cNvSpPr>
                <a:spLocks noEditPoints="1"/>
              </p:cNvSpPr>
              <p:nvPr/>
            </p:nvSpPr>
            <p:spPr bwMode="auto">
              <a:xfrm>
                <a:off x="1743076" y="1941513"/>
                <a:ext cx="501650" cy="501650"/>
              </a:xfrm>
              <a:custGeom>
                <a:avLst/>
                <a:gdLst/>
                <a:ahLst/>
                <a:cxnLst>
                  <a:cxn ang="0">
                    <a:pos x="197" y="99"/>
                  </a:cxn>
                  <a:cxn ang="0">
                    <a:pos x="98" y="198"/>
                  </a:cxn>
                  <a:cxn ang="0">
                    <a:pos x="0" y="99"/>
                  </a:cxn>
                  <a:cxn ang="0">
                    <a:pos x="98" y="0"/>
                  </a:cxn>
                  <a:cxn ang="0">
                    <a:pos x="197" y="99"/>
                  </a:cxn>
                  <a:cxn ang="0">
                    <a:pos x="197" y="99"/>
                  </a:cxn>
                  <a:cxn ang="0">
                    <a:pos x="197" y="99"/>
                  </a:cxn>
                </a:cxnLst>
                <a:rect l="0" t="0" r="r" b="b"/>
                <a:pathLst>
                  <a:path w="197" h="198">
                    <a:moveTo>
                      <a:pt x="197" y="99"/>
                    </a:moveTo>
                    <a:cubicBezTo>
                      <a:pt x="197" y="153"/>
                      <a:pt x="153" y="198"/>
                      <a:pt x="98" y="198"/>
                    </a:cubicBezTo>
                    <a:cubicBezTo>
                      <a:pt x="44" y="198"/>
                      <a:pt x="0" y="153"/>
                      <a:pt x="0" y="99"/>
                    </a:cubicBezTo>
                    <a:cubicBezTo>
                      <a:pt x="0" y="44"/>
                      <a:pt x="44" y="0"/>
                      <a:pt x="98" y="0"/>
                    </a:cubicBezTo>
                    <a:cubicBezTo>
                      <a:pt x="153" y="0"/>
                      <a:pt x="197" y="44"/>
                      <a:pt x="197" y="99"/>
                    </a:cubicBezTo>
                    <a:close/>
                    <a:moveTo>
                      <a:pt x="197" y="99"/>
                    </a:moveTo>
                    <a:cubicBezTo>
                      <a:pt x="197" y="99"/>
                      <a:pt x="197" y="99"/>
                      <a:pt x="197" y="99"/>
                    </a:cubicBezTo>
                  </a:path>
                </a:pathLst>
              </a:custGeom>
              <a:ln>
                <a:headEnd/>
                <a:tailEnd/>
              </a:ln>
            </p:spPr>
            <p:style>
              <a:lnRef idx="3">
                <a:schemeClr val="accent4"/>
              </a:lnRef>
              <a:fillRef idx="0">
                <a:schemeClr val="accent4"/>
              </a:fillRef>
              <a:effectRef idx="2">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en-US"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grpSp>
      </p:grpSp>
      <p:grpSp>
        <p:nvGrpSpPr>
          <p:cNvPr id="19" name="Group 18"/>
          <p:cNvGrpSpPr/>
          <p:nvPr/>
        </p:nvGrpSpPr>
        <p:grpSpPr>
          <a:xfrm>
            <a:off x="2148060" y="2660311"/>
            <a:ext cx="1482967" cy="741731"/>
            <a:chOff x="2680170" y="1809490"/>
            <a:chExt cx="1482967" cy="741731"/>
          </a:xfrm>
        </p:grpSpPr>
        <p:grpSp>
          <p:nvGrpSpPr>
            <p:cNvPr id="20" name="Group 19"/>
            <p:cNvGrpSpPr/>
            <p:nvPr/>
          </p:nvGrpSpPr>
          <p:grpSpPr>
            <a:xfrm>
              <a:off x="2680170" y="1839066"/>
              <a:ext cx="1225539" cy="679566"/>
              <a:chOff x="2680170" y="1839066"/>
              <a:chExt cx="1225539" cy="679566"/>
            </a:xfrm>
          </p:grpSpPr>
          <p:sp>
            <p:nvSpPr>
              <p:cNvPr id="26" name="Rectangle 25"/>
              <p:cNvSpPr/>
              <p:nvPr/>
            </p:nvSpPr>
            <p:spPr>
              <a:xfrm rot="19277956" flipV="1">
                <a:off x="2680170" y="2259060"/>
                <a:ext cx="679566"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rot="18399238" flipV="1">
                <a:off x="3543067" y="2155989"/>
                <a:ext cx="679566"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rot="2328024" flipV="1">
                <a:off x="3173758" y="2239766"/>
                <a:ext cx="627353"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p:cNvGrpSpPr/>
            <p:nvPr/>
          </p:nvGrpSpPr>
          <p:grpSpPr>
            <a:xfrm>
              <a:off x="2681807" y="1809490"/>
              <a:ext cx="1481330" cy="741731"/>
              <a:chOff x="2694507" y="1809490"/>
              <a:chExt cx="1481330" cy="741731"/>
            </a:xfrm>
          </p:grpSpPr>
          <p:sp>
            <p:nvSpPr>
              <p:cNvPr id="22" name="Oval 21"/>
              <p:cNvSpPr/>
              <p:nvPr/>
            </p:nvSpPr>
            <p:spPr>
              <a:xfrm>
                <a:off x="2694507" y="2371314"/>
                <a:ext cx="179907" cy="17990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a:off x="3173951" y="1989397"/>
                <a:ext cx="179907" cy="17990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a:off x="3599645" y="2356452"/>
                <a:ext cx="179907" cy="17990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a:off x="3995930" y="1809490"/>
                <a:ext cx="179907" cy="17990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Tree>
    <p:extLst>
      <p:ext uri="{BB962C8B-B14F-4D97-AF65-F5344CB8AC3E}">
        <p14:creationId xmlns:p14="http://schemas.microsoft.com/office/powerpoint/2010/main" val="19360129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par>
                                <p:cTn id="9" presetID="2" presetClass="entr" presetSubtype="4" accel="50000" decel="5000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8" presetClass="entr" presetSubtype="3" fill="hold"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strips(upRight)">
                                      <p:cBhvr>
                                        <p:cTn id="16"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682" name="Subtitle 2"/>
          <p:cNvSpPr>
            <a:spLocks noGrp="1"/>
          </p:cNvSpPr>
          <p:nvPr>
            <p:ph type="subTitle" idx="1"/>
          </p:nvPr>
        </p:nvSpPr>
        <p:spPr>
          <a:xfrm>
            <a:off x="2171700" y="4208860"/>
            <a:ext cx="4800600" cy="681038"/>
          </a:xfrm>
        </p:spPr>
        <p:txBody>
          <a:bodyPr>
            <a:normAutofit lnSpcReduction="10000"/>
          </a:bodyPr>
          <a:lstStyle/>
          <a:p>
            <a:r>
              <a:rPr lang="ru-RU" altLang="ru-RU" sz="900">
                <a:solidFill>
                  <a:srgbClr val="003F82"/>
                </a:solidFill>
                <a:latin typeface="Myriad Pro" charset="0"/>
                <a:ea typeface="ＭＳ Ｐゴシック" panose="020B0600070205080204" pitchFamily="34" charset="-128"/>
              </a:rPr>
              <a:t>20, Myasnitskaya str., Moscow, Russia, 101000</a:t>
            </a:r>
          </a:p>
          <a:p>
            <a:r>
              <a:rPr lang="ru-RU" altLang="ru-RU" sz="900">
                <a:solidFill>
                  <a:srgbClr val="003F82"/>
                </a:solidFill>
                <a:latin typeface="Myriad Pro" charset="0"/>
                <a:ea typeface="ＭＳ Ｐゴシック" panose="020B0600070205080204" pitchFamily="34" charset="-128"/>
              </a:rPr>
              <a:t>Tel.: +7 (495) 628-8829, Fax: +7 (495) 628-7931</a:t>
            </a:r>
            <a:endParaRPr lang="en-US" altLang="ru-RU" sz="900">
              <a:solidFill>
                <a:srgbClr val="003F82"/>
              </a:solidFill>
              <a:latin typeface="Myriad Pro" charset="0"/>
              <a:ea typeface="ＭＳ Ｐゴシック" panose="020B0600070205080204" pitchFamily="34" charset="-128"/>
            </a:endParaRPr>
          </a:p>
          <a:p>
            <a:r>
              <a:rPr lang="en-US" altLang="ru-RU" sz="900">
                <a:solidFill>
                  <a:srgbClr val="003F82"/>
                </a:solidFill>
                <a:latin typeface="Myriad Pro" charset="0"/>
                <a:ea typeface="ＭＳ Ｐゴシック" panose="020B0600070205080204" pitchFamily="34" charset="-128"/>
              </a:rPr>
              <a:t>www.hse.ru</a:t>
            </a:r>
            <a:endParaRPr lang="ru-RU" altLang="ru-RU" sz="900">
              <a:solidFill>
                <a:srgbClr val="003F82"/>
              </a:solidFill>
              <a:latin typeface="Myriad Pro" charset="0"/>
              <a:ea typeface="ＭＳ Ｐゴシック" panose="020B0600070205080204" pitchFamily="34" charset="-128"/>
            </a:endParaRPr>
          </a:p>
        </p:txBody>
      </p:sp>
    </p:spTree>
    <p:extLst>
      <p:ext uri="{BB962C8B-B14F-4D97-AF65-F5344CB8AC3E}">
        <p14:creationId xmlns:p14="http://schemas.microsoft.com/office/powerpoint/2010/main" val="5610089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1790166" y="305990"/>
            <a:ext cx="5997821" cy="461665"/>
          </a:xfrm>
          <a:prstGeom prst="rect">
            <a:avLst/>
          </a:prstGeom>
          <a:noFill/>
          <a:ln>
            <a:noFill/>
          </a:ln>
        </p:spPr>
        <p:txBody>
          <a:bodyPr wrap="square" rtlCol="0">
            <a:spAutoFit/>
          </a:bodyPr>
          <a:lstStyle/>
          <a:p>
            <a:pPr algn="ctr"/>
            <a:r>
              <a:rPr lang="en-US" sz="2400" b="1" dirty="0" smtClean="0">
                <a:solidFill>
                  <a:schemeClr val="bg1"/>
                </a:solidFill>
              </a:rPr>
              <a:t>Strategic Oversight of Boards </a:t>
            </a:r>
            <a:endParaRPr lang="ru-RU" sz="2400" b="1" dirty="0">
              <a:solidFill>
                <a:schemeClr val="bg1"/>
              </a:solidFill>
            </a:endParaRPr>
          </a:p>
        </p:txBody>
      </p:sp>
      <p:sp>
        <p:nvSpPr>
          <p:cNvPr id="5" name="TextBox 4"/>
          <p:cNvSpPr txBox="1"/>
          <p:nvPr/>
        </p:nvSpPr>
        <p:spPr>
          <a:xfrm>
            <a:off x="994539" y="3381188"/>
            <a:ext cx="1300548" cy="646331"/>
          </a:xfrm>
          <a:prstGeom prst="rect">
            <a:avLst/>
          </a:prstGeom>
          <a:noFill/>
          <a:ln>
            <a:solidFill>
              <a:srgbClr val="000090"/>
            </a:solidFill>
          </a:ln>
        </p:spPr>
        <p:txBody>
          <a:bodyPr wrap="square" rtlCol="0">
            <a:spAutoFit/>
          </a:bodyPr>
          <a:lstStyle/>
          <a:p>
            <a:pPr algn="ctr"/>
            <a:r>
              <a:rPr lang="en-US" b="1" dirty="0" smtClean="0">
                <a:solidFill>
                  <a:srgbClr val="000090"/>
                </a:solidFill>
              </a:rPr>
              <a:t>BOARD </a:t>
            </a:r>
          </a:p>
          <a:p>
            <a:pPr algn="ctr"/>
            <a:r>
              <a:rPr lang="en-US" b="1" dirty="0" smtClean="0">
                <a:solidFill>
                  <a:srgbClr val="000090"/>
                </a:solidFill>
              </a:rPr>
              <a:t>ROLES</a:t>
            </a:r>
            <a:endParaRPr lang="ru-RU" b="1" dirty="0">
              <a:solidFill>
                <a:srgbClr val="000090"/>
              </a:solidFill>
            </a:endParaRPr>
          </a:p>
        </p:txBody>
      </p:sp>
      <p:sp>
        <p:nvSpPr>
          <p:cNvPr id="6" name="TextBox 5"/>
          <p:cNvSpPr txBox="1"/>
          <p:nvPr/>
        </p:nvSpPr>
        <p:spPr>
          <a:xfrm>
            <a:off x="765028" y="1652347"/>
            <a:ext cx="2034976" cy="923330"/>
          </a:xfrm>
          <a:prstGeom prst="rect">
            <a:avLst/>
          </a:prstGeom>
          <a:noFill/>
          <a:ln>
            <a:solidFill>
              <a:srgbClr val="000090"/>
            </a:solidFill>
          </a:ln>
        </p:spPr>
        <p:txBody>
          <a:bodyPr wrap="square" rtlCol="0">
            <a:spAutoFit/>
          </a:bodyPr>
          <a:lstStyle/>
          <a:p>
            <a:pPr algn="ctr"/>
            <a:r>
              <a:rPr lang="en-US" b="1" dirty="0" smtClean="0"/>
              <a:t>CONFORMANCE</a:t>
            </a:r>
          </a:p>
          <a:p>
            <a:pPr algn="ctr"/>
            <a:r>
              <a:rPr lang="en-US" b="1" dirty="0" smtClean="0"/>
              <a:t>Short term </a:t>
            </a:r>
            <a:r>
              <a:rPr lang="en-US" b="1" dirty="0" smtClean="0"/>
              <a:t>monitoring</a:t>
            </a:r>
            <a:endParaRPr lang="ru-RU" b="1" dirty="0"/>
          </a:p>
        </p:txBody>
      </p:sp>
      <p:sp>
        <p:nvSpPr>
          <p:cNvPr id="7" name="TextBox 6"/>
          <p:cNvSpPr txBox="1"/>
          <p:nvPr/>
        </p:nvSpPr>
        <p:spPr>
          <a:xfrm>
            <a:off x="703825" y="4819342"/>
            <a:ext cx="2019675" cy="923330"/>
          </a:xfrm>
          <a:prstGeom prst="rect">
            <a:avLst/>
          </a:prstGeom>
          <a:noFill/>
          <a:ln>
            <a:solidFill>
              <a:srgbClr val="000090"/>
            </a:solidFill>
          </a:ln>
        </p:spPr>
        <p:txBody>
          <a:bodyPr wrap="square" rtlCol="0">
            <a:spAutoFit/>
          </a:bodyPr>
          <a:lstStyle/>
          <a:p>
            <a:pPr algn="ctr"/>
            <a:r>
              <a:rPr lang="en-US" b="1" dirty="0" smtClean="0"/>
              <a:t>PERFORMANCE</a:t>
            </a:r>
          </a:p>
          <a:p>
            <a:pPr algn="ctr"/>
            <a:r>
              <a:rPr lang="en-US" b="1" dirty="0" smtClean="0"/>
              <a:t>Long term focused</a:t>
            </a:r>
          </a:p>
          <a:p>
            <a:pPr algn="ctr"/>
            <a:r>
              <a:rPr lang="en-US" b="1" dirty="0" smtClean="0"/>
              <a:t>Strategic advice </a:t>
            </a:r>
            <a:endParaRPr lang="ru-RU" b="1" dirty="0"/>
          </a:p>
        </p:txBody>
      </p:sp>
      <p:sp>
        <p:nvSpPr>
          <p:cNvPr id="10" name="TextBox 9"/>
          <p:cNvSpPr txBox="1"/>
          <p:nvPr/>
        </p:nvSpPr>
        <p:spPr>
          <a:xfrm>
            <a:off x="3289621" y="1667643"/>
            <a:ext cx="2325686" cy="923330"/>
          </a:xfrm>
          <a:prstGeom prst="rect">
            <a:avLst/>
          </a:prstGeom>
          <a:noFill/>
          <a:ln>
            <a:solidFill>
              <a:srgbClr val="000090"/>
            </a:solidFill>
          </a:ln>
        </p:spPr>
        <p:txBody>
          <a:bodyPr wrap="square" rtlCol="0">
            <a:spAutoFit/>
          </a:bodyPr>
          <a:lstStyle/>
          <a:p>
            <a:pPr algn="ctr"/>
            <a:r>
              <a:rPr lang="en-US" b="1" dirty="0" smtClean="0"/>
              <a:t>Monitoring ability to </a:t>
            </a:r>
            <a:r>
              <a:rPr lang="en-US" b="1" dirty="0" smtClean="0">
                <a:solidFill>
                  <a:srgbClr val="000090"/>
                </a:solidFill>
              </a:rPr>
              <a:t>implement</a:t>
            </a:r>
            <a:r>
              <a:rPr lang="en-US" b="1" dirty="0" smtClean="0"/>
              <a:t> strategic decisions</a:t>
            </a:r>
            <a:endParaRPr lang="ru-RU" b="1" dirty="0"/>
          </a:p>
        </p:txBody>
      </p:sp>
      <p:sp>
        <p:nvSpPr>
          <p:cNvPr id="12" name="TextBox 11"/>
          <p:cNvSpPr txBox="1"/>
          <p:nvPr/>
        </p:nvSpPr>
        <p:spPr>
          <a:xfrm>
            <a:off x="3473228" y="4849940"/>
            <a:ext cx="1851368" cy="923330"/>
          </a:xfrm>
          <a:prstGeom prst="rect">
            <a:avLst/>
          </a:prstGeom>
          <a:noFill/>
          <a:ln>
            <a:solidFill>
              <a:srgbClr val="000090"/>
            </a:solidFill>
          </a:ln>
        </p:spPr>
        <p:txBody>
          <a:bodyPr wrap="square" rtlCol="0">
            <a:spAutoFit/>
          </a:bodyPr>
          <a:lstStyle/>
          <a:p>
            <a:pPr algn="ctr"/>
            <a:r>
              <a:rPr lang="en-US" b="1" dirty="0" smtClean="0"/>
              <a:t>Monitoring ability to </a:t>
            </a:r>
            <a:r>
              <a:rPr lang="en-US" b="1" dirty="0" smtClean="0">
                <a:solidFill>
                  <a:srgbClr val="000090"/>
                </a:solidFill>
              </a:rPr>
              <a:t>lead </a:t>
            </a:r>
            <a:r>
              <a:rPr lang="en-US" b="1" dirty="0" smtClean="0"/>
              <a:t>strategic changes</a:t>
            </a:r>
            <a:endParaRPr lang="ru-RU" b="1" dirty="0"/>
          </a:p>
        </p:txBody>
      </p:sp>
      <p:cxnSp>
        <p:nvCxnSpPr>
          <p:cNvPr id="17" name="Прямая со стрелкой 16"/>
          <p:cNvCxnSpPr>
            <a:stCxn id="12" idx="0"/>
          </p:cNvCxnSpPr>
          <p:nvPr/>
        </p:nvCxnSpPr>
        <p:spPr>
          <a:xfrm flipH="1" flipV="1">
            <a:off x="4375962" y="3935725"/>
            <a:ext cx="22950" cy="914215"/>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cxnSp>
        <p:nvCxnSpPr>
          <p:cNvPr id="21" name="Прямая со стрелкой 20"/>
          <p:cNvCxnSpPr>
            <a:stCxn id="6" idx="3"/>
            <a:endCxn id="10" idx="1"/>
          </p:cNvCxnSpPr>
          <p:nvPr/>
        </p:nvCxnSpPr>
        <p:spPr>
          <a:xfrm>
            <a:off x="2800004" y="2114012"/>
            <a:ext cx="489617" cy="15296"/>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cxnSp>
        <p:nvCxnSpPr>
          <p:cNvPr id="23" name="Прямая со стрелкой 22"/>
          <p:cNvCxnSpPr>
            <a:stCxn id="7" idx="3"/>
            <a:endCxn id="12" idx="1"/>
          </p:cNvCxnSpPr>
          <p:nvPr/>
        </p:nvCxnSpPr>
        <p:spPr>
          <a:xfrm>
            <a:off x="2723500" y="5281007"/>
            <a:ext cx="749728" cy="30598"/>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7160664" y="1897137"/>
            <a:ext cx="1820767" cy="3139321"/>
          </a:xfrm>
          <a:prstGeom prst="rect">
            <a:avLst/>
          </a:prstGeom>
          <a:noFill/>
          <a:ln>
            <a:solidFill>
              <a:srgbClr val="000090"/>
            </a:solidFill>
          </a:ln>
        </p:spPr>
        <p:txBody>
          <a:bodyPr wrap="square" rtlCol="0">
            <a:spAutoFit/>
          </a:bodyPr>
          <a:lstStyle/>
          <a:p>
            <a:endParaRPr lang="en-US" dirty="0"/>
          </a:p>
          <a:p>
            <a:r>
              <a:rPr lang="en-US" b="1" dirty="0" smtClean="0">
                <a:solidFill>
                  <a:srgbClr val="000090"/>
                </a:solidFill>
              </a:rPr>
              <a:t>Financial architecture</a:t>
            </a:r>
          </a:p>
          <a:p>
            <a:pPr marL="285750" indent="-285750">
              <a:buFontTx/>
              <a:buChar char="-"/>
            </a:pPr>
            <a:r>
              <a:rPr lang="en-US" b="1" dirty="0" smtClean="0"/>
              <a:t>Ownership concentration</a:t>
            </a:r>
          </a:p>
          <a:p>
            <a:pPr marL="285750" indent="-285750">
              <a:buFontTx/>
              <a:buChar char="-"/>
            </a:pPr>
            <a:r>
              <a:rPr lang="en-US" b="1" dirty="0" smtClean="0"/>
              <a:t>State ownership</a:t>
            </a:r>
          </a:p>
          <a:p>
            <a:pPr marL="285750" indent="-285750">
              <a:buFontTx/>
              <a:buChar char="-"/>
            </a:pPr>
            <a:r>
              <a:rPr lang="en-US" b="1" dirty="0" smtClean="0"/>
              <a:t>Outside/inside  boards</a:t>
            </a:r>
          </a:p>
          <a:p>
            <a:pPr marL="285750" indent="-285750">
              <a:buFontTx/>
              <a:buChar char="-"/>
            </a:pPr>
            <a:endParaRPr lang="en-US" dirty="0" smtClean="0"/>
          </a:p>
        </p:txBody>
      </p:sp>
      <p:sp>
        <p:nvSpPr>
          <p:cNvPr id="27" name="Овал 26"/>
          <p:cNvSpPr/>
          <p:nvPr/>
        </p:nvSpPr>
        <p:spPr>
          <a:xfrm>
            <a:off x="3840441" y="3243494"/>
            <a:ext cx="1055739" cy="734375"/>
          </a:xfrm>
          <a:prstGeom prst="ellipse">
            <a:avLst/>
          </a:prstGeom>
          <a:solidFill>
            <a:schemeClr val="accent4">
              <a:lumMod val="20000"/>
              <a:lumOff val="80000"/>
            </a:schemeClr>
          </a:soli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90"/>
                </a:solidFill>
              </a:rPr>
              <a:t>CEO</a:t>
            </a:r>
            <a:endParaRPr lang="ru-RU" b="1" dirty="0">
              <a:solidFill>
                <a:srgbClr val="000090"/>
              </a:solidFill>
            </a:endParaRPr>
          </a:p>
        </p:txBody>
      </p:sp>
      <p:sp>
        <p:nvSpPr>
          <p:cNvPr id="28" name="Овал 27"/>
          <p:cNvSpPr/>
          <p:nvPr/>
        </p:nvSpPr>
        <p:spPr>
          <a:xfrm>
            <a:off x="5676509" y="3258793"/>
            <a:ext cx="1315849" cy="673178"/>
          </a:xfrm>
          <a:prstGeom prst="ellipse">
            <a:avLst/>
          </a:prstGeom>
          <a:solidFill>
            <a:srgbClr val="CAE4F6"/>
          </a:soli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a:solidFill>
                  <a:srgbClr val="000090"/>
                </a:solidFill>
              </a:rPr>
              <a:t>Human capital </a:t>
            </a:r>
            <a:endParaRPr lang="ru-RU" b="1" dirty="0">
              <a:solidFill>
                <a:srgbClr val="000090"/>
              </a:solidFill>
            </a:endParaRPr>
          </a:p>
        </p:txBody>
      </p:sp>
      <p:sp>
        <p:nvSpPr>
          <p:cNvPr id="2" name="Стрелка вверх 1"/>
          <p:cNvSpPr/>
          <p:nvPr/>
        </p:nvSpPr>
        <p:spPr>
          <a:xfrm>
            <a:off x="1453553" y="2891605"/>
            <a:ext cx="321312" cy="321290"/>
          </a:xfrm>
          <a:prstGeom prst="upArrow">
            <a:avLst/>
          </a:prstGeom>
          <a:solidFill>
            <a:srgbClr val="000090"/>
          </a:soli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4" name="Стрелка вниз 3"/>
          <p:cNvSpPr/>
          <p:nvPr/>
        </p:nvSpPr>
        <p:spPr>
          <a:xfrm>
            <a:off x="1530055" y="4237961"/>
            <a:ext cx="244811" cy="382487"/>
          </a:xfrm>
          <a:prstGeom prst="downArrow">
            <a:avLst/>
          </a:prstGeom>
          <a:solidFill>
            <a:srgbClr val="000090"/>
          </a:soli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 name="Стрелка влево 7"/>
          <p:cNvSpPr/>
          <p:nvPr/>
        </p:nvSpPr>
        <p:spPr>
          <a:xfrm>
            <a:off x="5798915" y="2830406"/>
            <a:ext cx="918034" cy="305991"/>
          </a:xfrm>
          <a:prstGeom prst="leftArrow">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8" name="Стрелка влево 17"/>
          <p:cNvSpPr/>
          <p:nvPr/>
        </p:nvSpPr>
        <p:spPr>
          <a:xfrm>
            <a:off x="5828911" y="4268559"/>
            <a:ext cx="995142" cy="305991"/>
          </a:xfrm>
          <a:prstGeom prst="leftArrow">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9" name="Стрелка влево 18"/>
          <p:cNvSpPr/>
          <p:nvPr/>
        </p:nvSpPr>
        <p:spPr>
          <a:xfrm>
            <a:off x="4956778" y="3427086"/>
            <a:ext cx="566726" cy="351889"/>
          </a:xfrm>
          <a:prstGeom prst="leftArrow">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cxnSp>
        <p:nvCxnSpPr>
          <p:cNvPr id="22" name="Прямая со стрелкой 21"/>
          <p:cNvCxnSpPr>
            <a:stCxn id="10" idx="2"/>
            <a:endCxn id="27" idx="0"/>
          </p:cNvCxnSpPr>
          <p:nvPr/>
        </p:nvCxnSpPr>
        <p:spPr>
          <a:xfrm flipH="1">
            <a:off x="4368311" y="2590973"/>
            <a:ext cx="84153" cy="652521"/>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654892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7891" name="Title 1"/>
          <p:cNvSpPr txBox="1">
            <a:spLocks/>
          </p:cNvSpPr>
          <p:nvPr/>
        </p:nvSpPr>
        <p:spPr bwMode="auto">
          <a:xfrm>
            <a:off x="1524168" y="223233"/>
            <a:ext cx="7117190" cy="737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342900" rtl="0" eaLnBrk="1" fontAlgn="base" latinLnBrk="0" hangingPunct="1">
              <a:lnSpc>
                <a:spcPct val="100000"/>
              </a:lnSpc>
              <a:spcBef>
                <a:spcPct val="0"/>
              </a:spcBef>
              <a:spcAft>
                <a:spcPct val="0"/>
              </a:spcAft>
              <a:buClrTx/>
              <a:buSzTx/>
              <a:buFontTx/>
              <a:buNone/>
              <a:tabLst/>
              <a:defRPr/>
            </a:pPr>
            <a:r>
              <a:rPr kumimoji="0" lang="en-US" altLang="ru-RU" sz="3200" b="1" i="0" u="none" strike="noStrike" kern="1200" cap="none" spc="0" normalizeH="0" baseline="0" noProof="0" dirty="0" smtClean="0">
                <a:ln>
                  <a:noFill/>
                </a:ln>
                <a:solidFill>
                  <a:schemeClr val="bg1"/>
                </a:solidFill>
                <a:effectLst/>
                <a:uLnTx/>
                <a:uFillTx/>
                <a:latin typeface="+mn-lt"/>
                <a:ea typeface="ＭＳ Ｐゴシック" panose="020B0600070205080204" pitchFamily="34" charset="-128"/>
                <a:cs typeface="Times New Roman" panose="02020603050405020304" pitchFamily="18" charset="0"/>
              </a:rPr>
              <a:t>Aim</a:t>
            </a:r>
            <a:r>
              <a:rPr kumimoji="0" lang="en-US" altLang="ru-RU" sz="3200" b="1" dirty="0">
                <a:solidFill>
                  <a:schemeClr val="bg1"/>
                </a:solidFill>
                <a:latin typeface="+mn-lt"/>
                <a:cs typeface="Times New Roman" panose="02020603050405020304" pitchFamily="18" charset="0"/>
              </a:rPr>
              <a:t> </a:t>
            </a:r>
            <a:r>
              <a:rPr kumimoji="0" lang="en-US" altLang="ru-RU" sz="3200" b="1" dirty="0" smtClean="0">
                <a:solidFill>
                  <a:schemeClr val="bg1"/>
                </a:solidFill>
                <a:latin typeface="+mn-lt"/>
                <a:cs typeface="Times New Roman" panose="02020603050405020304" pitchFamily="18" charset="0"/>
              </a:rPr>
              <a:t>and </a:t>
            </a:r>
            <a:r>
              <a:rPr kumimoji="0" lang="en-US" altLang="ru-RU" sz="3200" b="1" i="0" u="none" strike="noStrike" kern="1200" cap="none" spc="0" normalizeH="0" baseline="0" noProof="0" dirty="0" smtClean="0">
                <a:ln>
                  <a:noFill/>
                </a:ln>
                <a:solidFill>
                  <a:schemeClr val="bg1"/>
                </a:solidFill>
                <a:effectLst/>
                <a:uLnTx/>
                <a:uFillTx/>
                <a:latin typeface="+mn-lt"/>
                <a:ea typeface="ＭＳ Ｐゴシック" panose="020B0600070205080204" pitchFamily="34" charset="-128"/>
                <a:cs typeface="Times New Roman" panose="02020603050405020304" pitchFamily="18" charset="0"/>
              </a:rPr>
              <a:t>objectives</a:t>
            </a:r>
            <a:endParaRPr kumimoji="0" lang="en-US" altLang="ru-RU" sz="3200" b="1" i="0" u="none" strike="noStrike" kern="1200" cap="none" spc="0" normalizeH="0" baseline="0" noProof="0" dirty="0">
              <a:ln>
                <a:noFill/>
              </a:ln>
              <a:solidFill>
                <a:schemeClr val="bg1"/>
              </a:solidFill>
              <a:effectLst/>
              <a:uLnTx/>
              <a:uFillTx/>
              <a:latin typeface="+mn-lt"/>
              <a:ea typeface="ＭＳ Ｐゴシック" panose="020B0600070205080204" pitchFamily="34" charset="-128"/>
              <a:cs typeface="Times New Roman" panose="02020603050405020304" pitchFamily="18" charset="0"/>
            </a:endParaRPr>
          </a:p>
        </p:txBody>
      </p:sp>
      <p:sp>
        <p:nvSpPr>
          <p:cNvPr id="37897" name="Slide Number Placeholder 11"/>
          <p:cNvSpPr>
            <a:spLocks noGrp="1"/>
          </p:cNvSpPr>
          <p:nvPr>
            <p:ph type="sldNum" sz="quarter" idx="12"/>
          </p:nvPr>
        </p:nvSpPr>
        <p:spPr bwMode="auto">
          <a:noFill/>
          <a:ln w="38100">
            <a:noFill/>
          </a:ln>
          <a:extLst/>
        </p:spPr>
        <p:txBody>
          <a:bodyPr/>
          <a:lstStyle>
            <a:lvl1pPr>
              <a:defRPr kumimoji="1" sz="1800">
                <a:solidFill>
                  <a:schemeClr val="tx1"/>
                </a:solidFill>
                <a:latin typeface="Arial" panose="020B0604020202020204" pitchFamily="34" charset="0"/>
                <a:ea typeface="ＭＳ Ｐゴシック" panose="020B0600070205080204" pitchFamily="34" charset="-128"/>
              </a:defRPr>
            </a:lvl1pPr>
            <a:lvl2pPr marL="557213" indent="-214313">
              <a:defRPr kumimoji="1" sz="1800">
                <a:solidFill>
                  <a:schemeClr val="tx1"/>
                </a:solidFill>
                <a:latin typeface="Arial" panose="020B0604020202020204" pitchFamily="34" charset="0"/>
                <a:ea typeface="ＭＳ Ｐゴシック" panose="020B0600070205080204" pitchFamily="34" charset="-128"/>
              </a:defRPr>
            </a:lvl2pPr>
            <a:lvl3pPr marL="857250" indent="-171450">
              <a:defRPr kumimoji="1" sz="1800">
                <a:solidFill>
                  <a:schemeClr val="tx1"/>
                </a:solidFill>
                <a:latin typeface="Arial" panose="020B0604020202020204" pitchFamily="34" charset="0"/>
                <a:ea typeface="ＭＳ Ｐゴシック" panose="020B0600070205080204" pitchFamily="34" charset="-128"/>
              </a:defRPr>
            </a:lvl3pPr>
            <a:lvl4pPr marL="1200150" indent="-171450">
              <a:defRPr kumimoji="1" sz="1800">
                <a:solidFill>
                  <a:schemeClr val="tx1"/>
                </a:solidFill>
                <a:latin typeface="Arial" panose="020B0604020202020204" pitchFamily="34" charset="0"/>
                <a:ea typeface="ＭＳ Ｐゴシック" panose="020B0600070205080204" pitchFamily="34" charset="-128"/>
              </a:defRPr>
            </a:lvl4pPr>
            <a:lvl5pPr marL="1543050" indent="-171450">
              <a:defRPr kumimoji="1" sz="1800">
                <a:solidFill>
                  <a:schemeClr val="tx1"/>
                </a:solidFill>
                <a:latin typeface="Arial" panose="020B0604020202020204" pitchFamily="34" charset="0"/>
                <a:ea typeface="ＭＳ Ｐゴシック" panose="020B0600070205080204" pitchFamily="34" charset="-128"/>
              </a:defRPr>
            </a:lvl5pPr>
            <a:lvl6pPr marL="18859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6pPr>
            <a:lvl7pPr marL="22288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7pPr>
            <a:lvl8pPr marL="25717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8pPr>
            <a:lvl9pPr marL="29146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9pPr>
          </a:lstStyle>
          <a:p>
            <a:pPr marL="0" marR="0" lvl="0" indent="0" algn="r" defTabSz="342900" rtl="0" eaLnBrk="1" fontAlgn="base" latinLnBrk="0" hangingPunct="1">
              <a:lnSpc>
                <a:spcPct val="100000"/>
              </a:lnSpc>
              <a:spcBef>
                <a:spcPct val="0"/>
              </a:spcBef>
              <a:spcAft>
                <a:spcPct val="0"/>
              </a:spcAft>
              <a:buClrTx/>
              <a:buSzTx/>
              <a:buFontTx/>
              <a:buNone/>
              <a:tabLst/>
              <a:defRPr/>
            </a:pPr>
            <a:fld id="{0B9EBE93-A719-4314-9D43-6147A8A1A310}" type="slidenum">
              <a:rPr kumimoji="0" lang="en-US" altLang="ru-RU" sz="9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4</a:t>
            </a:fld>
            <a:endParaRPr kumimoji="0" lang="en-US" altLang="ru-RU" sz="9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sp>
        <p:nvSpPr>
          <p:cNvPr id="10" name="Subtitle 2"/>
          <p:cNvSpPr txBox="1">
            <a:spLocks/>
          </p:cNvSpPr>
          <p:nvPr/>
        </p:nvSpPr>
        <p:spPr bwMode="auto">
          <a:xfrm>
            <a:off x="182098" y="6440491"/>
            <a:ext cx="3107531" cy="184547"/>
          </a:xfrm>
          <a:prstGeom prst="rect">
            <a:avLst/>
          </a:prstGeom>
          <a:noFill/>
          <a:ln w="38100">
            <a:noFill/>
            <a:miter lim="800000"/>
            <a:headEnd/>
            <a:tailEnd/>
          </a:ln>
        </p:spPr>
        <p:txBody>
          <a:bodyPr/>
          <a:lstStyle/>
          <a:p>
            <a:pPr marL="0" marR="0" lvl="0" indent="0" algn="l" defTabSz="342900" rtl="0" eaLnBrk="1" fontAlgn="base" latinLnBrk="0" hangingPunct="1">
              <a:lnSpc>
                <a:spcPct val="100000"/>
              </a:lnSpc>
              <a:spcBef>
                <a:spcPct val="20000"/>
              </a:spcBef>
              <a:spcAft>
                <a:spcPct val="0"/>
              </a:spcAft>
              <a:buClrTx/>
              <a:buSzTx/>
              <a:buFontTx/>
              <a:buNone/>
              <a:tabLst/>
              <a:defRPr/>
            </a:pPr>
            <a:r>
              <a:rPr kumimoji="0" lang="ru-RU" sz="1100" b="0" i="0" u="none" strike="noStrike" kern="1200" cap="none" spc="0" normalizeH="0" baseline="0" noProof="0" dirty="0" err="1">
                <a:ln>
                  <a:noFill/>
                </a:ln>
                <a:solidFill>
                  <a:prstClr val="black"/>
                </a:solidFill>
                <a:effectLst/>
                <a:uLnTx/>
                <a:uFillTx/>
                <a:latin typeface="Calibri" panose="020F0502020204030204"/>
                <a:ea typeface="ＭＳ Ｐゴシック"/>
                <a:cs typeface="+mn-cs"/>
              </a:rPr>
              <a:t>Higher</a:t>
            </a:r>
            <a:r>
              <a:rPr kumimoji="0" lang="ru-RU" sz="1100" b="0" i="0" u="none" strike="noStrike" kern="1200" cap="none" spc="0" normalizeH="0" baseline="0" noProof="0" dirty="0">
                <a:ln>
                  <a:noFill/>
                </a:ln>
                <a:solidFill>
                  <a:prstClr val="black"/>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prstClr val="black"/>
                </a:solidFill>
                <a:effectLst/>
                <a:uLnTx/>
                <a:uFillTx/>
                <a:latin typeface="Calibri" panose="020F0502020204030204"/>
                <a:ea typeface="ＭＳ Ｐゴシック"/>
                <a:cs typeface="+mn-cs"/>
              </a:rPr>
              <a:t>School</a:t>
            </a:r>
            <a:r>
              <a:rPr kumimoji="0" lang="ru-RU" sz="1100" b="0" i="0" u="none" strike="noStrike" kern="1200" cap="none" spc="0" normalizeH="0" baseline="0" noProof="0" dirty="0">
                <a:ln>
                  <a:noFill/>
                </a:ln>
                <a:solidFill>
                  <a:prstClr val="black"/>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prstClr val="black"/>
                </a:solidFill>
                <a:effectLst/>
                <a:uLnTx/>
                <a:uFillTx/>
                <a:latin typeface="Calibri" panose="020F0502020204030204"/>
                <a:ea typeface="ＭＳ Ｐゴシック"/>
                <a:cs typeface="+mn-cs"/>
              </a:rPr>
              <a:t>of</a:t>
            </a:r>
            <a:r>
              <a:rPr kumimoji="0" lang="ru-RU" sz="1100" b="0" i="0" u="none" strike="noStrike" kern="1200" cap="none" spc="0" normalizeH="0" baseline="0" noProof="0" dirty="0">
                <a:ln>
                  <a:noFill/>
                </a:ln>
                <a:solidFill>
                  <a:prstClr val="black"/>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prstClr val="black"/>
                </a:solidFill>
                <a:effectLst/>
                <a:uLnTx/>
                <a:uFillTx/>
                <a:latin typeface="Calibri" panose="020F0502020204030204"/>
                <a:ea typeface="ＭＳ Ｐゴシック"/>
                <a:cs typeface="+mn-cs"/>
              </a:rPr>
              <a:t>Economics</a:t>
            </a:r>
            <a:r>
              <a:rPr kumimoji="0" lang="ru-RU" sz="1100" b="0" i="0" u="none" strike="noStrike" kern="1200" cap="none" spc="0" normalizeH="0" baseline="0" noProof="0" dirty="0">
                <a:ln>
                  <a:noFill/>
                </a:ln>
                <a:solidFill>
                  <a:prstClr val="black"/>
                </a:solidFill>
                <a:effectLst/>
                <a:uLnTx/>
                <a:uFillTx/>
                <a:latin typeface="Calibri" panose="020F0502020204030204"/>
                <a:ea typeface="ＭＳ Ｐゴシック"/>
                <a:cs typeface="+mn-cs"/>
              </a:rPr>
              <a:t> , </a:t>
            </a:r>
            <a:r>
              <a:rPr kumimoji="0" lang="en-US" sz="1100" b="0" i="0" u="none" strike="noStrike" kern="1200" cap="none" spc="0" normalizeH="0" baseline="0" noProof="0" dirty="0">
                <a:ln>
                  <a:noFill/>
                </a:ln>
                <a:solidFill>
                  <a:prstClr val="black"/>
                </a:solidFill>
                <a:effectLst/>
                <a:uLnTx/>
                <a:uFillTx/>
                <a:latin typeface="Calibri" panose="020F0502020204030204"/>
                <a:ea typeface="ＭＳ Ｐゴシック"/>
                <a:cs typeface="+mn-cs"/>
              </a:rPr>
              <a:t>Moscow</a:t>
            </a:r>
            <a:r>
              <a:rPr kumimoji="0" lang="ru-RU" sz="1100" b="0" i="0" u="none" strike="noStrike" kern="1200" cap="none" spc="0" normalizeH="0" baseline="0" noProof="0" dirty="0">
                <a:ln>
                  <a:noFill/>
                </a:ln>
                <a:solidFill>
                  <a:prstClr val="black"/>
                </a:solidFill>
                <a:effectLst/>
                <a:uLnTx/>
                <a:uFillTx/>
                <a:latin typeface="Calibri" panose="020F0502020204030204"/>
                <a:ea typeface="ＭＳ Ｐゴシック"/>
                <a:cs typeface="+mn-cs"/>
              </a:rPr>
              <a:t>, 201</a:t>
            </a:r>
            <a:r>
              <a:rPr kumimoji="0" lang="en-US" sz="1100" b="0" i="0" u="none" strike="noStrike" kern="1200" cap="none" spc="0" normalizeH="0" baseline="0" noProof="0" dirty="0">
                <a:ln>
                  <a:noFill/>
                </a:ln>
                <a:solidFill>
                  <a:prstClr val="black"/>
                </a:solidFill>
                <a:effectLst/>
                <a:uLnTx/>
                <a:uFillTx/>
                <a:latin typeface="Calibri" panose="020F0502020204030204"/>
                <a:ea typeface="ＭＳ Ｐゴシック"/>
                <a:cs typeface="+mn-cs"/>
              </a:rPr>
              <a:t>5</a:t>
            </a:r>
            <a:endParaRPr kumimoji="0" lang="ru-RU" sz="1100" b="0" i="0" u="none" strike="noStrike" kern="1200" cap="none" spc="0" normalizeH="0" baseline="0" noProof="0" dirty="0">
              <a:ln>
                <a:noFill/>
              </a:ln>
              <a:solidFill>
                <a:prstClr val="black"/>
              </a:solidFill>
              <a:effectLst/>
              <a:uLnTx/>
              <a:uFillTx/>
              <a:latin typeface="Calibri" panose="020F0502020204030204"/>
              <a:ea typeface="ＭＳ Ｐゴシック"/>
              <a:cs typeface="+mn-cs"/>
            </a:endParaRPr>
          </a:p>
        </p:txBody>
      </p:sp>
      <p:sp>
        <p:nvSpPr>
          <p:cNvPr id="2" name="Прямоугольник 1"/>
          <p:cNvSpPr/>
          <p:nvPr/>
        </p:nvSpPr>
        <p:spPr>
          <a:xfrm>
            <a:off x="479233" y="1472577"/>
            <a:ext cx="8486897" cy="1631216"/>
          </a:xfrm>
          <a:prstGeom prst="rect">
            <a:avLst/>
          </a:prstGeom>
          <a:solidFill>
            <a:schemeClr val="accent4">
              <a:lumMod val="20000"/>
              <a:lumOff val="80000"/>
            </a:schemeClr>
          </a:solidFill>
          <a:effectLst>
            <a:outerShdw blurRad="50800" dist="38100" dir="13500000" algn="br" rotWithShape="0">
              <a:prstClr val="black">
                <a:alpha val="40000"/>
              </a:prstClr>
            </a:outerShdw>
          </a:effectLst>
        </p:spPr>
        <p:txBody>
          <a:bodyPr wrap="square">
            <a:spAutoFit/>
          </a:bodyPr>
          <a:lstStyle/>
          <a:p>
            <a:pPr marL="342900" marR="0" lvl="0" indent="-342900" algn="l" defTabSz="342900" rtl="0" eaLnBrk="1" fontAlgn="base" latinLnBrk="0" hangingPunct="1">
              <a:lnSpc>
                <a:spcPct val="100000"/>
              </a:lnSpc>
              <a:spcBef>
                <a:spcPts val="0"/>
              </a:spcBef>
              <a:spcAft>
                <a:spcPct val="0"/>
              </a:spcAft>
              <a:buClrTx/>
              <a:buSzTx/>
              <a:buFontTx/>
              <a:buNone/>
              <a:tabLst/>
              <a:defRPr/>
            </a:pPr>
            <a:r>
              <a:rPr kumimoji="1" lang="en-US" sz="2000" b="1" i="0" u="none" strike="noStrike" kern="1200" cap="none" spc="0" normalizeH="0" baseline="0" noProof="0" dirty="0" smtClean="0">
                <a:ln>
                  <a:noFill/>
                </a:ln>
                <a:solidFill>
                  <a:srgbClr val="000090"/>
                </a:solidFill>
                <a:effectLst/>
                <a:uLnTx/>
                <a:uFillTx/>
                <a:ea typeface="ＭＳ Ｐゴシック" panose="020B0600070205080204" pitchFamily="34" charset="-128"/>
                <a:cs typeface="Palatino"/>
              </a:rPr>
              <a:t>Research </a:t>
            </a:r>
            <a:r>
              <a:rPr kumimoji="1" lang="en-US" sz="2000" b="1" i="0" u="none" strike="noStrike" kern="1200" cap="none" spc="0" normalizeH="0" baseline="0" noProof="0" dirty="0">
                <a:ln>
                  <a:noFill/>
                </a:ln>
                <a:solidFill>
                  <a:srgbClr val="000090"/>
                </a:solidFill>
                <a:effectLst/>
                <a:uLnTx/>
                <a:uFillTx/>
                <a:ea typeface="ＭＳ Ｐゴシック" panose="020B0600070205080204" pitchFamily="34" charset="-128"/>
                <a:cs typeface="Palatino"/>
              </a:rPr>
              <a:t>question</a:t>
            </a:r>
            <a:r>
              <a:rPr kumimoji="1" lang="en-US" sz="2000" b="0" i="0" u="none" strike="noStrike" kern="1200" cap="none" spc="0" normalizeH="0" baseline="0" noProof="0" dirty="0">
                <a:ln>
                  <a:noFill/>
                </a:ln>
                <a:solidFill>
                  <a:srgbClr val="000090"/>
                </a:solidFill>
                <a:effectLst/>
                <a:uLnTx/>
                <a:uFillTx/>
                <a:ea typeface="ＭＳ Ｐゴシック" panose="020B0600070205080204" pitchFamily="34" charset="-128"/>
                <a:cs typeface="Palatino"/>
              </a:rPr>
              <a:t>: </a:t>
            </a:r>
            <a:endParaRPr kumimoji="1" lang="en-US" sz="2000" b="0" i="0" u="none" strike="noStrike" kern="1200" cap="none" spc="0" normalizeH="0" baseline="0" noProof="0" dirty="0" smtClean="0">
              <a:ln>
                <a:noFill/>
              </a:ln>
              <a:solidFill>
                <a:srgbClr val="000090"/>
              </a:solidFill>
              <a:effectLst/>
              <a:uLnTx/>
              <a:uFillTx/>
              <a:ea typeface="ＭＳ Ｐゴシック" panose="020B0600070205080204" pitchFamily="34" charset="-128"/>
              <a:cs typeface="Palatino"/>
            </a:endParaRPr>
          </a:p>
          <a:p>
            <a:pPr marL="342900" marR="0" lvl="0" indent="-342900" algn="l" defTabSz="342900" rtl="0" eaLnBrk="1" fontAlgn="base" latinLnBrk="0" hangingPunct="1">
              <a:lnSpc>
                <a:spcPct val="100000"/>
              </a:lnSpc>
              <a:spcBef>
                <a:spcPts val="0"/>
              </a:spcBef>
              <a:spcAft>
                <a:spcPct val="0"/>
              </a:spcAft>
              <a:buClrTx/>
              <a:buSzTx/>
              <a:buFontTx/>
              <a:buNone/>
              <a:tabLst/>
              <a:defRPr/>
            </a:pPr>
            <a:endParaRPr kumimoji="1" lang="en-US" sz="2000" b="0" i="0" u="none" strike="noStrike" kern="1200" cap="none" spc="0" normalizeH="0" baseline="0" noProof="0" dirty="0" smtClean="0">
              <a:ln>
                <a:noFill/>
              </a:ln>
              <a:solidFill>
                <a:srgbClr val="000090"/>
              </a:solidFill>
              <a:effectLst/>
              <a:uLnTx/>
              <a:uFillTx/>
              <a:ea typeface="ＭＳ Ｐゴシック" panose="020B0600070205080204" pitchFamily="34" charset="-128"/>
              <a:cs typeface="Palatino"/>
            </a:endParaRPr>
          </a:p>
          <a:p>
            <a:pPr marL="342900" marR="0" lvl="0" indent="-342900" algn="l" defTabSz="342900" rtl="0" eaLnBrk="1" fontAlgn="base" latinLnBrk="0" hangingPunct="1">
              <a:lnSpc>
                <a:spcPct val="100000"/>
              </a:lnSpc>
              <a:spcBef>
                <a:spcPts val="0"/>
              </a:spcBef>
              <a:spcAft>
                <a:spcPct val="0"/>
              </a:spcAft>
              <a:buClrTx/>
              <a:buSzTx/>
              <a:buFontTx/>
              <a:buNone/>
              <a:tabLst/>
              <a:defRPr/>
            </a:pPr>
            <a:r>
              <a:rPr kumimoji="1" lang="en-US" sz="2000" i="0" u="none" strike="noStrike" kern="1200" cap="none" spc="0" normalizeH="0" baseline="0" noProof="0" dirty="0" smtClean="0">
                <a:ln>
                  <a:noFill/>
                </a:ln>
                <a:solidFill>
                  <a:srgbClr val="000090"/>
                </a:solidFill>
                <a:effectLst/>
                <a:uLnTx/>
                <a:uFillTx/>
                <a:ea typeface="ＭＳ Ｐゴシック" panose="020B0600070205080204" pitchFamily="34" charset="-128"/>
                <a:cs typeface="Palatino"/>
              </a:rPr>
              <a:t>Does firm performance</a:t>
            </a:r>
            <a:r>
              <a:rPr kumimoji="1" lang="en-US" sz="2000" i="0" u="none" strike="noStrike" kern="1200" cap="none" spc="0" normalizeH="0" noProof="0" dirty="0" smtClean="0">
                <a:ln>
                  <a:noFill/>
                </a:ln>
                <a:solidFill>
                  <a:srgbClr val="000090"/>
                </a:solidFill>
                <a:effectLst/>
                <a:uLnTx/>
                <a:uFillTx/>
                <a:ea typeface="ＭＳ Ｐゴシック" panose="020B0600070205080204" pitchFamily="34" charset="-128"/>
                <a:cs typeface="Palatino"/>
              </a:rPr>
              <a:t> </a:t>
            </a:r>
            <a:r>
              <a:rPr kumimoji="1" lang="en-US" sz="2000" i="0" u="none" strike="noStrike" kern="1200" cap="none" spc="0" normalizeH="0" baseline="0" noProof="0" dirty="0" smtClean="0">
                <a:ln>
                  <a:noFill/>
                </a:ln>
                <a:solidFill>
                  <a:srgbClr val="000090"/>
                </a:solidFill>
                <a:effectLst/>
                <a:uLnTx/>
                <a:uFillTx/>
                <a:ea typeface="ＭＳ Ｐゴシック" panose="020B0600070205080204" pitchFamily="34" charset="-128"/>
                <a:cs typeface="Palatino"/>
              </a:rPr>
              <a:t>influence </a:t>
            </a:r>
            <a:r>
              <a:rPr kumimoji="1" lang="en-US" sz="2000" i="0" u="none" strike="noStrike" kern="1200" cap="none" spc="0" normalizeH="0" baseline="0" noProof="0" dirty="0">
                <a:ln>
                  <a:noFill/>
                </a:ln>
                <a:solidFill>
                  <a:srgbClr val="000090"/>
                </a:solidFill>
                <a:effectLst/>
                <a:uLnTx/>
                <a:uFillTx/>
                <a:ea typeface="ＭＳ Ｐゴシック" panose="020B0600070205080204" pitchFamily="34" charset="-128"/>
                <a:cs typeface="Palatino"/>
              </a:rPr>
              <a:t>CEO </a:t>
            </a:r>
            <a:r>
              <a:rPr kumimoji="1" lang="en-US" sz="2000" i="0" u="none" strike="noStrike" kern="1200" cap="none" spc="0" normalizeH="0" baseline="0" noProof="0" dirty="0" smtClean="0">
                <a:ln>
                  <a:noFill/>
                </a:ln>
                <a:solidFill>
                  <a:srgbClr val="000090"/>
                </a:solidFill>
                <a:effectLst/>
                <a:uLnTx/>
                <a:uFillTx/>
                <a:ea typeface="ＭＳ Ｐゴシック" panose="020B0600070205080204" pitchFamily="34" charset="-128"/>
                <a:cs typeface="Palatino"/>
              </a:rPr>
              <a:t>turnover and </a:t>
            </a:r>
            <a:r>
              <a:rPr kumimoji="1" lang="en-US" sz="2000" i="0" u="none" strike="noStrike" kern="1200" cap="none" spc="0" normalizeH="0" baseline="0" noProof="0" dirty="0">
                <a:ln>
                  <a:noFill/>
                </a:ln>
                <a:solidFill>
                  <a:srgbClr val="000090"/>
                </a:solidFill>
                <a:effectLst/>
                <a:uLnTx/>
                <a:uFillTx/>
                <a:ea typeface="ＭＳ Ｐゴシック" panose="020B0600070205080204" pitchFamily="34" charset="-128"/>
                <a:cs typeface="Palatino"/>
              </a:rPr>
              <a:t>the changes in </a:t>
            </a:r>
            <a:r>
              <a:rPr kumimoji="1" lang="en-US" sz="2000" i="0" u="none" strike="noStrike" kern="1200" cap="none" spc="0" normalizeH="0" baseline="0" noProof="0" dirty="0" smtClean="0">
                <a:ln>
                  <a:noFill/>
                </a:ln>
                <a:solidFill>
                  <a:srgbClr val="000090"/>
                </a:solidFill>
                <a:effectLst/>
                <a:uLnTx/>
                <a:uFillTx/>
                <a:ea typeface="ＭＳ Ｐゴシック" panose="020B0600070205080204" pitchFamily="34" charset="-128"/>
                <a:cs typeface="Palatino"/>
              </a:rPr>
              <a:t>the</a:t>
            </a:r>
            <a:r>
              <a:rPr kumimoji="1" lang="en-US" sz="2000" i="0" u="none" strike="noStrike" kern="1200" cap="none" spc="0" normalizeH="0" noProof="0" dirty="0" smtClean="0">
                <a:ln>
                  <a:noFill/>
                </a:ln>
                <a:solidFill>
                  <a:srgbClr val="000090"/>
                </a:solidFill>
                <a:effectLst/>
                <a:uLnTx/>
                <a:uFillTx/>
                <a:ea typeface="ＭＳ Ｐゴシック" panose="020B0600070205080204" pitchFamily="34" charset="-128"/>
                <a:cs typeface="Palatino"/>
              </a:rPr>
              <a:t> </a:t>
            </a:r>
            <a:r>
              <a:rPr kumimoji="1" lang="en-US" sz="2000" i="0" u="none" strike="noStrike" kern="1200" cap="none" spc="0" normalizeH="0" baseline="0" noProof="0" dirty="0" smtClean="0">
                <a:ln>
                  <a:noFill/>
                </a:ln>
                <a:solidFill>
                  <a:srgbClr val="000090"/>
                </a:solidFill>
                <a:effectLst/>
                <a:uLnTx/>
                <a:uFillTx/>
                <a:ea typeface="ＭＳ Ｐゴシック" panose="020B0600070205080204" pitchFamily="34" charset="-128"/>
                <a:cs typeface="Palatino"/>
              </a:rPr>
              <a:t>Board </a:t>
            </a:r>
            <a:r>
              <a:rPr kumimoji="1" lang="en-US" sz="2000" i="0" u="none" strike="noStrike" kern="1200" cap="none" spc="0" normalizeH="0" baseline="0" noProof="0" dirty="0">
                <a:ln>
                  <a:noFill/>
                </a:ln>
                <a:solidFill>
                  <a:srgbClr val="000090"/>
                </a:solidFill>
                <a:effectLst/>
                <a:uLnTx/>
                <a:uFillTx/>
                <a:ea typeface="ＭＳ Ｐゴシック" panose="020B0600070205080204" pitchFamily="34" charset="-128"/>
                <a:cs typeface="Palatino"/>
              </a:rPr>
              <a:t>of directors </a:t>
            </a:r>
            <a:r>
              <a:rPr kumimoji="1" lang="en-US" sz="2000" i="0" u="none" strike="noStrike" kern="1200" cap="none" spc="0" normalizeH="0" baseline="0" noProof="0" dirty="0" smtClean="0">
                <a:ln>
                  <a:noFill/>
                </a:ln>
                <a:solidFill>
                  <a:srgbClr val="000090"/>
                </a:solidFill>
                <a:effectLst/>
                <a:uLnTx/>
                <a:uFillTx/>
                <a:ea typeface="ＭＳ Ｐゴシック" panose="020B0600070205080204" pitchFamily="34" charset="-128"/>
                <a:cs typeface="Palatino"/>
              </a:rPr>
              <a:t>in</a:t>
            </a:r>
            <a:r>
              <a:rPr kumimoji="1" lang="en-US" sz="2000" i="0" u="none" strike="noStrike" kern="1200" cap="none" spc="0" normalizeH="0" noProof="0" dirty="0" smtClean="0">
                <a:ln>
                  <a:noFill/>
                </a:ln>
                <a:solidFill>
                  <a:srgbClr val="000090"/>
                </a:solidFill>
                <a:effectLst/>
                <a:uLnTx/>
                <a:uFillTx/>
                <a:ea typeface="ＭＳ Ｐゴシック" panose="020B0600070205080204" pitchFamily="34" charset="-128"/>
                <a:cs typeface="Palatino"/>
              </a:rPr>
              <a:t> </a:t>
            </a:r>
            <a:r>
              <a:rPr kumimoji="1" lang="en-US" sz="2000" i="0" u="none" strike="noStrike" kern="1200" cap="none" spc="0" normalizeH="0" baseline="0" noProof="0" dirty="0" smtClean="0">
                <a:ln>
                  <a:noFill/>
                </a:ln>
                <a:solidFill>
                  <a:srgbClr val="000090"/>
                </a:solidFill>
                <a:effectLst/>
                <a:uLnTx/>
                <a:uFillTx/>
                <a:ea typeface="ＭＳ Ｐゴシック" panose="020B0600070205080204" pitchFamily="34" charset="-128"/>
                <a:cs typeface="Palatino"/>
              </a:rPr>
              <a:t>emerging </a:t>
            </a:r>
            <a:r>
              <a:rPr kumimoji="1" lang="en-US" sz="2000" i="0" u="none" strike="noStrike" kern="1200" cap="none" spc="0" normalizeH="0" baseline="0" noProof="0" dirty="0">
                <a:ln>
                  <a:noFill/>
                </a:ln>
                <a:solidFill>
                  <a:srgbClr val="000090"/>
                </a:solidFill>
                <a:effectLst/>
                <a:uLnTx/>
                <a:uFillTx/>
                <a:ea typeface="ＭＳ Ｐゴシック" panose="020B0600070205080204" pitchFamily="34" charset="-128"/>
                <a:cs typeface="Palatino"/>
              </a:rPr>
              <a:t>markets? </a:t>
            </a:r>
            <a:endParaRPr kumimoji="1" lang="en-US" sz="2000" i="0" u="none" strike="noStrike" kern="1200" cap="none" spc="0" normalizeH="0" baseline="0" noProof="0" dirty="0" smtClean="0">
              <a:ln>
                <a:noFill/>
              </a:ln>
              <a:solidFill>
                <a:srgbClr val="000090"/>
              </a:solidFill>
              <a:effectLst/>
              <a:uLnTx/>
              <a:uFillTx/>
              <a:ea typeface="ＭＳ Ｐゴシック" panose="020B0600070205080204" pitchFamily="34" charset="-128"/>
              <a:cs typeface="Palatino"/>
            </a:endParaRPr>
          </a:p>
          <a:p>
            <a:pPr marL="342900" marR="0" lvl="0" indent="-342900" algn="l" defTabSz="342900" rtl="0" eaLnBrk="1" fontAlgn="base" latinLnBrk="0" hangingPunct="1">
              <a:lnSpc>
                <a:spcPct val="100000"/>
              </a:lnSpc>
              <a:spcBef>
                <a:spcPts val="0"/>
              </a:spcBef>
              <a:spcAft>
                <a:spcPct val="0"/>
              </a:spcAft>
              <a:buClrTx/>
              <a:buSzTx/>
              <a:buFontTx/>
              <a:buNone/>
              <a:tabLst/>
              <a:defRPr/>
            </a:pPr>
            <a:endParaRPr kumimoji="0" lang="en-US" altLang="ru-RU" sz="2000" i="0" u="none" strike="noStrike" kern="1200" cap="none" spc="0" normalizeH="0" baseline="0" noProof="0" dirty="0">
              <a:ln>
                <a:noFill/>
              </a:ln>
              <a:solidFill>
                <a:srgbClr val="000090"/>
              </a:solidFill>
              <a:effectLst/>
              <a:uLnTx/>
              <a:uFillTx/>
              <a:ea typeface="ＭＳ Ｐゴシック" panose="020B0600070205080204" pitchFamily="34" charset="-128"/>
            </a:endParaRPr>
          </a:p>
        </p:txBody>
      </p:sp>
      <p:sp>
        <p:nvSpPr>
          <p:cNvPr id="5" name="TextBox 4"/>
          <p:cNvSpPr txBox="1"/>
          <p:nvPr/>
        </p:nvSpPr>
        <p:spPr>
          <a:xfrm>
            <a:off x="504918" y="3625981"/>
            <a:ext cx="8170503" cy="1938992"/>
          </a:xfrm>
          <a:prstGeom prst="rect">
            <a:avLst/>
          </a:prstGeom>
          <a:noFill/>
        </p:spPr>
        <p:txBody>
          <a:bodyPr wrap="square" rtlCol="0">
            <a:spAutoFit/>
          </a:bodyPr>
          <a:lstStyle/>
          <a:p>
            <a:pPr marL="285750" lvl="0" indent="-285750">
              <a:buFont typeface="Wingdings" charset="2"/>
              <a:buChar char="q"/>
              <a:defRPr/>
            </a:pPr>
            <a:r>
              <a:rPr lang="en-US" sz="2000" dirty="0">
                <a:solidFill>
                  <a:prstClr val="black"/>
                </a:solidFill>
              </a:rPr>
              <a:t>To develop the models </a:t>
            </a:r>
            <a:r>
              <a:rPr lang="en-US" sz="2000" dirty="0" smtClean="0">
                <a:solidFill>
                  <a:prstClr val="black"/>
                </a:solidFill>
              </a:rPr>
              <a:t> of CEO turnover- performance  and boards changes- performance </a:t>
            </a:r>
          </a:p>
          <a:p>
            <a:pPr marL="285750" lvl="0" indent="-285750">
              <a:buFont typeface="Wingdings" charset="2"/>
              <a:buChar char="q"/>
              <a:defRPr/>
            </a:pPr>
            <a:endParaRPr lang="en-US" sz="2000" dirty="0">
              <a:solidFill>
                <a:prstClr val="black"/>
              </a:solidFill>
            </a:endParaRPr>
          </a:p>
          <a:p>
            <a:pPr marL="285750" indent="-285750">
              <a:buFont typeface="Wingdings" charset="2"/>
              <a:buChar char="q"/>
              <a:defRPr/>
            </a:pPr>
            <a:r>
              <a:rPr lang="en-US" sz="2000" dirty="0" smtClean="0">
                <a:solidFill>
                  <a:prstClr val="black"/>
                </a:solidFill>
              </a:rPr>
              <a:t>To find the drivers which mitigate CEO </a:t>
            </a:r>
            <a:r>
              <a:rPr lang="en-US" sz="2000" dirty="0">
                <a:solidFill>
                  <a:prstClr val="black"/>
                </a:solidFill>
              </a:rPr>
              <a:t>turnover- performance  and boards changes- performance </a:t>
            </a:r>
            <a:r>
              <a:rPr lang="en-US" sz="2000" dirty="0" smtClean="0">
                <a:solidFill>
                  <a:prstClr val="black"/>
                </a:solidFill>
              </a:rPr>
              <a:t> in Russian corporations</a:t>
            </a:r>
            <a:endParaRPr lang="en-US" sz="2000" dirty="0">
              <a:solidFill>
                <a:prstClr val="black"/>
              </a:solidFill>
            </a:endParaRPr>
          </a:p>
          <a:p>
            <a:pPr lvl="0">
              <a:defRPr/>
            </a:pPr>
            <a:endParaRPr lang="ru-RU" sz="2000" dirty="0">
              <a:solidFill>
                <a:prstClr val="black"/>
              </a:solidFill>
            </a:endParaRPr>
          </a:p>
        </p:txBody>
      </p:sp>
    </p:spTree>
    <p:extLst>
      <p:ext uri="{BB962C8B-B14F-4D97-AF65-F5344CB8AC3E}">
        <p14:creationId xmlns:p14="http://schemas.microsoft.com/office/powerpoint/2010/main" val="18659064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7897" name="Slide Number Placeholder 11"/>
          <p:cNvSpPr>
            <a:spLocks noGrp="1"/>
          </p:cNvSpPr>
          <p:nvPr>
            <p:ph type="sldNum" sz="quarter" idx="12"/>
          </p:nvPr>
        </p:nvSpPr>
        <p:spPr bwMode="auto">
          <a:noFill/>
          <a:ln w="38100">
            <a:noFill/>
          </a:ln>
          <a:extLst/>
        </p:spPr>
        <p:txBody>
          <a:bodyPr/>
          <a:lstStyle>
            <a:lvl1pPr>
              <a:defRPr kumimoji="1" sz="1800">
                <a:solidFill>
                  <a:schemeClr val="tx1"/>
                </a:solidFill>
                <a:latin typeface="Arial" panose="020B0604020202020204" pitchFamily="34" charset="0"/>
                <a:ea typeface="ＭＳ Ｐゴシック" panose="020B0600070205080204" pitchFamily="34" charset="-128"/>
              </a:defRPr>
            </a:lvl1pPr>
            <a:lvl2pPr marL="557213" indent="-214313">
              <a:defRPr kumimoji="1" sz="1800">
                <a:solidFill>
                  <a:schemeClr val="tx1"/>
                </a:solidFill>
                <a:latin typeface="Arial" panose="020B0604020202020204" pitchFamily="34" charset="0"/>
                <a:ea typeface="ＭＳ Ｐゴシック" panose="020B0600070205080204" pitchFamily="34" charset="-128"/>
              </a:defRPr>
            </a:lvl2pPr>
            <a:lvl3pPr marL="857250" indent="-171450">
              <a:defRPr kumimoji="1" sz="1800">
                <a:solidFill>
                  <a:schemeClr val="tx1"/>
                </a:solidFill>
                <a:latin typeface="Arial" panose="020B0604020202020204" pitchFamily="34" charset="0"/>
                <a:ea typeface="ＭＳ Ｐゴシック" panose="020B0600070205080204" pitchFamily="34" charset="-128"/>
              </a:defRPr>
            </a:lvl3pPr>
            <a:lvl4pPr marL="1200150" indent="-171450">
              <a:defRPr kumimoji="1" sz="1800">
                <a:solidFill>
                  <a:schemeClr val="tx1"/>
                </a:solidFill>
                <a:latin typeface="Arial" panose="020B0604020202020204" pitchFamily="34" charset="0"/>
                <a:ea typeface="ＭＳ Ｐゴシック" panose="020B0600070205080204" pitchFamily="34" charset="-128"/>
              </a:defRPr>
            </a:lvl4pPr>
            <a:lvl5pPr marL="1543050" indent="-171450">
              <a:defRPr kumimoji="1" sz="1800">
                <a:solidFill>
                  <a:schemeClr val="tx1"/>
                </a:solidFill>
                <a:latin typeface="Arial" panose="020B0604020202020204" pitchFamily="34" charset="0"/>
                <a:ea typeface="ＭＳ Ｐゴシック" panose="020B0600070205080204" pitchFamily="34" charset="-128"/>
              </a:defRPr>
            </a:lvl5pPr>
            <a:lvl6pPr marL="18859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6pPr>
            <a:lvl7pPr marL="22288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7pPr>
            <a:lvl8pPr marL="25717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8pPr>
            <a:lvl9pPr marL="2914650" indent="-171450" defTabSz="342900" fontAlgn="base">
              <a:spcBef>
                <a:spcPct val="0"/>
              </a:spcBef>
              <a:spcAft>
                <a:spcPct val="0"/>
              </a:spcAft>
              <a:defRPr kumimoji="1" sz="1800">
                <a:solidFill>
                  <a:schemeClr val="tx1"/>
                </a:solidFill>
                <a:latin typeface="Arial" panose="020B0604020202020204" pitchFamily="34" charset="0"/>
                <a:ea typeface="ＭＳ Ｐゴシック" panose="020B0600070205080204" pitchFamily="34" charset="-128"/>
              </a:defRPr>
            </a:lvl9pPr>
          </a:lstStyle>
          <a:p>
            <a:pPr marL="0" marR="0" lvl="0" indent="0" algn="r" defTabSz="342900" rtl="0" eaLnBrk="1" fontAlgn="base" latinLnBrk="0" hangingPunct="1">
              <a:lnSpc>
                <a:spcPct val="100000"/>
              </a:lnSpc>
              <a:spcBef>
                <a:spcPct val="0"/>
              </a:spcBef>
              <a:spcAft>
                <a:spcPct val="0"/>
              </a:spcAft>
              <a:buClrTx/>
              <a:buSzTx/>
              <a:buFontTx/>
              <a:buNone/>
              <a:tabLst/>
              <a:defRPr/>
            </a:pPr>
            <a:fld id="{0B9EBE93-A719-4314-9D43-6147A8A1A310}" type="slidenum">
              <a:rPr kumimoji="0" lang="en-US" altLang="ru-RU" sz="9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rPr>
              <a:pPr marL="0" marR="0" lvl="0" indent="0" algn="r" defTabSz="342900" rtl="0" eaLnBrk="1" fontAlgn="base" latinLnBrk="0" hangingPunct="1">
                <a:lnSpc>
                  <a:spcPct val="100000"/>
                </a:lnSpc>
                <a:spcBef>
                  <a:spcPct val="0"/>
                </a:spcBef>
                <a:spcAft>
                  <a:spcPct val="0"/>
                </a:spcAft>
                <a:buClrTx/>
                <a:buSzTx/>
                <a:buFontTx/>
                <a:buNone/>
                <a:tabLst/>
                <a:defRPr/>
              </a:pPr>
              <a:t>5</a:t>
            </a:fld>
            <a:endParaRPr kumimoji="0" lang="en-US" altLang="ru-RU" sz="9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sp>
        <p:nvSpPr>
          <p:cNvPr id="10" name="Subtitle 2"/>
          <p:cNvSpPr txBox="1">
            <a:spLocks/>
          </p:cNvSpPr>
          <p:nvPr/>
        </p:nvSpPr>
        <p:spPr bwMode="auto">
          <a:xfrm>
            <a:off x="182098" y="6440491"/>
            <a:ext cx="3107531" cy="184547"/>
          </a:xfrm>
          <a:prstGeom prst="rect">
            <a:avLst/>
          </a:prstGeom>
          <a:noFill/>
          <a:ln w="38100">
            <a:noFill/>
            <a:miter lim="800000"/>
            <a:headEnd/>
            <a:tailEnd/>
          </a:ln>
        </p:spPr>
        <p:txBody>
          <a:bodyPr/>
          <a:lstStyle/>
          <a:p>
            <a:pPr marL="0" marR="0" lvl="0" indent="0" algn="l" defTabSz="342900" rtl="0" eaLnBrk="1" fontAlgn="base" latinLnBrk="0" hangingPunct="1">
              <a:lnSpc>
                <a:spcPct val="100000"/>
              </a:lnSpc>
              <a:spcBef>
                <a:spcPct val="20000"/>
              </a:spcBef>
              <a:spcAft>
                <a:spcPct val="0"/>
              </a:spcAft>
              <a:buClrTx/>
              <a:buSzTx/>
              <a:buFontTx/>
              <a:buNone/>
              <a:tabLst/>
              <a:defRPr/>
            </a:pPr>
            <a:r>
              <a:rPr kumimoji="0" lang="ru-RU" sz="1100" b="0" i="0" u="none" strike="noStrike" kern="1200" cap="none" spc="0" normalizeH="0" baseline="0" noProof="0" dirty="0" err="1">
                <a:ln>
                  <a:noFill/>
                </a:ln>
                <a:solidFill>
                  <a:prstClr val="black"/>
                </a:solidFill>
                <a:effectLst/>
                <a:uLnTx/>
                <a:uFillTx/>
                <a:latin typeface="Calibri" panose="020F0502020204030204"/>
                <a:ea typeface="ＭＳ Ｐゴシック"/>
                <a:cs typeface="+mn-cs"/>
              </a:rPr>
              <a:t>Higher</a:t>
            </a:r>
            <a:r>
              <a:rPr kumimoji="0" lang="ru-RU" sz="1100" b="0" i="0" u="none" strike="noStrike" kern="1200" cap="none" spc="0" normalizeH="0" baseline="0" noProof="0" dirty="0">
                <a:ln>
                  <a:noFill/>
                </a:ln>
                <a:solidFill>
                  <a:prstClr val="black"/>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prstClr val="black"/>
                </a:solidFill>
                <a:effectLst/>
                <a:uLnTx/>
                <a:uFillTx/>
                <a:latin typeface="Calibri" panose="020F0502020204030204"/>
                <a:ea typeface="ＭＳ Ｐゴシック"/>
                <a:cs typeface="+mn-cs"/>
              </a:rPr>
              <a:t>School</a:t>
            </a:r>
            <a:r>
              <a:rPr kumimoji="0" lang="ru-RU" sz="1100" b="0" i="0" u="none" strike="noStrike" kern="1200" cap="none" spc="0" normalizeH="0" baseline="0" noProof="0" dirty="0">
                <a:ln>
                  <a:noFill/>
                </a:ln>
                <a:solidFill>
                  <a:prstClr val="black"/>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prstClr val="black"/>
                </a:solidFill>
                <a:effectLst/>
                <a:uLnTx/>
                <a:uFillTx/>
                <a:latin typeface="Calibri" panose="020F0502020204030204"/>
                <a:ea typeface="ＭＳ Ｐゴシック"/>
                <a:cs typeface="+mn-cs"/>
              </a:rPr>
              <a:t>of</a:t>
            </a:r>
            <a:r>
              <a:rPr kumimoji="0" lang="ru-RU" sz="1100" b="0" i="0" u="none" strike="noStrike" kern="1200" cap="none" spc="0" normalizeH="0" baseline="0" noProof="0" dirty="0">
                <a:ln>
                  <a:noFill/>
                </a:ln>
                <a:solidFill>
                  <a:prstClr val="black"/>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prstClr val="black"/>
                </a:solidFill>
                <a:effectLst/>
                <a:uLnTx/>
                <a:uFillTx/>
                <a:latin typeface="Calibri" panose="020F0502020204030204"/>
                <a:ea typeface="ＭＳ Ｐゴシック"/>
                <a:cs typeface="+mn-cs"/>
              </a:rPr>
              <a:t>Economics</a:t>
            </a:r>
            <a:r>
              <a:rPr kumimoji="0" lang="ru-RU" sz="1100" b="0" i="0" u="none" strike="noStrike" kern="1200" cap="none" spc="0" normalizeH="0" baseline="0" noProof="0" dirty="0">
                <a:ln>
                  <a:noFill/>
                </a:ln>
                <a:solidFill>
                  <a:prstClr val="black"/>
                </a:solidFill>
                <a:effectLst/>
                <a:uLnTx/>
                <a:uFillTx/>
                <a:latin typeface="Calibri" panose="020F0502020204030204"/>
                <a:ea typeface="ＭＳ Ｐゴシック"/>
                <a:cs typeface="+mn-cs"/>
              </a:rPr>
              <a:t> , </a:t>
            </a:r>
            <a:r>
              <a:rPr kumimoji="0" lang="en-US" sz="1100" b="0" i="0" u="none" strike="noStrike" kern="1200" cap="none" spc="0" normalizeH="0" baseline="0" noProof="0" dirty="0">
                <a:ln>
                  <a:noFill/>
                </a:ln>
                <a:solidFill>
                  <a:prstClr val="black"/>
                </a:solidFill>
                <a:effectLst/>
                <a:uLnTx/>
                <a:uFillTx/>
                <a:latin typeface="Calibri" panose="020F0502020204030204"/>
                <a:ea typeface="ＭＳ Ｐゴシック"/>
                <a:cs typeface="+mn-cs"/>
              </a:rPr>
              <a:t>Moscow</a:t>
            </a:r>
            <a:r>
              <a:rPr kumimoji="0" lang="ru-RU" sz="1100" b="0" i="0" u="none" strike="noStrike" kern="1200" cap="none" spc="0" normalizeH="0" baseline="0" noProof="0" dirty="0">
                <a:ln>
                  <a:noFill/>
                </a:ln>
                <a:solidFill>
                  <a:prstClr val="black"/>
                </a:solidFill>
                <a:effectLst/>
                <a:uLnTx/>
                <a:uFillTx/>
                <a:latin typeface="Calibri" panose="020F0502020204030204"/>
                <a:ea typeface="ＭＳ Ｐゴシック"/>
                <a:cs typeface="+mn-cs"/>
              </a:rPr>
              <a:t>, 201</a:t>
            </a:r>
            <a:r>
              <a:rPr kumimoji="0" lang="en-US" sz="1100" b="0" i="0" u="none" strike="noStrike" kern="1200" cap="none" spc="0" normalizeH="0" baseline="0" noProof="0" dirty="0">
                <a:ln>
                  <a:noFill/>
                </a:ln>
                <a:solidFill>
                  <a:prstClr val="black"/>
                </a:solidFill>
                <a:effectLst/>
                <a:uLnTx/>
                <a:uFillTx/>
                <a:latin typeface="Calibri" panose="020F0502020204030204"/>
                <a:ea typeface="ＭＳ Ｐゴシック"/>
                <a:cs typeface="+mn-cs"/>
              </a:rPr>
              <a:t>5</a:t>
            </a:r>
            <a:endParaRPr kumimoji="0" lang="ru-RU" sz="1100" b="0" i="0" u="none" strike="noStrike" kern="1200" cap="none" spc="0" normalizeH="0" baseline="0" noProof="0" dirty="0">
              <a:ln>
                <a:noFill/>
              </a:ln>
              <a:solidFill>
                <a:prstClr val="black"/>
              </a:solidFill>
              <a:effectLst/>
              <a:uLnTx/>
              <a:uFillTx/>
              <a:latin typeface="Calibri" panose="020F0502020204030204"/>
              <a:ea typeface="ＭＳ Ｐゴシック"/>
              <a:cs typeface="+mn-cs"/>
            </a:endParaRPr>
          </a:p>
        </p:txBody>
      </p:sp>
      <p:sp>
        <p:nvSpPr>
          <p:cNvPr id="5" name="Скругленный прямоугольник 4"/>
          <p:cNvSpPr/>
          <p:nvPr/>
        </p:nvSpPr>
        <p:spPr>
          <a:xfrm>
            <a:off x="235366" y="1545250"/>
            <a:ext cx="5441143" cy="2371423"/>
          </a:xfrm>
          <a:prstGeom prst="roundRect">
            <a:avLst/>
          </a:prstGeom>
          <a:noFill/>
          <a:ln w="2857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defTabSz="914400" rtl="0" eaLnBrk="1" fontAlgn="auto" latinLnBrk="0" hangingPunct="1">
              <a:lnSpc>
                <a:spcPct val="100000"/>
              </a:lnSpc>
              <a:spcBef>
                <a:spcPts val="0"/>
              </a:spcBef>
              <a:spcAft>
                <a:spcPts val="0"/>
              </a:spcAft>
              <a:buClrTx/>
              <a:buSzTx/>
              <a:tabLst/>
              <a:defRPr/>
            </a:pPr>
            <a:endParaRPr kumimoji="0" lang="en-US" b="0" i="0" u="none" strike="noStrike" kern="1200" cap="none" spc="0" normalizeH="0" baseline="0" noProof="0" dirty="0" smtClean="0">
              <a:ln>
                <a:noFill/>
              </a:ln>
              <a:solidFill>
                <a:prstClr val="black"/>
              </a:solidFill>
              <a:effectLst/>
              <a:uLnTx/>
              <a:uFillTx/>
              <a:ea typeface="+mn-ea"/>
              <a:cs typeface="+mn-cs"/>
            </a:endParaRPr>
          </a:p>
          <a:p>
            <a:pPr marR="0" lvl="0" defTabSz="914400" rtl="0" eaLnBrk="1" fontAlgn="auto" latinLnBrk="0" hangingPunct="1">
              <a:lnSpc>
                <a:spcPct val="100000"/>
              </a:lnSpc>
              <a:spcBef>
                <a:spcPts val="0"/>
              </a:spcBef>
              <a:spcAft>
                <a:spcPts val="0"/>
              </a:spcAft>
              <a:buClrTx/>
              <a:buSzTx/>
              <a:tabLst/>
              <a:defRPr/>
            </a:pPr>
            <a:endParaRPr lang="en-US" dirty="0">
              <a:solidFill>
                <a:prstClr val="black"/>
              </a:solidFill>
            </a:endParaRPr>
          </a:p>
          <a:p>
            <a:pPr marR="0" lvl="0" defTabSz="914400" rtl="0" eaLnBrk="1" fontAlgn="auto" latinLnBrk="0" hangingPunct="1">
              <a:lnSpc>
                <a:spcPct val="100000"/>
              </a:lnSpc>
              <a:spcBef>
                <a:spcPts val="0"/>
              </a:spcBef>
              <a:spcAft>
                <a:spcPts val="0"/>
              </a:spcAft>
              <a:buClrTx/>
              <a:buSzTx/>
              <a:tabLst/>
              <a:defRPr/>
            </a:pPr>
            <a:r>
              <a:rPr kumimoji="0" lang="en-US" b="0" i="0" u="none" strike="noStrike" kern="1200" cap="none" spc="0" normalizeH="0" baseline="0" noProof="0" dirty="0" smtClean="0">
                <a:ln>
                  <a:noFill/>
                </a:ln>
                <a:solidFill>
                  <a:prstClr val="black"/>
                </a:solidFill>
                <a:effectLst/>
                <a:uLnTx/>
                <a:uFillTx/>
                <a:ea typeface="+mn-ea"/>
                <a:cs typeface="+mn-cs"/>
              </a:rPr>
              <a:t> </a:t>
            </a:r>
          </a:p>
          <a:p>
            <a:pPr marL="285750" marR="0" lvl="0" indent="-285750" defTabSz="914400" rtl="0" eaLnBrk="1" fontAlgn="auto" latinLnBrk="0" hangingPunct="1">
              <a:lnSpc>
                <a:spcPct val="100000"/>
              </a:lnSpc>
              <a:spcBef>
                <a:spcPts val="0"/>
              </a:spcBef>
              <a:spcAft>
                <a:spcPts val="0"/>
              </a:spcAft>
              <a:buClrTx/>
              <a:buSzTx/>
              <a:buFont typeface="Wingdings" charset="2"/>
              <a:buChar char="§"/>
              <a:tabLst/>
              <a:defRPr/>
            </a:pPr>
            <a:r>
              <a:rPr kumimoji="0" lang="en-US" sz="2000" b="0" i="0" u="none" strike="noStrike" kern="1200" cap="none" spc="0" normalizeH="0" noProof="0" dirty="0" smtClean="0">
                <a:ln>
                  <a:noFill/>
                </a:ln>
                <a:solidFill>
                  <a:prstClr val="black"/>
                </a:solidFill>
                <a:effectLst/>
                <a:uLnTx/>
                <a:uFillTx/>
              </a:rPr>
              <a:t>Show HOW </a:t>
            </a:r>
            <a:r>
              <a:rPr kumimoji="0" lang="en-US" sz="2000" b="0" i="0" u="none" strike="noStrike" kern="1200" cap="none" spc="0" normalizeH="0" baseline="0" noProof="0" dirty="0" smtClean="0">
                <a:ln>
                  <a:noFill/>
                </a:ln>
                <a:solidFill>
                  <a:prstClr val="black"/>
                </a:solidFill>
                <a:effectLst/>
                <a:uLnTx/>
                <a:uFillTx/>
              </a:rPr>
              <a:t>performance </a:t>
            </a:r>
            <a:r>
              <a:rPr kumimoji="0" lang="en-US" sz="2000" b="0" i="0" u="none" strike="noStrike" kern="1200" cap="none" spc="0" normalizeH="0" baseline="0" noProof="0" dirty="0">
                <a:ln>
                  <a:noFill/>
                </a:ln>
                <a:solidFill>
                  <a:prstClr val="black"/>
                </a:solidFill>
                <a:effectLst/>
                <a:uLnTx/>
                <a:uFillTx/>
              </a:rPr>
              <a:t>measures influence </a:t>
            </a:r>
            <a:r>
              <a:rPr kumimoji="0" lang="en-US" sz="2000" b="0" i="0" u="none" strike="noStrike" kern="1200" cap="none" spc="0" normalizeH="0" baseline="0" noProof="0" dirty="0" smtClean="0">
                <a:ln>
                  <a:noFill/>
                </a:ln>
                <a:solidFill>
                  <a:prstClr val="black"/>
                </a:solidFill>
                <a:effectLst/>
                <a:uLnTx/>
                <a:uFillTx/>
              </a:rPr>
              <a:t> </a:t>
            </a:r>
            <a:r>
              <a:rPr kumimoji="0" lang="en-US" sz="2000" b="0" i="0" u="none" strike="noStrike" kern="1200" cap="none" spc="0" normalizeH="0" baseline="0" noProof="0" dirty="0">
                <a:ln>
                  <a:noFill/>
                </a:ln>
                <a:solidFill>
                  <a:prstClr val="black"/>
                </a:solidFill>
                <a:effectLst/>
                <a:uLnTx/>
                <a:uFillTx/>
              </a:rPr>
              <a:t>CEO turnover and BD changes in </a:t>
            </a:r>
            <a:r>
              <a:rPr kumimoji="0" lang="en-US" sz="2000" b="0" i="0" u="none" strike="noStrike" kern="1200" cap="none" spc="0" normalizeH="0" baseline="0" noProof="0" dirty="0" smtClean="0">
                <a:ln>
                  <a:noFill/>
                </a:ln>
                <a:solidFill>
                  <a:prstClr val="black"/>
                </a:solidFill>
                <a:effectLst/>
                <a:uLnTx/>
                <a:uFillTx/>
              </a:rPr>
              <a:t>EMERGING capital</a:t>
            </a:r>
            <a:r>
              <a:rPr kumimoji="0" lang="en-US" sz="2000" b="0" i="0" u="none" strike="noStrike" kern="1200" cap="none" spc="0" normalizeH="0" noProof="0" dirty="0" smtClean="0">
                <a:ln>
                  <a:noFill/>
                </a:ln>
                <a:solidFill>
                  <a:prstClr val="black"/>
                </a:solidFill>
                <a:effectLst/>
                <a:uLnTx/>
                <a:uFillTx/>
              </a:rPr>
              <a:t> </a:t>
            </a:r>
            <a:r>
              <a:rPr kumimoji="0" lang="en-US" sz="2000" b="0" i="0" u="none" strike="noStrike" kern="1200" cap="none" spc="0" normalizeH="0" baseline="0" noProof="0" dirty="0" smtClean="0">
                <a:ln>
                  <a:noFill/>
                </a:ln>
                <a:solidFill>
                  <a:prstClr val="black"/>
                </a:solidFill>
                <a:effectLst/>
                <a:uLnTx/>
                <a:uFillTx/>
              </a:rPr>
              <a:t>market</a:t>
            </a:r>
          </a:p>
          <a:p>
            <a:pPr marL="285750" marR="0" lvl="0" indent="-285750" defTabSz="914400" rtl="0" eaLnBrk="1" fontAlgn="auto" latinLnBrk="0" hangingPunct="1">
              <a:lnSpc>
                <a:spcPct val="100000"/>
              </a:lnSpc>
              <a:spcBef>
                <a:spcPts val="0"/>
              </a:spcBef>
              <a:spcAft>
                <a:spcPts val="0"/>
              </a:spcAft>
              <a:buClrTx/>
              <a:buSzTx/>
              <a:buFont typeface="Wingdings" charset="2"/>
              <a:buChar char="§"/>
              <a:tabLst/>
              <a:defRPr/>
            </a:pPr>
            <a:r>
              <a:rPr lang="en-US" sz="2000" b="1" dirty="0" smtClean="0">
                <a:solidFill>
                  <a:srgbClr val="000090"/>
                </a:solidFill>
              </a:rPr>
              <a:t>Conformance –performance trade-off in CG in EM</a:t>
            </a:r>
            <a:endParaRPr kumimoji="0" lang="en-US" sz="2000" b="1" i="0" u="none" strike="noStrike" kern="1200" cap="none" spc="0" normalizeH="0" baseline="0" noProof="0" dirty="0" smtClean="0">
              <a:ln>
                <a:noFill/>
              </a:ln>
              <a:solidFill>
                <a:srgbClr val="000090"/>
              </a:solidFill>
              <a:effectLst/>
              <a:uLnTx/>
              <a:uFillTx/>
            </a:endParaRPr>
          </a:p>
          <a:p>
            <a:pPr marR="0" lvl="0" defTabSz="914400" rtl="0" eaLnBrk="1" fontAlgn="auto" latinLnBrk="0" hangingPunct="1">
              <a:lnSpc>
                <a:spcPct val="100000"/>
              </a:lnSpc>
              <a:spcBef>
                <a:spcPts val="0"/>
              </a:spcBef>
              <a:spcAft>
                <a:spcPts val="0"/>
              </a:spcAft>
              <a:buClrTx/>
              <a:buSzTx/>
              <a:tabLst/>
              <a:defRPr/>
            </a:pPr>
            <a:endParaRPr kumimoji="0" lang="en-US" sz="2000" b="0" i="0" u="none" strike="noStrike" kern="1200" cap="none" spc="0" normalizeH="0" baseline="0" noProof="0" dirty="0" smtClean="0">
              <a:ln>
                <a:noFill/>
              </a:ln>
              <a:solidFill>
                <a:prstClr val="black"/>
              </a:solidFill>
              <a:effectLst/>
              <a:uLnTx/>
              <a:uFillTx/>
            </a:endParaRPr>
          </a:p>
          <a:p>
            <a:pPr marR="0" lvl="0" defTabSz="914400" rtl="0" eaLnBrk="1" fontAlgn="auto" latinLnBrk="0" hangingPunct="1">
              <a:lnSpc>
                <a:spcPct val="100000"/>
              </a:lnSpc>
              <a:spcBef>
                <a:spcPts val="0"/>
              </a:spcBef>
              <a:spcAft>
                <a:spcPts val="0"/>
              </a:spcAft>
              <a:buClrTx/>
              <a:buSzTx/>
              <a:tabLst/>
              <a:defRPr/>
            </a:pPr>
            <a:endParaRPr lang="en-US" dirty="0">
              <a:solidFill>
                <a:prstClr val="black"/>
              </a:solidFill>
            </a:endParaRPr>
          </a:p>
          <a:p>
            <a:pPr marR="0" lvl="0" defTabSz="914400" rtl="0" eaLnBrk="1" fontAlgn="auto" latinLnBrk="0" hangingPunct="1">
              <a:lnSpc>
                <a:spcPct val="100000"/>
              </a:lnSpc>
              <a:spcBef>
                <a:spcPts val="0"/>
              </a:spcBef>
              <a:spcAft>
                <a:spcPts val="0"/>
              </a:spcAft>
              <a:buClrTx/>
              <a:buSzTx/>
              <a:tabLst/>
              <a:defRPr/>
            </a:pPr>
            <a:endParaRPr kumimoji="0" lang="en-US" b="0" i="0" u="none" strike="noStrike" kern="1200" cap="none" spc="0" normalizeH="0" baseline="0" noProof="0" dirty="0">
              <a:ln>
                <a:noFill/>
              </a:ln>
              <a:solidFill>
                <a:prstClr val="black"/>
              </a:solidFill>
              <a:effectLst/>
              <a:uLnTx/>
              <a:uFillTx/>
              <a:ea typeface="+mn-ea"/>
              <a:cs typeface="+mn-cs"/>
            </a:endParaRPr>
          </a:p>
        </p:txBody>
      </p:sp>
      <p:sp>
        <p:nvSpPr>
          <p:cNvPr id="17" name="Скругленный прямоугольник 16"/>
          <p:cNvSpPr/>
          <p:nvPr/>
        </p:nvSpPr>
        <p:spPr>
          <a:xfrm>
            <a:off x="198907" y="4299159"/>
            <a:ext cx="2784703" cy="1912437"/>
          </a:xfrm>
          <a:prstGeom prst="roundRect">
            <a:avLst/>
          </a:prstGeom>
          <a:noFill/>
          <a:ln w="2857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ea typeface="+mn-ea"/>
                <a:cs typeface="+mn-cs"/>
              </a:rPr>
              <a:t>Demonstrate</a:t>
            </a:r>
            <a:r>
              <a:rPr kumimoji="0" lang="en-US" sz="2000" b="0" i="0" u="none" strike="noStrike" kern="1200" cap="none" spc="0" normalizeH="0" noProof="0" dirty="0" smtClean="0">
                <a:ln>
                  <a:noFill/>
                </a:ln>
                <a:solidFill>
                  <a:prstClr val="black"/>
                </a:solidFill>
                <a:effectLst/>
                <a:uLnTx/>
                <a:uFillTx/>
                <a:ea typeface="+mn-ea"/>
                <a:cs typeface="+mn-cs"/>
              </a:rPr>
              <a:t> </a:t>
            </a:r>
            <a:r>
              <a:rPr kumimoji="0" lang="en-US" sz="2000" b="0" i="0" u="none" strike="noStrike" kern="1200" cap="none" spc="0" normalizeH="0" baseline="0" noProof="0" dirty="0" smtClean="0">
                <a:ln>
                  <a:noFill/>
                </a:ln>
                <a:solidFill>
                  <a:prstClr val="black"/>
                </a:solidFill>
                <a:effectLst/>
                <a:uLnTx/>
                <a:uFillTx/>
                <a:ea typeface="+mn-ea"/>
                <a:cs typeface="+mn-cs"/>
              </a:rPr>
              <a:t> </a:t>
            </a:r>
            <a:r>
              <a:rPr kumimoji="0" lang="en-US" sz="2000" b="0" i="0" u="none" strike="noStrike" kern="1200" cap="none" spc="0" normalizeH="0" baseline="0" noProof="0" dirty="0">
                <a:ln>
                  <a:noFill/>
                </a:ln>
                <a:solidFill>
                  <a:prstClr val="black"/>
                </a:solidFill>
                <a:effectLst/>
                <a:uLnTx/>
                <a:uFillTx/>
                <a:ea typeface="+mn-ea"/>
                <a:cs typeface="+mn-cs"/>
              </a:rPr>
              <a:t>the influence </a:t>
            </a:r>
            <a:r>
              <a:rPr kumimoji="0" lang="en-US" sz="2000" b="0" i="0" u="none" strike="noStrike" kern="1200" cap="none" spc="0" normalizeH="0" baseline="0" noProof="0" dirty="0" smtClean="0">
                <a:ln>
                  <a:noFill/>
                </a:ln>
                <a:solidFill>
                  <a:prstClr val="black"/>
                </a:solidFill>
                <a:effectLst/>
                <a:uLnTx/>
                <a:uFillTx/>
                <a:ea typeface="+mn-ea"/>
                <a:cs typeface="+mn-cs"/>
              </a:rPr>
              <a:t>of</a:t>
            </a:r>
            <a:r>
              <a:rPr kumimoji="0" lang="en-US" sz="2000" b="0" i="0" u="none" strike="noStrike" kern="1200" cap="none" spc="0" normalizeH="0" noProof="0" dirty="0" smtClean="0">
                <a:ln>
                  <a:noFill/>
                </a:ln>
                <a:solidFill>
                  <a:prstClr val="black"/>
                </a:solidFill>
                <a:effectLst/>
                <a:uLnTx/>
                <a:uFillTx/>
                <a:ea typeface="+mn-ea"/>
                <a:cs typeface="+mn-cs"/>
              </a:rPr>
              <a:t> corporate financial architecture on performance-turnover-changes </a:t>
            </a:r>
            <a:endParaRPr kumimoji="0" lang="en-US" sz="2000" b="0" i="0" u="none" strike="noStrike" kern="1200" cap="none" spc="0" normalizeH="0" baseline="0" noProof="0" dirty="0">
              <a:ln>
                <a:noFill/>
              </a:ln>
              <a:solidFill>
                <a:prstClr val="black"/>
              </a:solidFill>
              <a:effectLst/>
              <a:uLnTx/>
              <a:uFillTx/>
              <a:ea typeface="+mn-ea"/>
              <a:cs typeface="+mn-cs"/>
            </a:endParaRPr>
          </a:p>
        </p:txBody>
      </p:sp>
      <p:sp>
        <p:nvSpPr>
          <p:cNvPr id="18" name="Скругленный прямоугольник 17"/>
          <p:cNvSpPr/>
          <p:nvPr/>
        </p:nvSpPr>
        <p:spPr>
          <a:xfrm>
            <a:off x="3487020" y="4408759"/>
            <a:ext cx="2318259" cy="1802837"/>
          </a:xfrm>
          <a:prstGeom prst="roundRect">
            <a:avLst/>
          </a:prstGeom>
          <a:noFill/>
          <a:ln w="2857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ea typeface="+mn-ea"/>
                <a:cs typeface="+mn-cs"/>
              </a:rPr>
              <a:t>Show</a:t>
            </a:r>
            <a:r>
              <a:rPr kumimoji="0" lang="en-US" sz="2000" b="0" i="0" u="none" strike="noStrike" kern="1200" cap="none" spc="0" normalizeH="0" noProof="0" dirty="0" smtClean="0">
                <a:ln>
                  <a:noFill/>
                </a:ln>
                <a:solidFill>
                  <a:prstClr val="black"/>
                </a:solidFill>
                <a:effectLst/>
                <a:uLnTx/>
                <a:uFillTx/>
                <a:ea typeface="+mn-ea"/>
                <a:cs typeface="+mn-cs"/>
              </a:rPr>
              <a:t> the role of </a:t>
            </a:r>
            <a:r>
              <a:rPr kumimoji="0" lang="en-US" sz="2000" b="0" i="0" u="none" strike="noStrike" kern="1200" cap="none" spc="0" normalizeH="0" baseline="0" noProof="0" dirty="0" smtClean="0">
                <a:ln>
                  <a:noFill/>
                </a:ln>
                <a:solidFill>
                  <a:prstClr val="black"/>
                </a:solidFill>
                <a:effectLst/>
                <a:uLnTx/>
                <a:uFillTx/>
                <a:ea typeface="+mn-ea"/>
                <a:cs typeface="+mn-cs"/>
              </a:rPr>
              <a:t>CEO characteristics in </a:t>
            </a:r>
            <a:r>
              <a:rPr kumimoji="0" lang="en-US" sz="2000" b="0" i="0" u="none" strike="noStrike" kern="1200" cap="none" spc="0" normalizeH="0" baseline="0" noProof="0" dirty="0">
                <a:ln>
                  <a:noFill/>
                </a:ln>
                <a:solidFill>
                  <a:prstClr val="black"/>
                </a:solidFill>
                <a:effectLst/>
                <a:uLnTx/>
                <a:uFillTx/>
                <a:ea typeface="+mn-ea"/>
                <a:cs typeface="+mn-cs"/>
              </a:rPr>
              <a:t>performance-turnover relations</a:t>
            </a:r>
          </a:p>
        </p:txBody>
      </p:sp>
      <p:sp>
        <p:nvSpPr>
          <p:cNvPr id="9" name="Title 1"/>
          <p:cNvSpPr txBox="1">
            <a:spLocks/>
          </p:cNvSpPr>
          <p:nvPr/>
        </p:nvSpPr>
        <p:spPr bwMode="auto">
          <a:xfrm>
            <a:off x="1524168" y="223233"/>
            <a:ext cx="7117190" cy="737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Arial" panose="020B0604020202020204" pitchFamily="34" charset="0"/>
                <a:ea typeface="ＭＳ Ｐゴシック" panose="020B0600070205080204" pitchFamily="34" charset="-128"/>
              </a:defRPr>
            </a:lvl1pPr>
            <a:lvl2pPr marL="742950" indent="-285750">
              <a:defRPr kumimoji="1" sz="2400">
                <a:solidFill>
                  <a:schemeClr val="tx1"/>
                </a:solidFill>
                <a:latin typeface="Arial" panose="020B0604020202020204" pitchFamily="34" charset="0"/>
                <a:ea typeface="ＭＳ Ｐゴシック" panose="020B0600070205080204" pitchFamily="34" charset="-128"/>
              </a:defRPr>
            </a:lvl2pPr>
            <a:lvl3pPr marL="1143000" indent="-228600">
              <a:defRPr kumimoji="1" sz="2400">
                <a:solidFill>
                  <a:schemeClr val="tx1"/>
                </a:solidFill>
                <a:latin typeface="Arial" panose="020B0604020202020204" pitchFamily="34" charset="0"/>
                <a:ea typeface="ＭＳ Ｐゴシック" panose="020B0600070205080204" pitchFamily="34" charset="-128"/>
              </a:defRPr>
            </a:lvl3pPr>
            <a:lvl4pPr marL="1600200" indent="-228600">
              <a:defRPr kumimoji="1" sz="2400">
                <a:solidFill>
                  <a:schemeClr val="tx1"/>
                </a:solidFill>
                <a:latin typeface="Arial" panose="020B0604020202020204" pitchFamily="34" charset="0"/>
                <a:ea typeface="ＭＳ Ｐゴシック" panose="020B0600070205080204" pitchFamily="34" charset="-128"/>
              </a:defRPr>
            </a:lvl4pPr>
            <a:lvl5pPr marL="2057400" indent="-228600">
              <a:defRPr kumimoji="1" sz="2400">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342900" rtl="0" eaLnBrk="1" fontAlgn="base" latinLnBrk="0" hangingPunct="1">
              <a:lnSpc>
                <a:spcPct val="100000"/>
              </a:lnSpc>
              <a:spcBef>
                <a:spcPct val="0"/>
              </a:spcBef>
              <a:spcAft>
                <a:spcPct val="0"/>
              </a:spcAft>
              <a:buClrTx/>
              <a:buSzTx/>
              <a:buFontTx/>
              <a:buNone/>
              <a:tabLst/>
              <a:defRPr/>
            </a:pPr>
            <a:r>
              <a:rPr kumimoji="0" lang="en-US" altLang="ru-RU" sz="3200" b="1" i="0" u="none" strike="noStrike" kern="1200" cap="none" spc="0" normalizeH="0" baseline="0" noProof="0" dirty="0" smtClean="0">
                <a:ln>
                  <a:noFill/>
                </a:ln>
                <a:solidFill>
                  <a:prstClr val="white"/>
                </a:solidFill>
                <a:effectLst/>
                <a:uLnTx/>
                <a:uFillTx/>
                <a:latin typeface="+mn-lt"/>
                <a:ea typeface="ＭＳ Ｐゴシック" panose="020B0600070205080204" pitchFamily="34" charset="-128"/>
                <a:cs typeface="Times New Roman" panose="02020603050405020304" pitchFamily="18" charset="0"/>
              </a:rPr>
              <a:t>Contribution </a:t>
            </a:r>
            <a:endParaRPr kumimoji="0" lang="en-US" altLang="ru-RU" sz="3200" b="1" i="0" u="none" strike="noStrike" kern="1200" cap="none" spc="0" normalizeH="0" baseline="0" noProof="0" dirty="0">
              <a:ln>
                <a:noFill/>
              </a:ln>
              <a:solidFill>
                <a:prstClr val="white"/>
              </a:solidFill>
              <a:effectLst/>
              <a:uLnTx/>
              <a:uFillTx/>
              <a:latin typeface="+mn-lt"/>
              <a:ea typeface="ＭＳ Ｐゴシック" panose="020B0600070205080204" pitchFamily="34" charset="-128"/>
              <a:cs typeface="Times New Roman" panose="02020603050405020304" pitchFamily="18" charset="0"/>
            </a:endParaRPr>
          </a:p>
        </p:txBody>
      </p:sp>
      <p:grpSp>
        <p:nvGrpSpPr>
          <p:cNvPr id="45" name="Group 245"/>
          <p:cNvGrpSpPr/>
          <p:nvPr/>
        </p:nvGrpSpPr>
        <p:grpSpPr>
          <a:xfrm>
            <a:off x="6644310" y="3255772"/>
            <a:ext cx="1587438" cy="2358480"/>
            <a:chOff x="4168751" y="1735138"/>
            <a:chExt cx="1000125" cy="1485900"/>
          </a:xfrm>
          <a:solidFill>
            <a:schemeClr val="tx2">
              <a:lumMod val="25000"/>
              <a:lumOff val="75000"/>
            </a:schemeClr>
          </a:solidFill>
        </p:grpSpPr>
        <p:sp>
          <p:nvSpPr>
            <p:cNvPr id="47" name="Freeform 123"/>
            <p:cNvSpPr>
              <a:spLocks/>
            </p:cNvSpPr>
            <p:nvPr/>
          </p:nvSpPr>
          <p:spPr bwMode="auto">
            <a:xfrm>
              <a:off x="4429102" y="3038475"/>
              <a:ext cx="479425" cy="61913"/>
            </a:xfrm>
            <a:custGeom>
              <a:avLst/>
              <a:gdLst/>
              <a:ahLst/>
              <a:cxnLst>
                <a:cxn ang="0">
                  <a:pos x="163" y="11"/>
                </a:cxn>
                <a:cxn ang="0">
                  <a:pos x="153" y="21"/>
                </a:cxn>
                <a:cxn ang="0">
                  <a:pos x="10" y="21"/>
                </a:cxn>
                <a:cxn ang="0">
                  <a:pos x="0" y="11"/>
                </a:cxn>
                <a:cxn ang="0">
                  <a:pos x="10" y="0"/>
                </a:cxn>
                <a:cxn ang="0">
                  <a:pos x="153" y="0"/>
                </a:cxn>
                <a:cxn ang="0">
                  <a:pos x="163" y="11"/>
                </a:cxn>
              </a:cxnLst>
              <a:rect l="0" t="0" r="r" b="b"/>
              <a:pathLst>
                <a:path w="163" h="21">
                  <a:moveTo>
                    <a:pt x="163" y="11"/>
                  </a:moveTo>
                  <a:cubicBezTo>
                    <a:pt x="163" y="16"/>
                    <a:pt x="158" y="21"/>
                    <a:pt x="153" y="21"/>
                  </a:cubicBezTo>
                  <a:cubicBezTo>
                    <a:pt x="10" y="21"/>
                    <a:pt x="10" y="21"/>
                    <a:pt x="10" y="21"/>
                  </a:cubicBezTo>
                  <a:cubicBezTo>
                    <a:pt x="5" y="21"/>
                    <a:pt x="0" y="16"/>
                    <a:pt x="0" y="11"/>
                  </a:cubicBezTo>
                  <a:cubicBezTo>
                    <a:pt x="0" y="5"/>
                    <a:pt x="5" y="0"/>
                    <a:pt x="10" y="0"/>
                  </a:cubicBezTo>
                  <a:cubicBezTo>
                    <a:pt x="153" y="0"/>
                    <a:pt x="153" y="0"/>
                    <a:pt x="153" y="0"/>
                  </a:cubicBezTo>
                  <a:cubicBezTo>
                    <a:pt x="158" y="0"/>
                    <a:pt x="163" y="5"/>
                    <a:pt x="163" y="11"/>
                  </a:cubicBez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124"/>
            <p:cNvSpPr>
              <a:spLocks/>
            </p:cNvSpPr>
            <p:nvPr/>
          </p:nvSpPr>
          <p:spPr bwMode="auto">
            <a:xfrm>
              <a:off x="4429102" y="2952750"/>
              <a:ext cx="479425" cy="61913"/>
            </a:xfrm>
            <a:custGeom>
              <a:avLst/>
              <a:gdLst/>
              <a:ahLst/>
              <a:cxnLst>
                <a:cxn ang="0">
                  <a:pos x="163" y="11"/>
                </a:cxn>
                <a:cxn ang="0">
                  <a:pos x="153" y="21"/>
                </a:cxn>
                <a:cxn ang="0">
                  <a:pos x="10" y="21"/>
                </a:cxn>
                <a:cxn ang="0">
                  <a:pos x="0" y="11"/>
                </a:cxn>
                <a:cxn ang="0">
                  <a:pos x="10" y="0"/>
                </a:cxn>
                <a:cxn ang="0">
                  <a:pos x="153" y="0"/>
                </a:cxn>
                <a:cxn ang="0">
                  <a:pos x="163" y="11"/>
                </a:cxn>
              </a:cxnLst>
              <a:rect l="0" t="0" r="r" b="b"/>
              <a:pathLst>
                <a:path w="163" h="21">
                  <a:moveTo>
                    <a:pt x="163" y="11"/>
                  </a:moveTo>
                  <a:cubicBezTo>
                    <a:pt x="163" y="16"/>
                    <a:pt x="158" y="21"/>
                    <a:pt x="153" y="21"/>
                  </a:cubicBezTo>
                  <a:cubicBezTo>
                    <a:pt x="10" y="21"/>
                    <a:pt x="10" y="21"/>
                    <a:pt x="10" y="21"/>
                  </a:cubicBezTo>
                  <a:cubicBezTo>
                    <a:pt x="5" y="21"/>
                    <a:pt x="0" y="16"/>
                    <a:pt x="0" y="11"/>
                  </a:cubicBezTo>
                  <a:cubicBezTo>
                    <a:pt x="0" y="5"/>
                    <a:pt x="5" y="0"/>
                    <a:pt x="10" y="0"/>
                  </a:cubicBezTo>
                  <a:cubicBezTo>
                    <a:pt x="153" y="0"/>
                    <a:pt x="153" y="0"/>
                    <a:pt x="153" y="0"/>
                  </a:cubicBezTo>
                  <a:cubicBezTo>
                    <a:pt x="158" y="0"/>
                    <a:pt x="163" y="5"/>
                    <a:pt x="163" y="11"/>
                  </a:cubicBez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9" name="Freeform 125"/>
            <p:cNvSpPr>
              <a:spLocks/>
            </p:cNvSpPr>
            <p:nvPr/>
          </p:nvSpPr>
          <p:spPr bwMode="auto">
            <a:xfrm>
              <a:off x="4470377" y="3125788"/>
              <a:ext cx="379413" cy="95250"/>
            </a:xfrm>
            <a:custGeom>
              <a:avLst/>
              <a:gdLst/>
              <a:ahLst/>
              <a:cxnLst>
                <a:cxn ang="0">
                  <a:pos x="0" y="0"/>
                </a:cxn>
                <a:cxn ang="0">
                  <a:pos x="129" y="0"/>
                </a:cxn>
                <a:cxn ang="0">
                  <a:pos x="63" y="30"/>
                </a:cxn>
                <a:cxn ang="0">
                  <a:pos x="0" y="0"/>
                </a:cxn>
              </a:cxnLst>
              <a:rect l="0" t="0" r="r" b="b"/>
              <a:pathLst>
                <a:path w="129" h="32">
                  <a:moveTo>
                    <a:pt x="0" y="0"/>
                  </a:moveTo>
                  <a:cubicBezTo>
                    <a:pt x="129" y="0"/>
                    <a:pt x="129" y="0"/>
                    <a:pt x="129" y="0"/>
                  </a:cubicBezTo>
                  <a:cubicBezTo>
                    <a:pt x="129" y="0"/>
                    <a:pt x="120" y="32"/>
                    <a:pt x="63" y="30"/>
                  </a:cubicBezTo>
                  <a:cubicBezTo>
                    <a:pt x="17" y="29"/>
                    <a:pt x="0" y="0"/>
                    <a:pt x="0" y="0"/>
                  </a:cubicBez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0" name="Freeform 237"/>
            <p:cNvSpPr>
              <a:spLocks noEditPoints="1"/>
            </p:cNvSpPr>
            <p:nvPr/>
          </p:nvSpPr>
          <p:spPr bwMode="auto">
            <a:xfrm>
              <a:off x="4168751" y="1735138"/>
              <a:ext cx="1000125" cy="1179513"/>
            </a:xfrm>
            <a:custGeom>
              <a:avLst/>
              <a:gdLst/>
              <a:ahLst/>
              <a:cxnLst>
                <a:cxn ang="0">
                  <a:pos x="175" y="0"/>
                </a:cxn>
                <a:cxn ang="0">
                  <a:pos x="167" y="0"/>
                </a:cxn>
                <a:cxn ang="0">
                  <a:pos x="6" y="165"/>
                </a:cxn>
                <a:cxn ang="0">
                  <a:pos x="67" y="318"/>
                </a:cxn>
                <a:cxn ang="0">
                  <a:pos x="90" y="396"/>
                </a:cxn>
                <a:cxn ang="0">
                  <a:pos x="90" y="396"/>
                </a:cxn>
                <a:cxn ang="0">
                  <a:pos x="99" y="401"/>
                </a:cxn>
                <a:cxn ang="0">
                  <a:pos x="242" y="401"/>
                </a:cxn>
                <a:cxn ang="0">
                  <a:pos x="251" y="396"/>
                </a:cxn>
                <a:cxn ang="0">
                  <a:pos x="251" y="396"/>
                </a:cxn>
                <a:cxn ang="0">
                  <a:pos x="274" y="318"/>
                </a:cxn>
                <a:cxn ang="0">
                  <a:pos x="336" y="165"/>
                </a:cxn>
                <a:cxn ang="0">
                  <a:pos x="175" y="0"/>
                </a:cxn>
                <a:cxn ang="0">
                  <a:pos x="295" y="166"/>
                </a:cxn>
                <a:cxn ang="0">
                  <a:pos x="249" y="282"/>
                </a:cxn>
                <a:cxn ang="0">
                  <a:pos x="231" y="352"/>
                </a:cxn>
                <a:cxn ang="0">
                  <a:pos x="231" y="352"/>
                </a:cxn>
                <a:cxn ang="0">
                  <a:pos x="224" y="356"/>
                </a:cxn>
                <a:cxn ang="0">
                  <a:pos x="117" y="356"/>
                </a:cxn>
                <a:cxn ang="0">
                  <a:pos x="110" y="352"/>
                </a:cxn>
                <a:cxn ang="0">
                  <a:pos x="110" y="352"/>
                </a:cxn>
                <a:cxn ang="0">
                  <a:pos x="93" y="282"/>
                </a:cxn>
                <a:cxn ang="0">
                  <a:pos x="47" y="166"/>
                </a:cxn>
                <a:cxn ang="0">
                  <a:pos x="168" y="43"/>
                </a:cxn>
                <a:cxn ang="0">
                  <a:pos x="174" y="43"/>
                </a:cxn>
                <a:cxn ang="0">
                  <a:pos x="295" y="166"/>
                </a:cxn>
              </a:cxnLst>
              <a:rect l="0" t="0" r="r" b="b"/>
              <a:pathLst>
                <a:path w="341" h="401">
                  <a:moveTo>
                    <a:pt x="175" y="0"/>
                  </a:moveTo>
                  <a:cubicBezTo>
                    <a:pt x="167" y="0"/>
                    <a:pt x="167" y="0"/>
                    <a:pt x="167" y="0"/>
                  </a:cubicBezTo>
                  <a:cubicBezTo>
                    <a:pt x="61" y="7"/>
                    <a:pt x="0" y="83"/>
                    <a:pt x="6" y="165"/>
                  </a:cubicBezTo>
                  <a:cubicBezTo>
                    <a:pt x="12" y="254"/>
                    <a:pt x="61" y="264"/>
                    <a:pt x="67" y="318"/>
                  </a:cubicBezTo>
                  <a:cubicBezTo>
                    <a:pt x="73" y="372"/>
                    <a:pt x="90" y="396"/>
                    <a:pt x="90" y="396"/>
                  </a:cubicBezTo>
                  <a:cubicBezTo>
                    <a:pt x="90" y="396"/>
                    <a:pt x="90" y="396"/>
                    <a:pt x="90" y="396"/>
                  </a:cubicBezTo>
                  <a:cubicBezTo>
                    <a:pt x="92" y="399"/>
                    <a:pt x="96" y="401"/>
                    <a:pt x="99" y="401"/>
                  </a:cubicBezTo>
                  <a:cubicBezTo>
                    <a:pt x="242" y="401"/>
                    <a:pt x="242" y="401"/>
                    <a:pt x="242" y="401"/>
                  </a:cubicBezTo>
                  <a:cubicBezTo>
                    <a:pt x="245" y="401"/>
                    <a:pt x="249" y="399"/>
                    <a:pt x="251" y="396"/>
                  </a:cubicBezTo>
                  <a:cubicBezTo>
                    <a:pt x="251" y="396"/>
                    <a:pt x="251" y="396"/>
                    <a:pt x="251" y="396"/>
                  </a:cubicBezTo>
                  <a:cubicBezTo>
                    <a:pt x="251" y="396"/>
                    <a:pt x="268" y="372"/>
                    <a:pt x="274" y="318"/>
                  </a:cubicBezTo>
                  <a:cubicBezTo>
                    <a:pt x="280" y="264"/>
                    <a:pt x="330" y="254"/>
                    <a:pt x="336" y="165"/>
                  </a:cubicBezTo>
                  <a:cubicBezTo>
                    <a:pt x="341" y="83"/>
                    <a:pt x="280" y="7"/>
                    <a:pt x="175" y="0"/>
                  </a:cubicBezTo>
                  <a:close/>
                  <a:moveTo>
                    <a:pt x="295" y="166"/>
                  </a:moveTo>
                  <a:cubicBezTo>
                    <a:pt x="290" y="234"/>
                    <a:pt x="253" y="241"/>
                    <a:pt x="249" y="282"/>
                  </a:cubicBezTo>
                  <a:cubicBezTo>
                    <a:pt x="244" y="322"/>
                    <a:pt x="231" y="352"/>
                    <a:pt x="231" y="352"/>
                  </a:cubicBezTo>
                  <a:cubicBezTo>
                    <a:pt x="231" y="352"/>
                    <a:pt x="231" y="352"/>
                    <a:pt x="231" y="352"/>
                  </a:cubicBezTo>
                  <a:cubicBezTo>
                    <a:pt x="229" y="354"/>
                    <a:pt x="227" y="356"/>
                    <a:pt x="224" y="356"/>
                  </a:cubicBezTo>
                  <a:cubicBezTo>
                    <a:pt x="117" y="356"/>
                    <a:pt x="117" y="356"/>
                    <a:pt x="117" y="356"/>
                  </a:cubicBezTo>
                  <a:cubicBezTo>
                    <a:pt x="114" y="356"/>
                    <a:pt x="112" y="354"/>
                    <a:pt x="110" y="352"/>
                  </a:cubicBezTo>
                  <a:cubicBezTo>
                    <a:pt x="110" y="352"/>
                    <a:pt x="110" y="352"/>
                    <a:pt x="110" y="352"/>
                  </a:cubicBezTo>
                  <a:cubicBezTo>
                    <a:pt x="110" y="352"/>
                    <a:pt x="98" y="322"/>
                    <a:pt x="93" y="282"/>
                  </a:cubicBezTo>
                  <a:cubicBezTo>
                    <a:pt x="89" y="241"/>
                    <a:pt x="51" y="234"/>
                    <a:pt x="47" y="166"/>
                  </a:cubicBezTo>
                  <a:cubicBezTo>
                    <a:pt x="43" y="105"/>
                    <a:pt x="89" y="48"/>
                    <a:pt x="168" y="43"/>
                  </a:cubicBezTo>
                  <a:cubicBezTo>
                    <a:pt x="174" y="43"/>
                    <a:pt x="174" y="43"/>
                    <a:pt x="174" y="43"/>
                  </a:cubicBezTo>
                  <a:cubicBezTo>
                    <a:pt x="253" y="48"/>
                    <a:pt x="299" y="105"/>
                    <a:pt x="295" y="166"/>
                  </a:cubicBez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51" name="Group 50"/>
          <p:cNvGrpSpPr/>
          <p:nvPr/>
        </p:nvGrpSpPr>
        <p:grpSpPr>
          <a:xfrm>
            <a:off x="6446236" y="2862683"/>
            <a:ext cx="493370" cy="479245"/>
            <a:chOff x="3580207" y="1753209"/>
            <a:chExt cx="493370" cy="479245"/>
          </a:xfrm>
        </p:grpSpPr>
        <p:sp>
          <p:nvSpPr>
            <p:cNvPr id="52" name="Oval 51"/>
            <p:cNvSpPr/>
            <p:nvPr/>
          </p:nvSpPr>
          <p:spPr>
            <a:xfrm>
              <a:off x="3580207" y="1753209"/>
              <a:ext cx="493370" cy="47924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algn="ctr"/>
              <a:endParaRPr lang="en-US" dirty="0">
                <a:solidFill>
                  <a:schemeClr val="bg1"/>
                </a:solidFill>
                <a:latin typeface="FontAwesome" pitchFamily="2" charset="0"/>
              </a:endParaRPr>
            </a:p>
          </p:txBody>
        </p:sp>
        <p:sp>
          <p:nvSpPr>
            <p:cNvPr id="53" name="Freeform 64"/>
            <p:cNvSpPr>
              <a:spLocks noEditPoints="1"/>
            </p:cNvSpPr>
            <p:nvPr/>
          </p:nvSpPr>
          <p:spPr bwMode="auto">
            <a:xfrm>
              <a:off x="3694336" y="1882500"/>
              <a:ext cx="265113" cy="220663"/>
            </a:xfrm>
            <a:custGeom>
              <a:avLst/>
              <a:gdLst/>
              <a:ahLst/>
              <a:cxnLst>
                <a:cxn ang="0">
                  <a:pos x="77" y="51"/>
                </a:cxn>
                <a:cxn ang="0">
                  <a:pos x="75" y="55"/>
                </a:cxn>
                <a:cxn ang="0">
                  <a:pos x="59" y="63"/>
                </a:cxn>
                <a:cxn ang="0">
                  <a:pos x="57" y="64"/>
                </a:cxn>
                <a:cxn ang="0">
                  <a:pos x="55" y="63"/>
                </a:cxn>
                <a:cxn ang="0">
                  <a:pos x="39" y="55"/>
                </a:cxn>
                <a:cxn ang="0">
                  <a:pos x="39" y="55"/>
                </a:cxn>
                <a:cxn ang="0">
                  <a:pos x="38" y="55"/>
                </a:cxn>
                <a:cxn ang="0">
                  <a:pos x="22" y="63"/>
                </a:cxn>
                <a:cxn ang="0">
                  <a:pos x="20" y="64"/>
                </a:cxn>
                <a:cxn ang="0">
                  <a:pos x="18" y="63"/>
                </a:cxn>
                <a:cxn ang="0">
                  <a:pos x="2" y="55"/>
                </a:cxn>
                <a:cxn ang="0">
                  <a:pos x="0" y="51"/>
                </a:cxn>
                <a:cxn ang="0">
                  <a:pos x="0" y="37"/>
                </a:cxn>
                <a:cxn ang="0">
                  <a:pos x="3" y="32"/>
                </a:cxn>
                <a:cxn ang="0">
                  <a:pos x="18" y="26"/>
                </a:cxn>
                <a:cxn ang="0">
                  <a:pos x="18" y="11"/>
                </a:cxn>
                <a:cxn ang="0">
                  <a:pos x="21" y="7"/>
                </a:cxn>
                <a:cxn ang="0">
                  <a:pos x="37" y="0"/>
                </a:cxn>
                <a:cxn ang="0">
                  <a:pos x="39" y="0"/>
                </a:cxn>
                <a:cxn ang="0">
                  <a:pos x="40" y="0"/>
                </a:cxn>
                <a:cxn ang="0">
                  <a:pos x="56" y="7"/>
                </a:cxn>
                <a:cxn ang="0">
                  <a:pos x="59" y="11"/>
                </a:cxn>
                <a:cxn ang="0">
                  <a:pos x="59" y="26"/>
                </a:cxn>
                <a:cxn ang="0">
                  <a:pos x="75" y="32"/>
                </a:cxn>
                <a:cxn ang="0">
                  <a:pos x="77" y="37"/>
                </a:cxn>
                <a:cxn ang="0">
                  <a:pos x="77" y="51"/>
                </a:cxn>
                <a:cxn ang="0">
                  <a:pos x="35" y="36"/>
                </a:cxn>
                <a:cxn ang="0">
                  <a:pos x="20" y="30"/>
                </a:cxn>
                <a:cxn ang="0">
                  <a:pos x="6" y="36"/>
                </a:cxn>
                <a:cxn ang="0">
                  <a:pos x="20" y="42"/>
                </a:cxn>
                <a:cxn ang="0">
                  <a:pos x="35" y="36"/>
                </a:cxn>
                <a:cxn ang="0">
                  <a:pos x="36" y="51"/>
                </a:cxn>
                <a:cxn ang="0">
                  <a:pos x="36" y="40"/>
                </a:cxn>
                <a:cxn ang="0">
                  <a:pos x="23" y="46"/>
                </a:cxn>
                <a:cxn ang="0">
                  <a:pos x="23" y="58"/>
                </a:cxn>
                <a:cxn ang="0">
                  <a:pos x="36" y="51"/>
                </a:cxn>
                <a:cxn ang="0">
                  <a:pos x="54" y="11"/>
                </a:cxn>
                <a:cxn ang="0">
                  <a:pos x="39" y="5"/>
                </a:cxn>
                <a:cxn ang="0">
                  <a:pos x="23" y="11"/>
                </a:cxn>
                <a:cxn ang="0">
                  <a:pos x="39" y="18"/>
                </a:cxn>
                <a:cxn ang="0">
                  <a:pos x="54" y="11"/>
                </a:cxn>
                <a:cxn ang="0">
                  <a:pos x="55" y="26"/>
                </a:cxn>
                <a:cxn ang="0">
                  <a:pos x="55" y="16"/>
                </a:cxn>
                <a:cxn ang="0">
                  <a:pos x="41" y="22"/>
                </a:cxn>
                <a:cxn ang="0">
                  <a:pos x="41" y="32"/>
                </a:cxn>
                <a:cxn ang="0">
                  <a:pos x="55" y="26"/>
                </a:cxn>
                <a:cxn ang="0">
                  <a:pos x="71" y="36"/>
                </a:cxn>
                <a:cxn ang="0">
                  <a:pos x="57" y="30"/>
                </a:cxn>
                <a:cxn ang="0">
                  <a:pos x="42" y="36"/>
                </a:cxn>
                <a:cxn ang="0">
                  <a:pos x="57" y="42"/>
                </a:cxn>
                <a:cxn ang="0">
                  <a:pos x="71" y="36"/>
                </a:cxn>
                <a:cxn ang="0">
                  <a:pos x="73" y="51"/>
                </a:cxn>
                <a:cxn ang="0">
                  <a:pos x="73" y="40"/>
                </a:cxn>
                <a:cxn ang="0">
                  <a:pos x="59" y="46"/>
                </a:cxn>
                <a:cxn ang="0">
                  <a:pos x="59" y="58"/>
                </a:cxn>
                <a:cxn ang="0">
                  <a:pos x="73" y="51"/>
                </a:cxn>
              </a:cxnLst>
              <a:rect l="0" t="0" r="r" b="b"/>
              <a:pathLst>
                <a:path w="77" h="64">
                  <a:moveTo>
                    <a:pt x="77" y="51"/>
                  </a:moveTo>
                  <a:cubicBezTo>
                    <a:pt x="77" y="53"/>
                    <a:pt x="76" y="55"/>
                    <a:pt x="75" y="55"/>
                  </a:cubicBezTo>
                  <a:cubicBezTo>
                    <a:pt x="59" y="63"/>
                    <a:pt x="59" y="63"/>
                    <a:pt x="59" y="63"/>
                  </a:cubicBezTo>
                  <a:cubicBezTo>
                    <a:pt x="58" y="64"/>
                    <a:pt x="58" y="64"/>
                    <a:pt x="57" y="64"/>
                  </a:cubicBezTo>
                  <a:cubicBezTo>
                    <a:pt x="56" y="64"/>
                    <a:pt x="55" y="64"/>
                    <a:pt x="55" y="63"/>
                  </a:cubicBezTo>
                  <a:cubicBezTo>
                    <a:pt x="39" y="55"/>
                    <a:pt x="39" y="55"/>
                    <a:pt x="39" y="55"/>
                  </a:cubicBezTo>
                  <a:cubicBezTo>
                    <a:pt x="39" y="55"/>
                    <a:pt x="39" y="55"/>
                    <a:pt x="39" y="55"/>
                  </a:cubicBezTo>
                  <a:cubicBezTo>
                    <a:pt x="39" y="55"/>
                    <a:pt x="38" y="55"/>
                    <a:pt x="38" y="55"/>
                  </a:cubicBezTo>
                  <a:cubicBezTo>
                    <a:pt x="22" y="63"/>
                    <a:pt x="22" y="63"/>
                    <a:pt x="22" y="63"/>
                  </a:cubicBezTo>
                  <a:cubicBezTo>
                    <a:pt x="22" y="64"/>
                    <a:pt x="21" y="64"/>
                    <a:pt x="20" y="64"/>
                  </a:cubicBezTo>
                  <a:cubicBezTo>
                    <a:pt x="20" y="64"/>
                    <a:pt x="19" y="64"/>
                    <a:pt x="18" y="63"/>
                  </a:cubicBezTo>
                  <a:cubicBezTo>
                    <a:pt x="2" y="55"/>
                    <a:pt x="2" y="55"/>
                    <a:pt x="2" y="55"/>
                  </a:cubicBezTo>
                  <a:cubicBezTo>
                    <a:pt x="1" y="55"/>
                    <a:pt x="0" y="53"/>
                    <a:pt x="0" y="51"/>
                  </a:cubicBezTo>
                  <a:cubicBezTo>
                    <a:pt x="0" y="37"/>
                    <a:pt x="0" y="37"/>
                    <a:pt x="0" y="37"/>
                  </a:cubicBezTo>
                  <a:cubicBezTo>
                    <a:pt x="0" y="35"/>
                    <a:pt x="1" y="33"/>
                    <a:pt x="3" y="32"/>
                  </a:cubicBezTo>
                  <a:cubicBezTo>
                    <a:pt x="18" y="26"/>
                    <a:pt x="18" y="26"/>
                    <a:pt x="18" y="26"/>
                  </a:cubicBezTo>
                  <a:cubicBezTo>
                    <a:pt x="18" y="11"/>
                    <a:pt x="18" y="11"/>
                    <a:pt x="18" y="11"/>
                  </a:cubicBezTo>
                  <a:cubicBezTo>
                    <a:pt x="18" y="10"/>
                    <a:pt x="19" y="8"/>
                    <a:pt x="21" y="7"/>
                  </a:cubicBezTo>
                  <a:cubicBezTo>
                    <a:pt x="37" y="0"/>
                    <a:pt x="37" y="0"/>
                    <a:pt x="37" y="0"/>
                  </a:cubicBezTo>
                  <a:cubicBezTo>
                    <a:pt x="37" y="0"/>
                    <a:pt x="38" y="0"/>
                    <a:pt x="39" y="0"/>
                  </a:cubicBezTo>
                  <a:cubicBezTo>
                    <a:pt x="39" y="0"/>
                    <a:pt x="40" y="0"/>
                    <a:pt x="40" y="0"/>
                  </a:cubicBezTo>
                  <a:cubicBezTo>
                    <a:pt x="56" y="7"/>
                    <a:pt x="56" y="7"/>
                    <a:pt x="56" y="7"/>
                  </a:cubicBezTo>
                  <a:cubicBezTo>
                    <a:pt x="58" y="8"/>
                    <a:pt x="59" y="10"/>
                    <a:pt x="59" y="11"/>
                  </a:cubicBezTo>
                  <a:cubicBezTo>
                    <a:pt x="59" y="26"/>
                    <a:pt x="59" y="26"/>
                    <a:pt x="59" y="26"/>
                  </a:cubicBezTo>
                  <a:cubicBezTo>
                    <a:pt x="75" y="32"/>
                    <a:pt x="75" y="32"/>
                    <a:pt x="75" y="32"/>
                  </a:cubicBezTo>
                  <a:cubicBezTo>
                    <a:pt x="76" y="33"/>
                    <a:pt x="77" y="35"/>
                    <a:pt x="77" y="37"/>
                  </a:cubicBezTo>
                  <a:lnTo>
                    <a:pt x="77" y="51"/>
                  </a:lnTo>
                  <a:close/>
                  <a:moveTo>
                    <a:pt x="35" y="36"/>
                  </a:moveTo>
                  <a:cubicBezTo>
                    <a:pt x="20" y="30"/>
                    <a:pt x="20" y="30"/>
                    <a:pt x="20" y="30"/>
                  </a:cubicBezTo>
                  <a:cubicBezTo>
                    <a:pt x="6" y="36"/>
                    <a:pt x="6" y="36"/>
                    <a:pt x="6" y="36"/>
                  </a:cubicBezTo>
                  <a:cubicBezTo>
                    <a:pt x="20" y="42"/>
                    <a:pt x="20" y="42"/>
                    <a:pt x="20" y="42"/>
                  </a:cubicBezTo>
                  <a:lnTo>
                    <a:pt x="35" y="36"/>
                  </a:lnTo>
                  <a:close/>
                  <a:moveTo>
                    <a:pt x="36" y="51"/>
                  </a:moveTo>
                  <a:cubicBezTo>
                    <a:pt x="36" y="40"/>
                    <a:pt x="36" y="40"/>
                    <a:pt x="36" y="40"/>
                  </a:cubicBezTo>
                  <a:cubicBezTo>
                    <a:pt x="23" y="46"/>
                    <a:pt x="23" y="46"/>
                    <a:pt x="23" y="46"/>
                  </a:cubicBezTo>
                  <a:cubicBezTo>
                    <a:pt x="23" y="58"/>
                    <a:pt x="23" y="58"/>
                    <a:pt x="23" y="58"/>
                  </a:cubicBezTo>
                  <a:lnTo>
                    <a:pt x="36" y="51"/>
                  </a:lnTo>
                  <a:close/>
                  <a:moveTo>
                    <a:pt x="54" y="11"/>
                  </a:moveTo>
                  <a:cubicBezTo>
                    <a:pt x="39" y="5"/>
                    <a:pt x="39" y="5"/>
                    <a:pt x="39" y="5"/>
                  </a:cubicBezTo>
                  <a:cubicBezTo>
                    <a:pt x="23" y="11"/>
                    <a:pt x="23" y="11"/>
                    <a:pt x="23" y="11"/>
                  </a:cubicBezTo>
                  <a:cubicBezTo>
                    <a:pt x="39" y="18"/>
                    <a:pt x="39" y="18"/>
                    <a:pt x="39" y="18"/>
                  </a:cubicBezTo>
                  <a:lnTo>
                    <a:pt x="54" y="11"/>
                  </a:lnTo>
                  <a:close/>
                  <a:moveTo>
                    <a:pt x="55" y="26"/>
                  </a:moveTo>
                  <a:cubicBezTo>
                    <a:pt x="55" y="16"/>
                    <a:pt x="55" y="16"/>
                    <a:pt x="55" y="16"/>
                  </a:cubicBezTo>
                  <a:cubicBezTo>
                    <a:pt x="41" y="22"/>
                    <a:pt x="41" y="22"/>
                    <a:pt x="41" y="22"/>
                  </a:cubicBezTo>
                  <a:cubicBezTo>
                    <a:pt x="41" y="32"/>
                    <a:pt x="41" y="32"/>
                    <a:pt x="41" y="32"/>
                  </a:cubicBezTo>
                  <a:lnTo>
                    <a:pt x="55" y="26"/>
                  </a:lnTo>
                  <a:close/>
                  <a:moveTo>
                    <a:pt x="71" y="36"/>
                  </a:moveTo>
                  <a:cubicBezTo>
                    <a:pt x="57" y="30"/>
                    <a:pt x="57" y="30"/>
                    <a:pt x="57" y="30"/>
                  </a:cubicBezTo>
                  <a:cubicBezTo>
                    <a:pt x="42" y="36"/>
                    <a:pt x="42" y="36"/>
                    <a:pt x="42" y="36"/>
                  </a:cubicBezTo>
                  <a:cubicBezTo>
                    <a:pt x="57" y="42"/>
                    <a:pt x="57" y="42"/>
                    <a:pt x="57" y="42"/>
                  </a:cubicBezTo>
                  <a:lnTo>
                    <a:pt x="71" y="36"/>
                  </a:lnTo>
                  <a:close/>
                  <a:moveTo>
                    <a:pt x="73" y="51"/>
                  </a:moveTo>
                  <a:cubicBezTo>
                    <a:pt x="73" y="40"/>
                    <a:pt x="73" y="40"/>
                    <a:pt x="73" y="40"/>
                  </a:cubicBezTo>
                  <a:cubicBezTo>
                    <a:pt x="59" y="46"/>
                    <a:pt x="59" y="46"/>
                    <a:pt x="59" y="46"/>
                  </a:cubicBezTo>
                  <a:cubicBezTo>
                    <a:pt x="59" y="58"/>
                    <a:pt x="59" y="58"/>
                    <a:pt x="59" y="58"/>
                  </a:cubicBezTo>
                  <a:lnTo>
                    <a:pt x="73" y="51"/>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54" name="Group 53"/>
          <p:cNvGrpSpPr/>
          <p:nvPr/>
        </p:nvGrpSpPr>
        <p:grpSpPr>
          <a:xfrm>
            <a:off x="6253375" y="4753554"/>
            <a:ext cx="493370" cy="479245"/>
            <a:chOff x="3387346" y="3644080"/>
            <a:chExt cx="493370" cy="479245"/>
          </a:xfrm>
        </p:grpSpPr>
        <p:sp>
          <p:nvSpPr>
            <p:cNvPr id="55" name="Oval 54"/>
            <p:cNvSpPr/>
            <p:nvPr/>
          </p:nvSpPr>
          <p:spPr>
            <a:xfrm>
              <a:off x="3387346" y="3644080"/>
              <a:ext cx="493370" cy="47924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FontAwesome" pitchFamily="2" charset="0"/>
              </a:endParaRPr>
            </a:p>
          </p:txBody>
        </p:sp>
        <p:sp>
          <p:nvSpPr>
            <p:cNvPr id="56" name="Freeform 145"/>
            <p:cNvSpPr>
              <a:spLocks/>
            </p:cNvSpPr>
            <p:nvPr/>
          </p:nvSpPr>
          <p:spPr bwMode="auto">
            <a:xfrm>
              <a:off x="3524494" y="3789246"/>
              <a:ext cx="219075" cy="188913"/>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57" name="Group 56"/>
          <p:cNvGrpSpPr/>
          <p:nvPr/>
        </p:nvGrpSpPr>
        <p:grpSpPr>
          <a:xfrm>
            <a:off x="5965340" y="4119310"/>
            <a:ext cx="493370" cy="479245"/>
            <a:chOff x="3099311" y="3009836"/>
            <a:chExt cx="493370" cy="479245"/>
          </a:xfrm>
        </p:grpSpPr>
        <p:sp>
          <p:nvSpPr>
            <p:cNvPr id="58" name="Oval 57"/>
            <p:cNvSpPr/>
            <p:nvPr/>
          </p:nvSpPr>
          <p:spPr>
            <a:xfrm>
              <a:off x="3099311" y="3009836"/>
              <a:ext cx="493370" cy="47924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FontAwesome" pitchFamily="2" charset="0"/>
              </a:endParaRPr>
            </a:p>
          </p:txBody>
        </p:sp>
        <p:sp>
          <p:nvSpPr>
            <p:cNvPr id="59" name="Freeform 171"/>
            <p:cNvSpPr>
              <a:spLocks/>
            </p:cNvSpPr>
            <p:nvPr/>
          </p:nvSpPr>
          <p:spPr bwMode="auto">
            <a:xfrm>
              <a:off x="3236459" y="3170083"/>
              <a:ext cx="219075" cy="158750"/>
            </a:xfrm>
            <a:custGeom>
              <a:avLst/>
              <a:gdLst/>
              <a:ahLst/>
              <a:cxnLst>
                <a:cxn ang="0">
                  <a:pos x="64" y="42"/>
                </a:cxn>
                <a:cxn ang="0">
                  <a:pos x="62" y="44"/>
                </a:cxn>
                <a:cxn ang="0">
                  <a:pos x="61" y="45"/>
                </a:cxn>
                <a:cxn ang="0">
                  <a:pos x="60" y="44"/>
                </a:cxn>
                <a:cxn ang="0">
                  <a:pos x="45" y="30"/>
                </a:cxn>
                <a:cxn ang="0">
                  <a:pos x="45" y="36"/>
                </a:cxn>
                <a:cxn ang="0">
                  <a:pos x="35" y="46"/>
                </a:cxn>
                <a:cxn ang="0">
                  <a:pos x="10" y="46"/>
                </a:cxn>
                <a:cxn ang="0">
                  <a:pos x="0" y="36"/>
                </a:cxn>
                <a:cxn ang="0">
                  <a:pos x="0" y="10"/>
                </a:cxn>
                <a:cxn ang="0">
                  <a:pos x="10" y="0"/>
                </a:cxn>
                <a:cxn ang="0">
                  <a:pos x="35" y="0"/>
                </a:cxn>
                <a:cxn ang="0">
                  <a:pos x="45" y="10"/>
                </a:cxn>
                <a:cxn ang="0">
                  <a:pos x="45" y="16"/>
                </a:cxn>
                <a:cxn ang="0">
                  <a:pos x="60" y="2"/>
                </a:cxn>
                <a:cxn ang="0">
                  <a:pos x="61" y="1"/>
                </a:cxn>
                <a:cxn ang="0">
                  <a:pos x="62" y="1"/>
                </a:cxn>
                <a:cxn ang="0">
                  <a:pos x="64" y="4"/>
                </a:cxn>
                <a:cxn ang="0">
                  <a:pos x="64" y="42"/>
                </a:cxn>
              </a:cxnLst>
              <a:rect l="0" t="0" r="r" b="b"/>
              <a:pathLst>
                <a:path w="64" h="46">
                  <a:moveTo>
                    <a:pt x="64" y="42"/>
                  </a:moveTo>
                  <a:cubicBezTo>
                    <a:pt x="64" y="43"/>
                    <a:pt x="63" y="44"/>
                    <a:pt x="62" y="44"/>
                  </a:cubicBezTo>
                  <a:cubicBezTo>
                    <a:pt x="62" y="45"/>
                    <a:pt x="62" y="45"/>
                    <a:pt x="61" y="45"/>
                  </a:cubicBezTo>
                  <a:cubicBezTo>
                    <a:pt x="61" y="45"/>
                    <a:pt x="60" y="44"/>
                    <a:pt x="60" y="44"/>
                  </a:cubicBezTo>
                  <a:cubicBezTo>
                    <a:pt x="45" y="30"/>
                    <a:pt x="45" y="30"/>
                    <a:pt x="45" y="30"/>
                  </a:cubicBezTo>
                  <a:cubicBezTo>
                    <a:pt x="45" y="36"/>
                    <a:pt x="45" y="36"/>
                    <a:pt x="45" y="36"/>
                  </a:cubicBezTo>
                  <a:cubicBezTo>
                    <a:pt x="45" y="41"/>
                    <a:pt x="41" y="46"/>
                    <a:pt x="35" y="46"/>
                  </a:cubicBezTo>
                  <a:cubicBezTo>
                    <a:pt x="10" y="46"/>
                    <a:pt x="10" y="46"/>
                    <a:pt x="10" y="46"/>
                  </a:cubicBezTo>
                  <a:cubicBezTo>
                    <a:pt x="4" y="46"/>
                    <a:pt x="0" y="41"/>
                    <a:pt x="0" y="36"/>
                  </a:cubicBezTo>
                  <a:cubicBezTo>
                    <a:pt x="0" y="10"/>
                    <a:pt x="0" y="10"/>
                    <a:pt x="0" y="10"/>
                  </a:cubicBezTo>
                  <a:cubicBezTo>
                    <a:pt x="0" y="5"/>
                    <a:pt x="4" y="0"/>
                    <a:pt x="10" y="0"/>
                  </a:cubicBezTo>
                  <a:cubicBezTo>
                    <a:pt x="35" y="0"/>
                    <a:pt x="35" y="0"/>
                    <a:pt x="35" y="0"/>
                  </a:cubicBezTo>
                  <a:cubicBezTo>
                    <a:pt x="41" y="0"/>
                    <a:pt x="45" y="5"/>
                    <a:pt x="45" y="10"/>
                  </a:cubicBezTo>
                  <a:cubicBezTo>
                    <a:pt x="45" y="16"/>
                    <a:pt x="45" y="16"/>
                    <a:pt x="45" y="16"/>
                  </a:cubicBezTo>
                  <a:cubicBezTo>
                    <a:pt x="60" y="2"/>
                    <a:pt x="60" y="2"/>
                    <a:pt x="60" y="2"/>
                  </a:cubicBezTo>
                  <a:cubicBezTo>
                    <a:pt x="60" y="1"/>
                    <a:pt x="61" y="1"/>
                    <a:pt x="61" y="1"/>
                  </a:cubicBezTo>
                  <a:cubicBezTo>
                    <a:pt x="62" y="1"/>
                    <a:pt x="62" y="1"/>
                    <a:pt x="62" y="1"/>
                  </a:cubicBezTo>
                  <a:cubicBezTo>
                    <a:pt x="63" y="2"/>
                    <a:pt x="64" y="3"/>
                    <a:pt x="64" y="4"/>
                  </a:cubicBezTo>
                  <a:lnTo>
                    <a:pt x="64" y="42"/>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60" name="Group 59"/>
          <p:cNvGrpSpPr/>
          <p:nvPr/>
        </p:nvGrpSpPr>
        <p:grpSpPr>
          <a:xfrm>
            <a:off x="6006690" y="3428593"/>
            <a:ext cx="493370" cy="479245"/>
            <a:chOff x="3140661" y="2319119"/>
            <a:chExt cx="493370" cy="479245"/>
          </a:xfrm>
        </p:grpSpPr>
        <p:sp>
          <p:nvSpPr>
            <p:cNvPr id="61" name="Oval 60"/>
            <p:cNvSpPr/>
            <p:nvPr/>
          </p:nvSpPr>
          <p:spPr>
            <a:xfrm>
              <a:off x="3140661" y="2319119"/>
              <a:ext cx="493370" cy="47924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FontAwesome" pitchFamily="2" charset="0"/>
              </a:endParaRPr>
            </a:p>
          </p:txBody>
        </p:sp>
        <p:sp>
          <p:nvSpPr>
            <p:cNvPr id="62" name="Freeform 115"/>
            <p:cNvSpPr>
              <a:spLocks noEditPoints="1"/>
            </p:cNvSpPr>
            <p:nvPr/>
          </p:nvSpPr>
          <p:spPr bwMode="auto">
            <a:xfrm>
              <a:off x="3277809" y="2448410"/>
              <a:ext cx="219075" cy="220663"/>
            </a:xfrm>
            <a:custGeom>
              <a:avLst/>
              <a:gdLst/>
              <a:ahLst/>
              <a:cxnLst>
                <a:cxn ang="0">
                  <a:pos x="64" y="32"/>
                </a:cxn>
                <a:cxn ang="0">
                  <a:pos x="32" y="64"/>
                </a:cxn>
                <a:cxn ang="0">
                  <a:pos x="0" y="32"/>
                </a:cxn>
                <a:cxn ang="0">
                  <a:pos x="32" y="0"/>
                </a:cxn>
                <a:cxn ang="0">
                  <a:pos x="64" y="32"/>
                </a:cxn>
                <a:cxn ang="0">
                  <a:pos x="14" y="38"/>
                </a:cxn>
                <a:cxn ang="0">
                  <a:pos x="13" y="32"/>
                </a:cxn>
                <a:cxn ang="0">
                  <a:pos x="14" y="26"/>
                </a:cxn>
                <a:cxn ang="0">
                  <a:pos x="8" y="19"/>
                </a:cxn>
                <a:cxn ang="0">
                  <a:pos x="4" y="32"/>
                </a:cxn>
                <a:cxn ang="0">
                  <a:pos x="8" y="45"/>
                </a:cxn>
                <a:cxn ang="0">
                  <a:pos x="14" y="38"/>
                </a:cxn>
                <a:cxn ang="0">
                  <a:pos x="45" y="32"/>
                </a:cxn>
                <a:cxn ang="0">
                  <a:pos x="32" y="18"/>
                </a:cxn>
                <a:cxn ang="0">
                  <a:pos x="18" y="32"/>
                </a:cxn>
                <a:cxn ang="0">
                  <a:pos x="32" y="46"/>
                </a:cxn>
                <a:cxn ang="0">
                  <a:pos x="45" y="32"/>
                </a:cxn>
                <a:cxn ang="0">
                  <a:pos x="19" y="8"/>
                </a:cxn>
                <a:cxn ang="0">
                  <a:pos x="26" y="15"/>
                </a:cxn>
                <a:cxn ang="0">
                  <a:pos x="32" y="14"/>
                </a:cxn>
                <a:cxn ang="0">
                  <a:pos x="38" y="15"/>
                </a:cxn>
                <a:cxn ang="0">
                  <a:pos x="45" y="8"/>
                </a:cxn>
                <a:cxn ang="0">
                  <a:pos x="32" y="5"/>
                </a:cxn>
                <a:cxn ang="0">
                  <a:pos x="19" y="8"/>
                </a:cxn>
                <a:cxn ang="0">
                  <a:pos x="45" y="56"/>
                </a:cxn>
                <a:cxn ang="0">
                  <a:pos x="38" y="49"/>
                </a:cxn>
                <a:cxn ang="0">
                  <a:pos x="32" y="50"/>
                </a:cxn>
                <a:cxn ang="0">
                  <a:pos x="26" y="49"/>
                </a:cxn>
                <a:cxn ang="0">
                  <a:pos x="19" y="56"/>
                </a:cxn>
                <a:cxn ang="0">
                  <a:pos x="32" y="60"/>
                </a:cxn>
                <a:cxn ang="0">
                  <a:pos x="45" y="56"/>
                </a:cxn>
                <a:cxn ang="0">
                  <a:pos x="56" y="45"/>
                </a:cxn>
                <a:cxn ang="0">
                  <a:pos x="59" y="32"/>
                </a:cxn>
                <a:cxn ang="0">
                  <a:pos x="56" y="19"/>
                </a:cxn>
                <a:cxn ang="0">
                  <a:pos x="49" y="26"/>
                </a:cxn>
                <a:cxn ang="0">
                  <a:pos x="50" y="32"/>
                </a:cxn>
                <a:cxn ang="0">
                  <a:pos x="49" y="38"/>
                </a:cxn>
                <a:cxn ang="0">
                  <a:pos x="56" y="45"/>
                </a:cxn>
              </a:cxnLst>
              <a:rect l="0" t="0" r="r" b="b"/>
              <a:pathLst>
                <a:path w="64" h="64">
                  <a:moveTo>
                    <a:pt x="64" y="32"/>
                  </a:moveTo>
                  <a:cubicBezTo>
                    <a:pt x="64" y="50"/>
                    <a:pt x="49" y="64"/>
                    <a:pt x="32" y="64"/>
                  </a:cubicBezTo>
                  <a:cubicBezTo>
                    <a:pt x="14" y="64"/>
                    <a:pt x="0" y="50"/>
                    <a:pt x="0" y="32"/>
                  </a:cubicBezTo>
                  <a:cubicBezTo>
                    <a:pt x="0" y="14"/>
                    <a:pt x="14" y="0"/>
                    <a:pt x="32" y="0"/>
                  </a:cubicBezTo>
                  <a:cubicBezTo>
                    <a:pt x="49" y="0"/>
                    <a:pt x="64" y="14"/>
                    <a:pt x="64" y="32"/>
                  </a:cubicBezTo>
                  <a:close/>
                  <a:moveTo>
                    <a:pt x="14" y="38"/>
                  </a:moveTo>
                  <a:cubicBezTo>
                    <a:pt x="14" y="36"/>
                    <a:pt x="13" y="34"/>
                    <a:pt x="13" y="32"/>
                  </a:cubicBezTo>
                  <a:cubicBezTo>
                    <a:pt x="13" y="30"/>
                    <a:pt x="14" y="28"/>
                    <a:pt x="14" y="26"/>
                  </a:cubicBezTo>
                  <a:cubicBezTo>
                    <a:pt x="8" y="19"/>
                    <a:pt x="8" y="19"/>
                    <a:pt x="8" y="19"/>
                  </a:cubicBezTo>
                  <a:cubicBezTo>
                    <a:pt x="6" y="23"/>
                    <a:pt x="4" y="28"/>
                    <a:pt x="4" y="32"/>
                  </a:cubicBezTo>
                  <a:cubicBezTo>
                    <a:pt x="4" y="37"/>
                    <a:pt x="6" y="41"/>
                    <a:pt x="8" y="45"/>
                  </a:cubicBezTo>
                  <a:lnTo>
                    <a:pt x="14" y="38"/>
                  </a:lnTo>
                  <a:close/>
                  <a:moveTo>
                    <a:pt x="45" y="32"/>
                  </a:moveTo>
                  <a:cubicBezTo>
                    <a:pt x="45" y="25"/>
                    <a:pt x="39" y="18"/>
                    <a:pt x="32" y="18"/>
                  </a:cubicBezTo>
                  <a:cubicBezTo>
                    <a:pt x="24" y="18"/>
                    <a:pt x="18" y="25"/>
                    <a:pt x="18" y="32"/>
                  </a:cubicBezTo>
                  <a:cubicBezTo>
                    <a:pt x="18" y="40"/>
                    <a:pt x="24" y="46"/>
                    <a:pt x="32" y="46"/>
                  </a:cubicBezTo>
                  <a:cubicBezTo>
                    <a:pt x="39" y="46"/>
                    <a:pt x="45" y="40"/>
                    <a:pt x="45" y="32"/>
                  </a:cubicBezTo>
                  <a:close/>
                  <a:moveTo>
                    <a:pt x="19" y="8"/>
                  </a:moveTo>
                  <a:cubicBezTo>
                    <a:pt x="26" y="15"/>
                    <a:pt x="26" y="15"/>
                    <a:pt x="26" y="15"/>
                  </a:cubicBezTo>
                  <a:cubicBezTo>
                    <a:pt x="28" y="14"/>
                    <a:pt x="30" y="14"/>
                    <a:pt x="32" y="14"/>
                  </a:cubicBezTo>
                  <a:cubicBezTo>
                    <a:pt x="34" y="14"/>
                    <a:pt x="36" y="14"/>
                    <a:pt x="38" y="15"/>
                  </a:cubicBezTo>
                  <a:cubicBezTo>
                    <a:pt x="45" y="8"/>
                    <a:pt x="45" y="8"/>
                    <a:pt x="45" y="8"/>
                  </a:cubicBezTo>
                  <a:cubicBezTo>
                    <a:pt x="41" y="6"/>
                    <a:pt x="36" y="5"/>
                    <a:pt x="32" y="5"/>
                  </a:cubicBezTo>
                  <a:cubicBezTo>
                    <a:pt x="27" y="5"/>
                    <a:pt x="23" y="6"/>
                    <a:pt x="19" y="8"/>
                  </a:cubicBezTo>
                  <a:close/>
                  <a:moveTo>
                    <a:pt x="45" y="56"/>
                  </a:moveTo>
                  <a:cubicBezTo>
                    <a:pt x="38" y="49"/>
                    <a:pt x="38" y="49"/>
                    <a:pt x="38" y="49"/>
                  </a:cubicBezTo>
                  <a:cubicBezTo>
                    <a:pt x="36" y="50"/>
                    <a:pt x="34" y="50"/>
                    <a:pt x="32" y="50"/>
                  </a:cubicBezTo>
                  <a:cubicBezTo>
                    <a:pt x="30" y="50"/>
                    <a:pt x="28" y="50"/>
                    <a:pt x="26" y="49"/>
                  </a:cubicBezTo>
                  <a:cubicBezTo>
                    <a:pt x="19" y="56"/>
                    <a:pt x="19" y="56"/>
                    <a:pt x="19" y="56"/>
                  </a:cubicBezTo>
                  <a:cubicBezTo>
                    <a:pt x="23" y="58"/>
                    <a:pt x="27" y="60"/>
                    <a:pt x="32" y="60"/>
                  </a:cubicBezTo>
                  <a:cubicBezTo>
                    <a:pt x="36" y="60"/>
                    <a:pt x="41" y="58"/>
                    <a:pt x="45" y="56"/>
                  </a:cubicBezTo>
                  <a:close/>
                  <a:moveTo>
                    <a:pt x="56" y="45"/>
                  </a:moveTo>
                  <a:cubicBezTo>
                    <a:pt x="58" y="41"/>
                    <a:pt x="59" y="37"/>
                    <a:pt x="59" y="32"/>
                  </a:cubicBezTo>
                  <a:cubicBezTo>
                    <a:pt x="59" y="28"/>
                    <a:pt x="58" y="23"/>
                    <a:pt x="56" y="19"/>
                  </a:cubicBezTo>
                  <a:cubicBezTo>
                    <a:pt x="49" y="26"/>
                    <a:pt x="49" y="26"/>
                    <a:pt x="49" y="26"/>
                  </a:cubicBezTo>
                  <a:cubicBezTo>
                    <a:pt x="50" y="28"/>
                    <a:pt x="50" y="30"/>
                    <a:pt x="50" y="32"/>
                  </a:cubicBezTo>
                  <a:cubicBezTo>
                    <a:pt x="50" y="34"/>
                    <a:pt x="50" y="36"/>
                    <a:pt x="49" y="38"/>
                  </a:cubicBezTo>
                  <a:lnTo>
                    <a:pt x="56" y="45"/>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63" name="Group 62"/>
          <p:cNvGrpSpPr/>
          <p:nvPr/>
        </p:nvGrpSpPr>
        <p:grpSpPr>
          <a:xfrm>
            <a:off x="7191344" y="2661313"/>
            <a:ext cx="493370" cy="479245"/>
            <a:chOff x="4325315" y="1551839"/>
            <a:chExt cx="493370" cy="479245"/>
          </a:xfrm>
        </p:grpSpPr>
        <p:sp>
          <p:nvSpPr>
            <p:cNvPr id="64" name="Oval 63"/>
            <p:cNvSpPr/>
            <p:nvPr/>
          </p:nvSpPr>
          <p:spPr>
            <a:xfrm>
              <a:off x="4325315" y="1551839"/>
              <a:ext cx="493370" cy="47924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FontAwesome" pitchFamily="2" charset="0"/>
              </a:endParaRPr>
            </a:p>
          </p:txBody>
        </p:sp>
        <p:sp>
          <p:nvSpPr>
            <p:cNvPr id="65" name="Freeform 24"/>
            <p:cNvSpPr>
              <a:spLocks noEditPoints="1"/>
            </p:cNvSpPr>
            <p:nvPr/>
          </p:nvSpPr>
          <p:spPr bwMode="auto">
            <a:xfrm>
              <a:off x="4470400" y="1681130"/>
              <a:ext cx="203200" cy="220663"/>
            </a:xfrm>
            <a:custGeom>
              <a:avLst/>
              <a:gdLst/>
              <a:ahLst/>
              <a:cxnLst>
                <a:cxn ang="0">
                  <a:pos x="55" y="55"/>
                </a:cxn>
                <a:cxn ang="0">
                  <a:pos x="39" y="55"/>
                </a:cxn>
                <a:cxn ang="0">
                  <a:pos x="30" y="64"/>
                </a:cxn>
                <a:cxn ang="0">
                  <a:pos x="21" y="55"/>
                </a:cxn>
                <a:cxn ang="0">
                  <a:pos x="5" y="55"/>
                </a:cxn>
                <a:cxn ang="0">
                  <a:pos x="0" y="50"/>
                </a:cxn>
                <a:cxn ang="0">
                  <a:pos x="11" y="20"/>
                </a:cxn>
                <a:cxn ang="0">
                  <a:pos x="27" y="5"/>
                </a:cxn>
                <a:cxn ang="0">
                  <a:pos x="26" y="3"/>
                </a:cxn>
                <a:cxn ang="0">
                  <a:pos x="30" y="0"/>
                </a:cxn>
                <a:cxn ang="0">
                  <a:pos x="33" y="3"/>
                </a:cxn>
                <a:cxn ang="0">
                  <a:pos x="33" y="5"/>
                </a:cxn>
                <a:cxn ang="0">
                  <a:pos x="48" y="20"/>
                </a:cxn>
                <a:cxn ang="0">
                  <a:pos x="59" y="50"/>
                </a:cxn>
                <a:cxn ang="0">
                  <a:pos x="55" y="55"/>
                </a:cxn>
                <a:cxn ang="0">
                  <a:pos x="30" y="60"/>
                </a:cxn>
                <a:cxn ang="0">
                  <a:pos x="25" y="55"/>
                </a:cxn>
                <a:cxn ang="0">
                  <a:pos x="24" y="54"/>
                </a:cxn>
                <a:cxn ang="0">
                  <a:pos x="23" y="55"/>
                </a:cxn>
                <a:cxn ang="0">
                  <a:pos x="30" y="61"/>
                </a:cxn>
                <a:cxn ang="0">
                  <a:pos x="30" y="60"/>
                </a:cxn>
                <a:cxn ang="0">
                  <a:pos x="30" y="60"/>
                </a:cxn>
              </a:cxnLst>
              <a:rect l="0" t="0" r="r" b="b"/>
              <a:pathLst>
                <a:path w="59" h="64">
                  <a:moveTo>
                    <a:pt x="55" y="55"/>
                  </a:moveTo>
                  <a:cubicBezTo>
                    <a:pt x="39" y="55"/>
                    <a:pt x="39" y="55"/>
                    <a:pt x="39" y="55"/>
                  </a:cubicBezTo>
                  <a:cubicBezTo>
                    <a:pt x="39" y="60"/>
                    <a:pt x="35" y="64"/>
                    <a:pt x="30" y="64"/>
                  </a:cubicBezTo>
                  <a:cubicBezTo>
                    <a:pt x="25" y="64"/>
                    <a:pt x="21" y="60"/>
                    <a:pt x="21" y="55"/>
                  </a:cubicBezTo>
                  <a:cubicBezTo>
                    <a:pt x="5" y="55"/>
                    <a:pt x="5" y="55"/>
                    <a:pt x="5" y="55"/>
                  </a:cubicBezTo>
                  <a:cubicBezTo>
                    <a:pt x="2" y="55"/>
                    <a:pt x="0" y="53"/>
                    <a:pt x="0" y="50"/>
                  </a:cubicBezTo>
                  <a:cubicBezTo>
                    <a:pt x="5" y="46"/>
                    <a:pt x="11" y="38"/>
                    <a:pt x="11" y="20"/>
                  </a:cubicBezTo>
                  <a:cubicBezTo>
                    <a:pt x="11" y="13"/>
                    <a:pt x="17" y="6"/>
                    <a:pt x="27" y="5"/>
                  </a:cubicBezTo>
                  <a:cubicBezTo>
                    <a:pt x="26" y="4"/>
                    <a:pt x="26" y="4"/>
                    <a:pt x="26" y="3"/>
                  </a:cubicBezTo>
                  <a:cubicBezTo>
                    <a:pt x="26" y="1"/>
                    <a:pt x="28" y="0"/>
                    <a:pt x="30" y="0"/>
                  </a:cubicBezTo>
                  <a:cubicBezTo>
                    <a:pt x="32" y="0"/>
                    <a:pt x="33" y="1"/>
                    <a:pt x="33" y="3"/>
                  </a:cubicBezTo>
                  <a:cubicBezTo>
                    <a:pt x="33" y="4"/>
                    <a:pt x="33" y="4"/>
                    <a:pt x="33" y="5"/>
                  </a:cubicBezTo>
                  <a:cubicBezTo>
                    <a:pt x="42" y="6"/>
                    <a:pt x="48" y="13"/>
                    <a:pt x="48" y="20"/>
                  </a:cubicBezTo>
                  <a:cubicBezTo>
                    <a:pt x="48" y="38"/>
                    <a:pt x="54" y="46"/>
                    <a:pt x="59" y="50"/>
                  </a:cubicBezTo>
                  <a:cubicBezTo>
                    <a:pt x="59" y="53"/>
                    <a:pt x="57" y="55"/>
                    <a:pt x="55" y="55"/>
                  </a:cubicBezTo>
                  <a:close/>
                  <a:moveTo>
                    <a:pt x="30" y="60"/>
                  </a:moveTo>
                  <a:cubicBezTo>
                    <a:pt x="27" y="60"/>
                    <a:pt x="25" y="57"/>
                    <a:pt x="25" y="55"/>
                  </a:cubicBezTo>
                  <a:cubicBezTo>
                    <a:pt x="25" y="54"/>
                    <a:pt x="24" y="54"/>
                    <a:pt x="24" y="54"/>
                  </a:cubicBezTo>
                  <a:cubicBezTo>
                    <a:pt x="24" y="54"/>
                    <a:pt x="23" y="54"/>
                    <a:pt x="23" y="55"/>
                  </a:cubicBezTo>
                  <a:cubicBezTo>
                    <a:pt x="23" y="58"/>
                    <a:pt x="26" y="61"/>
                    <a:pt x="30" y="61"/>
                  </a:cubicBezTo>
                  <a:cubicBezTo>
                    <a:pt x="30" y="61"/>
                    <a:pt x="30" y="61"/>
                    <a:pt x="30" y="60"/>
                  </a:cubicBezTo>
                  <a:cubicBezTo>
                    <a:pt x="30" y="60"/>
                    <a:pt x="30" y="60"/>
                    <a:pt x="30" y="60"/>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66" name="Group 65"/>
          <p:cNvGrpSpPr/>
          <p:nvPr/>
        </p:nvGrpSpPr>
        <p:grpSpPr>
          <a:xfrm>
            <a:off x="7940235" y="2861029"/>
            <a:ext cx="493370" cy="479245"/>
            <a:chOff x="5074206" y="1751555"/>
            <a:chExt cx="493370" cy="479245"/>
          </a:xfrm>
        </p:grpSpPr>
        <p:sp>
          <p:nvSpPr>
            <p:cNvPr id="67" name="Oval 66"/>
            <p:cNvSpPr/>
            <p:nvPr/>
          </p:nvSpPr>
          <p:spPr>
            <a:xfrm>
              <a:off x="5074206" y="1751555"/>
              <a:ext cx="493370" cy="47924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FontAwesome" pitchFamily="2" charset="0"/>
              </a:endParaRPr>
            </a:p>
          </p:txBody>
        </p:sp>
        <p:sp>
          <p:nvSpPr>
            <p:cNvPr id="68" name="Freeform 100"/>
            <p:cNvSpPr>
              <a:spLocks noEditPoints="1"/>
            </p:cNvSpPr>
            <p:nvPr/>
          </p:nvSpPr>
          <p:spPr bwMode="auto">
            <a:xfrm>
              <a:off x="5205797" y="1880846"/>
              <a:ext cx="230188" cy="220663"/>
            </a:xfrm>
            <a:custGeom>
              <a:avLst/>
              <a:gdLst/>
              <a:ahLst/>
              <a:cxnLst>
                <a:cxn ang="0">
                  <a:pos x="63" y="49"/>
                </a:cxn>
                <a:cxn ang="0">
                  <a:pos x="58" y="44"/>
                </a:cxn>
                <a:cxn ang="0">
                  <a:pos x="54" y="48"/>
                </a:cxn>
                <a:cxn ang="0">
                  <a:pos x="63" y="57"/>
                </a:cxn>
                <a:cxn ang="0">
                  <a:pos x="64" y="60"/>
                </a:cxn>
                <a:cxn ang="0">
                  <a:pos x="59" y="64"/>
                </a:cxn>
                <a:cxn ang="0">
                  <a:pos x="56" y="63"/>
                </a:cxn>
                <a:cxn ang="0">
                  <a:pos x="29" y="36"/>
                </a:cxn>
                <a:cxn ang="0">
                  <a:pos x="15" y="42"/>
                </a:cxn>
                <a:cxn ang="0">
                  <a:pos x="0" y="27"/>
                </a:cxn>
                <a:cxn ang="0">
                  <a:pos x="26" y="0"/>
                </a:cxn>
                <a:cxn ang="0">
                  <a:pos x="41" y="15"/>
                </a:cxn>
                <a:cxn ang="0">
                  <a:pos x="36" y="30"/>
                </a:cxn>
                <a:cxn ang="0">
                  <a:pos x="50" y="44"/>
                </a:cxn>
                <a:cxn ang="0">
                  <a:pos x="54" y="40"/>
                </a:cxn>
                <a:cxn ang="0">
                  <a:pos x="49" y="35"/>
                </a:cxn>
                <a:cxn ang="0">
                  <a:pos x="54" y="31"/>
                </a:cxn>
                <a:cxn ang="0">
                  <a:pos x="55" y="31"/>
                </a:cxn>
                <a:cxn ang="0">
                  <a:pos x="67" y="44"/>
                </a:cxn>
                <a:cxn ang="0">
                  <a:pos x="63" y="49"/>
                </a:cxn>
                <a:cxn ang="0">
                  <a:pos x="25" y="8"/>
                </a:cxn>
                <a:cxn ang="0">
                  <a:pos x="18" y="16"/>
                </a:cxn>
                <a:cxn ang="0">
                  <a:pos x="19" y="19"/>
                </a:cxn>
                <a:cxn ang="0">
                  <a:pos x="15" y="18"/>
                </a:cxn>
                <a:cxn ang="0">
                  <a:pos x="7" y="26"/>
                </a:cxn>
                <a:cxn ang="0">
                  <a:pos x="15" y="34"/>
                </a:cxn>
                <a:cxn ang="0">
                  <a:pos x="23" y="26"/>
                </a:cxn>
                <a:cxn ang="0">
                  <a:pos x="22" y="23"/>
                </a:cxn>
                <a:cxn ang="0">
                  <a:pos x="25" y="24"/>
                </a:cxn>
                <a:cxn ang="0">
                  <a:pos x="33" y="16"/>
                </a:cxn>
                <a:cxn ang="0">
                  <a:pos x="25" y="8"/>
                </a:cxn>
              </a:cxnLst>
              <a:rect l="0" t="0" r="r" b="b"/>
              <a:pathLst>
                <a:path w="67" h="64">
                  <a:moveTo>
                    <a:pt x="63" y="49"/>
                  </a:moveTo>
                  <a:cubicBezTo>
                    <a:pt x="62" y="49"/>
                    <a:pt x="58" y="45"/>
                    <a:pt x="58" y="44"/>
                  </a:cubicBezTo>
                  <a:cubicBezTo>
                    <a:pt x="54" y="48"/>
                    <a:pt x="54" y="48"/>
                    <a:pt x="54" y="48"/>
                  </a:cubicBezTo>
                  <a:cubicBezTo>
                    <a:pt x="63" y="57"/>
                    <a:pt x="63" y="57"/>
                    <a:pt x="63" y="57"/>
                  </a:cubicBezTo>
                  <a:cubicBezTo>
                    <a:pt x="63" y="58"/>
                    <a:pt x="64" y="59"/>
                    <a:pt x="64" y="60"/>
                  </a:cubicBezTo>
                  <a:cubicBezTo>
                    <a:pt x="64" y="62"/>
                    <a:pt x="61" y="64"/>
                    <a:pt x="59" y="64"/>
                  </a:cubicBezTo>
                  <a:cubicBezTo>
                    <a:pt x="58" y="64"/>
                    <a:pt x="57" y="64"/>
                    <a:pt x="56" y="63"/>
                  </a:cubicBezTo>
                  <a:cubicBezTo>
                    <a:pt x="29" y="36"/>
                    <a:pt x="29" y="36"/>
                    <a:pt x="29" y="36"/>
                  </a:cubicBezTo>
                  <a:cubicBezTo>
                    <a:pt x="25" y="39"/>
                    <a:pt x="20" y="42"/>
                    <a:pt x="15" y="42"/>
                  </a:cubicBezTo>
                  <a:cubicBezTo>
                    <a:pt x="6" y="42"/>
                    <a:pt x="0" y="36"/>
                    <a:pt x="0" y="27"/>
                  </a:cubicBezTo>
                  <a:cubicBezTo>
                    <a:pt x="0" y="14"/>
                    <a:pt x="13" y="0"/>
                    <a:pt x="26" y="0"/>
                  </a:cubicBezTo>
                  <a:cubicBezTo>
                    <a:pt x="35" y="0"/>
                    <a:pt x="41" y="6"/>
                    <a:pt x="41" y="15"/>
                  </a:cubicBezTo>
                  <a:cubicBezTo>
                    <a:pt x="41" y="21"/>
                    <a:pt x="39" y="26"/>
                    <a:pt x="36" y="30"/>
                  </a:cubicBezTo>
                  <a:cubicBezTo>
                    <a:pt x="50" y="44"/>
                    <a:pt x="50" y="44"/>
                    <a:pt x="50" y="44"/>
                  </a:cubicBezTo>
                  <a:cubicBezTo>
                    <a:pt x="54" y="40"/>
                    <a:pt x="54" y="40"/>
                    <a:pt x="54" y="40"/>
                  </a:cubicBezTo>
                  <a:cubicBezTo>
                    <a:pt x="53" y="39"/>
                    <a:pt x="49" y="36"/>
                    <a:pt x="49" y="35"/>
                  </a:cubicBezTo>
                  <a:cubicBezTo>
                    <a:pt x="49" y="34"/>
                    <a:pt x="53" y="31"/>
                    <a:pt x="54" y="31"/>
                  </a:cubicBezTo>
                  <a:cubicBezTo>
                    <a:pt x="54" y="31"/>
                    <a:pt x="54" y="31"/>
                    <a:pt x="55" y="31"/>
                  </a:cubicBezTo>
                  <a:cubicBezTo>
                    <a:pt x="56" y="32"/>
                    <a:pt x="67" y="43"/>
                    <a:pt x="67" y="44"/>
                  </a:cubicBezTo>
                  <a:cubicBezTo>
                    <a:pt x="67" y="45"/>
                    <a:pt x="64" y="49"/>
                    <a:pt x="63" y="49"/>
                  </a:cubicBezTo>
                  <a:close/>
                  <a:moveTo>
                    <a:pt x="25" y="8"/>
                  </a:moveTo>
                  <a:cubicBezTo>
                    <a:pt x="21" y="8"/>
                    <a:pt x="18" y="12"/>
                    <a:pt x="18" y="16"/>
                  </a:cubicBezTo>
                  <a:cubicBezTo>
                    <a:pt x="18" y="17"/>
                    <a:pt x="18" y="18"/>
                    <a:pt x="19" y="19"/>
                  </a:cubicBezTo>
                  <a:cubicBezTo>
                    <a:pt x="17" y="19"/>
                    <a:pt x="16" y="18"/>
                    <a:pt x="15" y="18"/>
                  </a:cubicBezTo>
                  <a:cubicBezTo>
                    <a:pt x="11" y="18"/>
                    <a:pt x="7" y="22"/>
                    <a:pt x="7" y="26"/>
                  </a:cubicBezTo>
                  <a:cubicBezTo>
                    <a:pt x="7" y="30"/>
                    <a:pt x="11" y="34"/>
                    <a:pt x="15" y="34"/>
                  </a:cubicBezTo>
                  <a:cubicBezTo>
                    <a:pt x="19" y="34"/>
                    <a:pt x="23" y="30"/>
                    <a:pt x="23" y="26"/>
                  </a:cubicBezTo>
                  <a:cubicBezTo>
                    <a:pt x="23" y="25"/>
                    <a:pt x="23" y="24"/>
                    <a:pt x="22" y="23"/>
                  </a:cubicBezTo>
                  <a:cubicBezTo>
                    <a:pt x="23" y="23"/>
                    <a:pt x="24" y="24"/>
                    <a:pt x="25" y="24"/>
                  </a:cubicBezTo>
                  <a:cubicBezTo>
                    <a:pt x="30" y="24"/>
                    <a:pt x="33" y="20"/>
                    <a:pt x="33" y="16"/>
                  </a:cubicBezTo>
                  <a:cubicBezTo>
                    <a:pt x="33" y="12"/>
                    <a:pt x="30" y="8"/>
                    <a:pt x="25" y="8"/>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69" name="Group 68"/>
          <p:cNvGrpSpPr/>
          <p:nvPr/>
        </p:nvGrpSpPr>
        <p:grpSpPr>
          <a:xfrm>
            <a:off x="8433605" y="3428593"/>
            <a:ext cx="493370" cy="479245"/>
            <a:chOff x="5567576" y="2319119"/>
            <a:chExt cx="493370" cy="479245"/>
          </a:xfrm>
        </p:grpSpPr>
        <p:sp>
          <p:nvSpPr>
            <p:cNvPr id="70" name="Oval 69"/>
            <p:cNvSpPr/>
            <p:nvPr/>
          </p:nvSpPr>
          <p:spPr>
            <a:xfrm>
              <a:off x="5567576" y="2319119"/>
              <a:ext cx="493370" cy="479245"/>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FontAwesome" pitchFamily="2" charset="0"/>
              </a:endParaRPr>
            </a:p>
          </p:txBody>
        </p:sp>
        <p:sp>
          <p:nvSpPr>
            <p:cNvPr id="71" name="Freeform 131"/>
            <p:cNvSpPr>
              <a:spLocks/>
            </p:cNvSpPr>
            <p:nvPr/>
          </p:nvSpPr>
          <p:spPr bwMode="auto">
            <a:xfrm>
              <a:off x="5709486" y="2452379"/>
              <a:ext cx="209550" cy="212725"/>
            </a:xfrm>
            <a:custGeom>
              <a:avLst/>
              <a:gdLst/>
              <a:ahLst/>
              <a:cxnLst>
                <a:cxn ang="0">
                  <a:pos x="61" y="49"/>
                </a:cxn>
                <a:cxn ang="0">
                  <a:pos x="49" y="62"/>
                </a:cxn>
                <a:cxn ang="0">
                  <a:pos x="36" y="49"/>
                </a:cxn>
                <a:cxn ang="0">
                  <a:pos x="36" y="48"/>
                </a:cxn>
                <a:cxn ang="0">
                  <a:pos x="21" y="41"/>
                </a:cxn>
                <a:cxn ang="0">
                  <a:pos x="13" y="44"/>
                </a:cxn>
                <a:cxn ang="0">
                  <a:pos x="0" y="31"/>
                </a:cxn>
                <a:cxn ang="0">
                  <a:pos x="13" y="18"/>
                </a:cxn>
                <a:cxn ang="0">
                  <a:pos x="21" y="22"/>
                </a:cxn>
                <a:cxn ang="0">
                  <a:pos x="36" y="15"/>
                </a:cxn>
                <a:cxn ang="0">
                  <a:pos x="36" y="13"/>
                </a:cxn>
                <a:cxn ang="0">
                  <a:pos x="49" y="0"/>
                </a:cxn>
                <a:cxn ang="0">
                  <a:pos x="61" y="13"/>
                </a:cxn>
                <a:cxn ang="0">
                  <a:pos x="49" y="26"/>
                </a:cxn>
                <a:cxn ang="0">
                  <a:pos x="40" y="23"/>
                </a:cxn>
                <a:cxn ang="0">
                  <a:pos x="25" y="30"/>
                </a:cxn>
                <a:cxn ang="0">
                  <a:pos x="25" y="31"/>
                </a:cxn>
                <a:cxn ang="0">
                  <a:pos x="25" y="33"/>
                </a:cxn>
                <a:cxn ang="0">
                  <a:pos x="40" y="40"/>
                </a:cxn>
                <a:cxn ang="0">
                  <a:pos x="49" y="36"/>
                </a:cxn>
                <a:cxn ang="0">
                  <a:pos x="61" y="49"/>
                </a:cxn>
              </a:cxnLst>
              <a:rect l="0" t="0" r="r" b="b"/>
              <a:pathLst>
                <a:path w="61" h="62">
                  <a:moveTo>
                    <a:pt x="61" y="49"/>
                  </a:moveTo>
                  <a:cubicBezTo>
                    <a:pt x="61" y="56"/>
                    <a:pt x="56" y="62"/>
                    <a:pt x="49" y="62"/>
                  </a:cubicBezTo>
                  <a:cubicBezTo>
                    <a:pt x="41" y="62"/>
                    <a:pt x="36" y="56"/>
                    <a:pt x="36" y="49"/>
                  </a:cubicBezTo>
                  <a:cubicBezTo>
                    <a:pt x="36" y="49"/>
                    <a:pt x="36" y="48"/>
                    <a:pt x="36" y="48"/>
                  </a:cubicBezTo>
                  <a:cubicBezTo>
                    <a:pt x="21" y="41"/>
                    <a:pt x="21" y="41"/>
                    <a:pt x="21" y="41"/>
                  </a:cubicBezTo>
                  <a:cubicBezTo>
                    <a:pt x="19" y="43"/>
                    <a:pt x="16" y="44"/>
                    <a:pt x="13" y="44"/>
                  </a:cubicBezTo>
                  <a:cubicBezTo>
                    <a:pt x="6" y="44"/>
                    <a:pt x="0" y="38"/>
                    <a:pt x="0" y="31"/>
                  </a:cubicBezTo>
                  <a:cubicBezTo>
                    <a:pt x="0" y="24"/>
                    <a:pt x="6" y="18"/>
                    <a:pt x="13" y="18"/>
                  </a:cubicBezTo>
                  <a:cubicBezTo>
                    <a:pt x="16" y="18"/>
                    <a:pt x="19" y="20"/>
                    <a:pt x="21" y="22"/>
                  </a:cubicBezTo>
                  <a:cubicBezTo>
                    <a:pt x="36" y="15"/>
                    <a:pt x="36" y="15"/>
                    <a:pt x="36" y="15"/>
                  </a:cubicBezTo>
                  <a:cubicBezTo>
                    <a:pt x="36" y="14"/>
                    <a:pt x="36" y="14"/>
                    <a:pt x="36" y="13"/>
                  </a:cubicBezTo>
                  <a:cubicBezTo>
                    <a:pt x="36" y="6"/>
                    <a:pt x="41" y="0"/>
                    <a:pt x="49" y="0"/>
                  </a:cubicBezTo>
                  <a:cubicBezTo>
                    <a:pt x="56" y="0"/>
                    <a:pt x="61" y="6"/>
                    <a:pt x="61" y="13"/>
                  </a:cubicBezTo>
                  <a:cubicBezTo>
                    <a:pt x="61" y="20"/>
                    <a:pt x="56" y="26"/>
                    <a:pt x="49" y="26"/>
                  </a:cubicBezTo>
                  <a:cubicBezTo>
                    <a:pt x="45" y="26"/>
                    <a:pt x="42" y="25"/>
                    <a:pt x="40" y="23"/>
                  </a:cubicBezTo>
                  <a:cubicBezTo>
                    <a:pt x="25" y="30"/>
                    <a:pt x="25" y="30"/>
                    <a:pt x="25" y="30"/>
                  </a:cubicBezTo>
                  <a:cubicBezTo>
                    <a:pt x="25" y="30"/>
                    <a:pt x="25" y="31"/>
                    <a:pt x="25" y="31"/>
                  </a:cubicBezTo>
                  <a:cubicBezTo>
                    <a:pt x="25" y="32"/>
                    <a:pt x="25" y="32"/>
                    <a:pt x="25" y="33"/>
                  </a:cubicBezTo>
                  <a:cubicBezTo>
                    <a:pt x="40" y="40"/>
                    <a:pt x="40" y="40"/>
                    <a:pt x="40" y="40"/>
                  </a:cubicBezTo>
                  <a:cubicBezTo>
                    <a:pt x="42" y="38"/>
                    <a:pt x="45" y="36"/>
                    <a:pt x="49" y="36"/>
                  </a:cubicBezTo>
                  <a:cubicBezTo>
                    <a:pt x="56" y="36"/>
                    <a:pt x="61" y="42"/>
                    <a:pt x="61" y="49"/>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72" name="Group 71"/>
          <p:cNvGrpSpPr/>
          <p:nvPr/>
        </p:nvGrpSpPr>
        <p:grpSpPr>
          <a:xfrm>
            <a:off x="8442441" y="4119310"/>
            <a:ext cx="493370" cy="479245"/>
            <a:chOff x="5576412" y="3009836"/>
            <a:chExt cx="493370" cy="479245"/>
          </a:xfrm>
        </p:grpSpPr>
        <p:sp>
          <p:nvSpPr>
            <p:cNvPr id="73" name="Oval 72"/>
            <p:cNvSpPr/>
            <p:nvPr/>
          </p:nvSpPr>
          <p:spPr>
            <a:xfrm>
              <a:off x="5576412" y="3009836"/>
              <a:ext cx="493370" cy="479245"/>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FontAwesome" pitchFamily="2" charset="0"/>
              </a:endParaRPr>
            </a:p>
          </p:txBody>
        </p:sp>
        <p:sp>
          <p:nvSpPr>
            <p:cNvPr id="74" name="Freeform 66"/>
            <p:cNvSpPr>
              <a:spLocks noEditPoints="1"/>
            </p:cNvSpPr>
            <p:nvPr/>
          </p:nvSpPr>
          <p:spPr bwMode="auto">
            <a:xfrm>
              <a:off x="5699272" y="3153414"/>
              <a:ext cx="247650" cy="192088"/>
            </a:xfrm>
            <a:custGeom>
              <a:avLst/>
              <a:gdLst/>
              <a:ahLst/>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75" name="Group 74"/>
          <p:cNvGrpSpPr/>
          <p:nvPr/>
        </p:nvGrpSpPr>
        <p:grpSpPr>
          <a:xfrm>
            <a:off x="8129313" y="4753554"/>
            <a:ext cx="493370" cy="479245"/>
            <a:chOff x="5263284" y="3644080"/>
            <a:chExt cx="493370" cy="479245"/>
          </a:xfrm>
        </p:grpSpPr>
        <p:sp>
          <p:nvSpPr>
            <p:cNvPr id="76" name="Oval 75"/>
            <p:cNvSpPr/>
            <p:nvPr/>
          </p:nvSpPr>
          <p:spPr>
            <a:xfrm>
              <a:off x="5263284" y="3644080"/>
              <a:ext cx="493370" cy="479245"/>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FontAwesome" pitchFamily="2" charset="0"/>
              </a:endParaRPr>
            </a:p>
          </p:txBody>
        </p:sp>
        <p:sp>
          <p:nvSpPr>
            <p:cNvPr id="77" name="Freeform 101"/>
            <p:cNvSpPr>
              <a:spLocks noEditPoints="1"/>
            </p:cNvSpPr>
            <p:nvPr/>
          </p:nvSpPr>
          <p:spPr bwMode="auto">
            <a:xfrm>
              <a:off x="5378207" y="3796390"/>
              <a:ext cx="263525" cy="174625"/>
            </a:xfrm>
            <a:custGeom>
              <a:avLst/>
              <a:gdLst/>
              <a:ahLst/>
              <a:cxnLst>
                <a:cxn ang="0">
                  <a:pos x="77" y="43"/>
                </a:cxn>
                <a:cxn ang="0">
                  <a:pos x="77" y="47"/>
                </a:cxn>
                <a:cxn ang="0">
                  <a:pos x="70" y="51"/>
                </a:cxn>
                <a:cxn ang="0">
                  <a:pos x="6" y="51"/>
                </a:cxn>
                <a:cxn ang="0">
                  <a:pos x="0" y="47"/>
                </a:cxn>
                <a:cxn ang="0">
                  <a:pos x="0" y="43"/>
                </a:cxn>
                <a:cxn ang="0">
                  <a:pos x="6" y="43"/>
                </a:cxn>
                <a:cxn ang="0">
                  <a:pos x="70" y="43"/>
                </a:cxn>
                <a:cxn ang="0">
                  <a:pos x="77" y="43"/>
                </a:cxn>
                <a:cxn ang="0">
                  <a:pos x="10" y="34"/>
                </a:cxn>
                <a:cxn ang="0">
                  <a:pos x="10" y="6"/>
                </a:cxn>
                <a:cxn ang="0">
                  <a:pos x="16" y="0"/>
                </a:cxn>
                <a:cxn ang="0">
                  <a:pos x="60" y="0"/>
                </a:cxn>
                <a:cxn ang="0">
                  <a:pos x="67" y="6"/>
                </a:cxn>
                <a:cxn ang="0">
                  <a:pos x="67" y="34"/>
                </a:cxn>
                <a:cxn ang="0">
                  <a:pos x="60" y="41"/>
                </a:cxn>
                <a:cxn ang="0">
                  <a:pos x="16" y="41"/>
                </a:cxn>
                <a:cxn ang="0">
                  <a:pos x="10" y="34"/>
                </a:cxn>
                <a:cxn ang="0">
                  <a:pos x="15" y="34"/>
                </a:cxn>
                <a:cxn ang="0">
                  <a:pos x="16" y="36"/>
                </a:cxn>
                <a:cxn ang="0">
                  <a:pos x="60" y="36"/>
                </a:cxn>
                <a:cxn ang="0">
                  <a:pos x="61" y="34"/>
                </a:cxn>
                <a:cxn ang="0">
                  <a:pos x="61" y="6"/>
                </a:cxn>
                <a:cxn ang="0">
                  <a:pos x="60" y="5"/>
                </a:cxn>
                <a:cxn ang="0">
                  <a:pos x="16" y="5"/>
                </a:cxn>
                <a:cxn ang="0">
                  <a:pos x="15" y="6"/>
                </a:cxn>
                <a:cxn ang="0">
                  <a:pos x="15" y="34"/>
                </a:cxn>
                <a:cxn ang="0">
                  <a:pos x="42" y="47"/>
                </a:cxn>
                <a:cxn ang="0">
                  <a:pos x="42" y="46"/>
                </a:cxn>
                <a:cxn ang="0">
                  <a:pos x="35" y="46"/>
                </a:cxn>
                <a:cxn ang="0">
                  <a:pos x="34" y="47"/>
                </a:cxn>
                <a:cxn ang="0">
                  <a:pos x="35" y="47"/>
                </a:cxn>
                <a:cxn ang="0">
                  <a:pos x="42" y="47"/>
                </a:cxn>
                <a:cxn ang="0">
                  <a:pos x="42" y="47"/>
                </a:cxn>
              </a:cxnLst>
              <a:rect l="0" t="0" r="r" b="b"/>
              <a:pathLst>
                <a:path w="77" h="51">
                  <a:moveTo>
                    <a:pt x="77" y="43"/>
                  </a:moveTo>
                  <a:cubicBezTo>
                    <a:pt x="77" y="47"/>
                    <a:pt x="77" y="47"/>
                    <a:pt x="77" y="47"/>
                  </a:cubicBezTo>
                  <a:cubicBezTo>
                    <a:pt x="77" y="49"/>
                    <a:pt x="74" y="51"/>
                    <a:pt x="70" y="51"/>
                  </a:cubicBezTo>
                  <a:cubicBezTo>
                    <a:pt x="6" y="51"/>
                    <a:pt x="6" y="51"/>
                    <a:pt x="6" y="51"/>
                  </a:cubicBezTo>
                  <a:cubicBezTo>
                    <a:pt x="3" y="51"/>
                    <a:pt x="0" y="49"/>
                    <a:pt x="0" y="47"/>
                  </a:cubicBezTo>
                  <a:cubicBezTo>
                    <a:pt x="0" y="43"/>
                    <a:pt x="0" y="43"/>
                    <a:pt x="0" y="43"/>
                  </a:cubicBezTo>
                  <a:cubicBezTo>
                    <a:pt x="6" y="43"/>
                    <a:pt x="6" y="43"/>
                    <a:pt x="6" y="43"/>
                  </a:cubicBezTo>
                  <a:cubicBezTo>
                    <a:pt x="70" y="43"/>
                    <a:pt x="70" y="43"/>
                    <a:pt x="70" y="43"/>
                  </a:cubicBezTo>
                  <a:lnTo>
                    <a:pt x="77" y="43"/>
                  </a:lnTo>
                  <a:close/>
                  <a:moveTo>
                    <a:pt x="10" y="34"/>
                  </a:moveTo>
                  <a:cubicBezTo>
                    <a:pt x="10" y="6"/>
                    <a:pt x="10" y="6"/>
                    <a:pt x="10" y="6"/>
                  </a:cubicBezTo>
                  <a:cubicBezTo>
                    <a:pt x="10" y="2"/>
                    <a:pt x="13" y="0"/>
                    <a:pt x="16" y="0"/>
                  </a:cubicBezTo>
                  <a:cubicBezTo>
                    <a:pt x="60" y="0"/>
                    <a:pt x="60" y="0"/>
                    <a:pt x="60" y="0"/>
                  </a:cubicBezTo>
                  <a:cubicBezTo>
                    <a:pt x="64" y="0"/>
                    <a:pt x="67" y="2"/>
                    <a:pt x="67" y="6"/>
                  </a:cubicBezTo>
                  <a:cubicBezTo>
                    <a:pt x="67" y="34"/>
                    <a:pt x="67" y="34"/>
                    <a:pt x="67" y="34"/>
                  </a:cubicBezTo>
                  <a:cubicBezTo>
                    <a:pt x="67" y="38"/>
                    <a:pt x="64" y="41"/>
                    <a:pt x="60" y="41"/>
                  </a:cubicBezTo>
                  <a:cubicBezTo>
                    <a:pt x="16" y="41"/>
                    <a:pt x="16" y="41"/>
                    <a:pt x="16" y="41"/>
                  </a:cubicBezTo>
                  <a:cubicBezTo>
                    <a:pt x="13" y="41"/>
                    <a:pt x="10" y="38"/>
                    <a:pt x="10" y="34"/>
                  </a:cubicBezTo>
                  <a:close/>
                  <a:moveTo>
                    <a:pt x="15" y="34"/>
                  </a:moveTo>
                  <a:cubicBezTo>
                    <a:pt x="15" y="35"/>
                    <a:pt x="16" y="36"/>
                    <a:pt x="16" y="36"/>
                  </a:cubicBezTo>
                  <a:cubicBezTo>
                    <a:pt x="60" y="36"/>
                    <a:pt x="60" y="36"/>
                    <a:pt x="60" y="36"/>
                  </a:cubicBezTo>
                  <a:cubicBezTo>
                    <a:pt x="61" y="36"/>
                    <a:pt x="61" y="35"/>
                    <a:pt x="61" y="34"/>
                  </a:cubicBezTo>
                  <a:cubicBezTo>
                    <a:pt x="61" y="6"/>
                    <a:pt x="61" y="6"/>
                    <a:pt x="61" y="6"/>
                  </a:cubicBezTo>
                  <a:cubicBezTo>
                    <a:pt x="61" y="5"/>
                    <a:pt x="61" y="5"/>
                    <a:pt x="60" y="5"/>
                  </a:cubicBezTo>
                  <a:cubicBezTo>
                    <a:pt x="16" y="5"/>
                    <a:pt x="16" y="5"/>
                    <a:pt x="16" y="5"/>
                  </a:cubicBezTo>
                  <a:cubicBezTo>
                    <a:pt x="16" y="5"/>
                    <a:pt x="15" y="5"/>
                    <a:pt x="15" y="6"/>
                  </a:cubicBezTo>
                  <a:lnTo>
                    <a:pt x="15" y="34"/>
                  </a:lnTo>
                  <a:close/>
                  <a:moveTo>
                    <a:pt x="42" y="47"/>
                  </a:moveTo>
                  <a:cubicBezTo>
                    <a:pt x="42" y="46"/>
                    <a:pt x="42" y="46"/>
                    <a:pt x="42" y="46"/>
                  </a:cubicBezTo>
                  <a:cubicBezTo>
                    <a:pt x="35" y="46"/>
                    <a:pt x="35" y="46"/>
                    <a:pt x="35" y="46"/>
                  </a:cubicBezTo>
                  <a:cubicBezTo>
                    <a:pt x="35" y="46"/>
                    <a:pt x="34" y="46"/>
                    <a:pt x="34" y="47"/>
                  </a:cubicBezTo>
                  <a:cubicBezTo>
                    <a:pt x="34" y="47"/>
                    <a:pt x="35" y="47"/>
                    <a:pt x="35" y="47"/>
                  </a:cubicBezTo>
                  <a:cubicBezTo>
                    <a:pt x="42" y="47"/>
                    <a:pt x="42" y="47"/>
                    <a:pt x="42" y="47"/>
                  </a:cubicBezTo>
                  <a:cubicBezTo>
                    <a:pt x="42" y="47"/>
                    <a:pt x="42" y="47"/>
                    <a:pt x="42" y="47"/>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32925502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p:cTn id="7" dur="500" fill="hold"/>
                                        <p:tgtEl>
                                          <p:spTgt spid="54"/>
                                        </p:tgtEl>
                                        <p:attrNameLst>
                                          <p:attrName>ppt_w</p:attrName>
                                        </p:attrNameLst>
                                      </p:cBhvr>
                                      <p:tavLst>
                                        <p:tav tm="0">
                                          <p:val>
                                            <p:fltVal val="0"/>
                                          </p:val>
                                        </p:tav>
                                        <p:tav tm="100000">
                                          <p:val>
                                            <p:strVal val="#ppt_w"/>
                                          </p:val>
                                        </p:tav>
                                      </p:tavLst>
                                    </p:anim>
                                    <p:anim calcmode="lin" valueType="num">
                                      <p:cBhvr>
                                        <p:cTn id="8" dur="500" fill="hold"/>
                                        <p:tgtEl>
                                          <p:spTgt spid="54"/>
                                        </p:tgtEl>
                                        <p:attrNameLst>
                                          <p:attrName>ppt_h</p:attrName>
                                        </p:attrNameLst>
                                      </p:cBhvr>
                                      <p:tavLst>
                                        <p:tav tm="0">
                                          <p:val>
                                            <p:fltVal val="0"/>
                                          </p:val>
                                        </p:tav>
                                        <p:tav tm="100000">
                                          <p:val>
                                            <p:strVal val="#ppt_h"/>
                                          </p:val>
                                        </p:tav>
                                      </p:tavLst>
                                    </p:anim>
                                    <p:animEffect transition="in" filter="fade">
                                      <p:cBhvr>
                                        <p:cTn id="9" dur="500"/>
                                        <p:tgtEl>
                                          <p:spTgt spid="54"/>
                                        </p:tgtEl>
                                      </p:cBhvr>
                                    </p:animEffect>
                                  </p:childTnLst>
                                </p:cTn>
                              </p:par>
                            </p:childTnLst>
                          </p:cTn>
                        </p:par>
                        <p:par>
                          <p:cTn id="10" fill="hold">
                            <p:stCondLst>
                              <p:cond delay="500"/>
                            </p:stCondLst>
                            <p:childTnLst>
                              <p:par>
                                <p:cTn id="11" presetID="53" presetClass="entr" presetSubtype="0" fill="hold" nodeType="afterEffect">
                                  <p:stCondLst>
                                    <p:cond delay="0"/>
                                  </p:stCondLst>
                                  <p:childTnLst>
                                    <p:set>
                                      <p:cBhvr>
                                        <p:cTn id="12" dur="1" fill="hold">
                                          <p:stCondLst>
                                            <p:cond delay="0"/>
                                          </p:stCondLst>
                                        </p:cTn>
                                        <p:tgtEl>
                                          <p:spTgt spid="57"/>
                                        </p:tgtEl>
                                        <p:attrNameLst>
                                          <p:attrName>style.visibility</p:attrName>
                                        </p:attrNameLst>
                                      </p:cBhvr>
                                      <p:to>
                                        <p:strVal val="visible"/>
                                      </p:to>
                                    </p:set>
                                    <p:anim calcmode="lin" valueType="num">
                                      <p:cBhvr>
                                        <p:cTn id="13" dur="500" fill="hold"/>
                                        <p:tgtEl>
                                          <p:spTgt spid="57"/>
                                        </p:tgtEl>
                                        <p:attrNameLst>
                                          <p:attrName>ppt_w</p:attrName>
                                        </p:attrNameLst>
                                      </p:cBhvr>
                                      <p:tavLst>
                                        <p:tav tm="0">
                                          <p:val>
                                            <p:fltVal val="0"/>
                                          </p:val>
                                        </p:tav>
                                        <p:tav tm="100000">
                                          <p:val>
                                            <p:strVal val="#ppt_w"/>
                                          </p:val>
                                        </p:tav>
                                      </p:tavLst>
                                    </p:anim>
                                    <p:anim calcmode="lin" valueType="num">
                                      <p:cBhvr>
                                        <p:cTn id="14" dur="500" fill="hold"/>
                                        <p:tgtEl>
                                          <p:spTgt spid="57"/>
                                        </p:tgtEl>
                                        <p:attrNameLst>
                                          <p:attrName>ppt_h</p:attrName>
                                        </p:attrNameLst>
                                      </p:cBhvr>
                                      <p:tavLst>
                                        <p:tav tm="0">
                                          <p:val>
                                            <p:fltVal val="0"/>
                                          </p:val>
                                        </p:tav>
                                        <p:tav tm="100000">
                                          <p:val>
                                            <p:strVal val="#ppt_h"/>
                                          </p:val>
                                        </p:tav>
                                      </p:tavLst>
                                    </p:anim>
                                    <p:animEffect transition="in" filter="fade">
                                      <p:cBhvr>
                                        <p:cTn id="15" dur="500"/>
                                        <p:tgtEl>
                                          <p:spTgt spid="57"/>
                                        </p:tgtEl>
                                      </p:cBhvr>
                                    </p:animEffect>
                                  </p:childTnLst>
                                </p:cTn>
                              </p:par>
                            </p:childTnLst>
                          </p:cTn>
                        </p:par>
                        <p:par>
                          <p:cTn id="16" fill="hold">
                            <p:stCondLst>
                              <p:cond delay="1000"/>
                            </p:stCondLst>
                            <p:childTnLst>
                              <p:par>
                                <p:cTn id="17" presetID="53" presetClass="entr" presetSubtype="0" fill="hold" nodeType="afterEffect">
                                  <p:stCondLst>
                                    <p:cond delay="0"/>
                                  </p:stCondLst>
                                  <p:childTnLst>
                                    <p:set>
                                      <p:cBhvr>
                                        <p:cTn id="18" dur="1" fill="hold">
                                          <p:stCondLst>
                                            <p:cond delay="0"/>
                                          </p:stCondLst>
                                        </p:cTn>
                                        <p:tgtEl>
                                          <p:spTgt spid="60"/>
                                        </p:tgtEl>
                                        <p:attrNameLst>
                                          <p:attrName>style.visibility</p:attrName>
                                        </p:attrNameLst>
                                      </p:cBhvr>
                                      <p:to>
                                        <p:strVal val="visible"/>
                                      </p:to>
                                    </p:set>
                                    <p:anim calcmode="lin" valueType="num">
                                      <p:cBhvr>
                                        <p:cTn id="19" dur="500" fill="hold"/>
                                        <p:tgtEl>
                                          <p:spTgt spid="60"/>
                                        </p:tgtEl>
                                        <p:attrNameLst>
                                          <p:attrName>ppt_w</p:attrName>
                                        </p:attrNameLst>
                                      </p:cBhvr>
                                      <p:tavLst>
                                        <p:tav tm="0">
                                          <p:val>
                                            <p:fltVal val="0"/>
                                          </p:val>
                                        </p:tav>
                                        <p:tav tm="100000">
                                          <p:val>
                                            <p:strVal val="#ppt_w"/>
                                          </p:val>
                                        </p:tav>
                                      </p:tavLst>
                                    </p:anim>
                                    <p:anim calcmode="lin" valueType="num">
                                      <p:cBhvr>
                                        <p:cTn id="20" dur="500" fill="hold"/>
                                        <p:tgtEl>
                                          <p:spTgt spid="60"/>
                                        </p:tgtEl>
                                        <p:attrNameLst>
                                          <p:attrName>ppt_h</p:attrName>
                                        </p:attrNameLst>
                                      </p:cBhvr>
                                      <p:tavLst>
                                        <p:tav tm="0">
                                          <p:val>
                                            <p:fltVal val="0"/>
                                          </p:val>
                                        </p:tav>
                                        <p:tav tm="100000">
                                          <p:val>
                                            <p:strVal val="#ppt_h"/>
                                          </p:val>
                                        </p:tav>
                                      </p:tavLst>
                                    </p:anim>
                                    <p:animEffect transition="in" filter="fade">
                                      <p:cBhvr>
                                        <p:cTn id="21" dur="500"/>
                                        <p:tgtEl>
                                          <p:spTgt spid="60"/>
                                        </p:tgtEl>
                                      </p:cBhvr>
                                    </p:animEffect>
                                  </p:childTnLst>
                                </p:cTn>
                              </p:par>
                            </p:childTnLst>
                          </p:cTn>
                        </p:par>
                        <p:par>
                          <p:cTn id="22" fill="hold">
                            <p:stCondLst>
                              <p:cond delay="1500"/>
                            </p:stCondLst>
                            <p:childTnLst>
                              <p:par>
                                <p:cTn id="23" presetID="53" presetClass="entr" presetSubtype="0" fill="hold" nodeType="afterEffect">
                                  <p:stCondLst>
                                    <p:cond delay="0"/>
                                  </p:stCondLst>
                                  <p:childTnLst>
                                    <p:set>
                                      <p:cBhvr>
                                        <p:cTn id="24" dur="1" fill="hold">
                                          <p:stCondLst>
                                            <p:cond delay="0"/>
                                          </p:stCondLst>
                                        </p:cTn>
                                        <p:tgtEl>
                                          <p:spTgt spid="51"/>
                                        </p:tgtEl>
                                        <p:attrNameLst>
                                          <p:attrName>style.visibility</p:attrName>
                                        </p:attrNameLst>
                                      </p:cBhvr>
                                      <p:to>
                                        <p:strVal val="visible"/>
                                      </p:to>
                                    </p:set>
                                    <p:anim calcmode="lin" valueType="num">
                                      <p:cBhvr>
                                        <p:cTn id="25" dur="500" fill="hold"/>
                                        <p:tgtEl>
                                          <p:spTgt spid="51"/>
                                        </p:tgtEl>
                                        <p:attrNameLst>
                                          <p:attrName>ppt_w</p:attrName>
                                        </p:attrNameLst>
                                      </p:cBhvr>
                                      <p:tavLst>
                                        <p:tav tm="0">
                                          <p:val>
                                            <p:fltVal val="0"/>
                                          </p:val>
                                        </p:tav>
                                        <p:tav tm="100000">
                                          <p:val>
                                            <p:strVal val="#ppt_w"/>
                                          </p:val>
                                        </p:tav>
                                      </p:tavLst>
                                    </p:anim>
                                    <p:anim calcmode="lin" valueType="num">
                                      <p:cBhvr>
                                        <p:cTn id="26" dur="500" fill="hold"/>
                                        <p:tgtEl>
                                          <p:spTgt spid="51"/>
                                        </p:tgtEl>
                                        <p:attrNameLst>
                                          <p:attrName>ppt_h</p:attrName>
                                        </p:attrNameLst>
                                      </p:cBhvr>
                                      <p:tavLst>
                                        <p:tav tm="0">
                                          <p:val>
                                            <p:fltVal val="0"/>
                                          </p:val>
                                        </p:tav>
                                        <p:tav tm="100000">
                                          <p:val>
                                            <p:strVal val="#ppt_h"/>
                                          </p:val>
                                        </p:tav>
                                      </p:tavLst>
                                    </p:anim>
                                    <p:animEffect transition="in" filter="fade">
                                      <p:cBhvr>
                                        <p:cTn id="27" dur="500"/>
                                        <p:tgtEl>
                                          <p:spTgt spid="51"/>
                                        </p:tgtEl>
                                      </p:cBhvr>
                                    </p:animEffect>
                                  </p:childTnLst>
                                </p:cTn>
                              </p:par>
                            </p:childTnLst>
                          </p:cTn>
                        </p:par>
                        <p:par>
                          <p:cTn id="28" fill="hold">
                            <p:stCondLst>
                              <p:cond delay="2000"/>
                            </p:stCondLst>
                            <p:childTnLst>
                              <p:par>
                                <p:cTn id="29" presetID="53" presetClass="entr" presetSubtype="0" fill="hold" nodeType="afterEffect">
                                  <p:stCondLst>
                                    <p:cond delay="0"/>
                                  </p:stCondLst>
                                  <p:childTnLst>
                                    <p:set>
                                      <p:cBhvr>
                                        <p:cTn id="30" dur="1" fill="hold">
                                          <p:stCondLst>
                                            <p:cond delay="0"/>
                                          </p:stCondLst>
                                        </p:cTn>
                                        <p:tgtEl>
                                          <p:spTgt spid="63"/>
                                        </p:tgtEl>
                                        <p:attrNameLst>
                                          <p:attrName>style.visibility</p:attrName>
                                        </p:attrNameLst>
                                      </p:cBhvr>
                                      <p:to>
                                        <p:strVal val="visible"/>
                                      </p:to>
                                    </p:set>
                                    <p:anim calcmode="lin" valueType="num">
                                      <p:cBhvr>
                                        <p:cTn id="31" dur="500" fill="hold"/>
                                        <p:tgtEl>
                                          <p:spTgt spid="63"/>
                                        </p:tgtEl>
                                        <p:attrNameLst>
                                          <p:attrName>ppt_w</p:attrName>
                                        </p:attrNameLst>
                                      </p:cBhvr>
                                      <p:tavLst>
                                        <p:tav tm="0">
                                          <p:val>
                                            <p:fltVal val="0"/>
                                          </p:val>
                                        </p:tav>
                                        <p:tav tm="100000">
                                          <p:val>
                                            <p:strVal val="#ppt_w"/>
                                          </p:val>
                                        </p:tav>
                                      </p:tavLst>
                                    </p:anim>
                                    <p:anim calcmode="lin" valueType="num">
                                      <p:cBhvr>
                                        <p:cTn id="32" dur="500" fill="hold"/>
                                        <p:tgtEl>
                                          <p:spTgt spid="63"/>
                                        </p:tgtEl>
                                        <p:attrNameLst>
                                          <p:attrName>ppt_h</p:attrName>
                                        </p:attrNameLst>
                                      </p:cBhvr>
                                      <p:tavLst>
                                        <p:tav tm="0">
                                          <p:val>
                                            <p:fltVal val="0"/>
                                          </p:val>
                                        </p:tav>
                                        <p:tav tm="100000">
                                          <p:val>
                                            <p:strVal val="#ppt_h"/>
                                          </p:val>
                                        </p:tav>
                                      </p:tavLst>
                                    </p:anim>
                                    <p:animEffect transition="in" filter="fade">
                                      <p:cBhvr>
                                        <p:cTn id="33" dur="500"/>
                                        <p:tgtEl>
                                          <p:spTgt spid="63"/>
                                        </p:tgtEl>
                                      </p:cBhvr>
                                    </p:animEffect>
                                  </p:childTnLst>
                                </p:cTn>
                              </p:par>
                            </p:childTnLst>
                          </p:cTn>
                        </p:par>
                        <p:par>
                          <p:cTn id="34" fill="hold">
                            <p:stCondLst>
                              <p:cond delay="2500"/>
                            </p:stCondLst>
                            <p:childTnLst>
                              <p:par>
                                <p:cTn id="35" presetID="53" presetClass="entr" presetSubtype="0" fill="hold" nodeType="afterEffect">
                                  <p:stCondLst>
                                    <p:cond delay="0"/>
                                  </p:stCondLst>
                                  <p:childTnLst>
                                    <p:set>
                                      <p:cBhvr>
                                        <p:cTn id="36" dur="1" fill="hold">
                                          <p:stCondLst>
                                            <p:cond delay="0"/>
                                          </p:stCondLst>
                                        </p:cTn>
                                        <p:tgtEl>
                                          <p:spTgt spid="66"/>
                                        </p:tgtEl>
                                        <p:attrNameLst>
                                          <p:attrName>style.visibility</p:attrName>
                                        </p:attrNameLst>
                                      </p:cBhvr>
                                      <p:to>
                                        <p:strVal val="visible"/>
                                      </p:to>
                                    </p:set>
                                    <p:anim calcmode="lin" valueType="num">
                                      <p:cBhvr>
                                        <p:cTn id="37" dur="500" fill="hold"/>
                                        <p:tgtEl>
                                          <p:spTgt spid="66"/>
                                        </p:tgtEl>
                                        <p:attrNameLst>
                                          <p:attrName>ppt_w</p:attrName>
                                        </p:attrNameLst>
                                      </p:cBhvr>
                                      <p:tavLst>
                                        <p:tav tm="0">
                                          <p:val>
                                            <p:fltVal val="0"/>
                                          </p:val>
                                        </p:tav>
                                        <p:tav tm="100000">
                                          <p:val>
                                            <p:strVal val="#ppt_w"/>
                                          </p:val>
                                        </p:tav>
                                      </p:tavLst>
                                    </p:anim>
                                    <p:anim calcmode="lin" valueType="num">
                                      <p:cBhvr>
                                        <p:cTn id="38" dur="500" fill="hold"/>
                                        <p:tgtEl>
                                          <p:spTgt spid="66"/>
                                        </p:tgtEl>
                                        <p:attrNameLst>
                                          <p:attrName>ppt_h</p:attrName>
                                        </p:attrNameLst>
                                      </p:cBhvr>
                                      <p:tavLst>
                                        <p:tav tm="0">
                                          <p:val>
                                            <p:fltVal val="0"/>
                                          </p:val>
                                        </p:tav>
                                        <p:tav tm="100000">
                                          <p:val>
                                            <p:strVal val="#ppt_h"/>
                                          </p:val>
                                        </p:tav>
                                      </p:tavLst>
                                    </p:anim>
                                    <p:animEffect transition="in" filter="fade">
                                      <p:cBhvr>
                                        <p:cTn id="39" dur="500"/>
                                        <p:tgtEl>
                                          <p:spTgt spid="66"/>
                                        </p:tgtEl>
                                      </p:cBhvr>
                                    </p:animEffect>
                                  </p:childTnLst>
                                </p:cTn>
                              </p:par>
                            </p:childTnLst>
                          </p:cTn>
                        </p:par>
                        <p:par>
                          <p:cTn id="40" fill="hold">
                            <p:stCondLst>
                              <p:cond delay="3000"/>
                            </p:stCondLst>
                            <p:childTnLst>
                              <p:par>
                                <p:cTn id="41" presetID="53" presetClass="entr" presetSubtype="0" fill="hold" nodeType="afterEffect">
                                  <p:stCondLst>
                                    <p:cond delay="0"/>
                                  </p:stCondLst>
                                  <p:childTnLst>
                                    <p:set>
                                      <p:cBhvr>
                                        <p:cTn id="42" dur="1" fill="hold">
                                          <p:stCondLst>
                                            <p:cond delay="0"/>
                                          </p:stCondLst>
                                        </p:cTn>
                                        <p:tgtEl>
                                          <p:spTgt spid="69"/>
                                        </p:tgtEl>
                                        <p:attrNameLst>
                                          <p:attrName>style.visibility</p:attrName>
                                        </p:attrNameLst>
                                      </p:cBhvr>
                                      <p:to>
                                        <p:strVal val="visible"/>
                                      </p:to>
                                    </p:set>
                                    <p:anim calcmode="lin" valueType="num">
                                      <p:cBhvr>
                                        <p:cTn id="43" dur="500" fill="hold"/>
                                        <p:tgtEl>
                                          <p:spTgt spid="69"/>
                                        </p:tgtEl>
                                        <p:attrNameLst>
                                          <p:attrName>ppt_w</p:attrName>
                                        </p:attrNameLst>
                                      </p:cBhvr>
                                      <p:tavLst>
                                        <p:tav tm="0">
                                          <p:val>
                                            <p:fltVal val="0"/>
                                          </p:val>
                                        </p:tav>
                                        <p:tav tm="100000">
                                          <p:val>
                                            <p:strVal val="#ppt_w"/>
                                          </p:val>
                                        </p:tav>
                                      </p:tavLst>
                                    </p:anim>
                                    <p:anim calcmode="lin" valueType="num">
                                      <p:cBhvr>
                                        <p:cTn id="44" dur="500" fill="hold"/>
                                        <p:tgtEl>
                                          <p:spTgt spid="69"/>
                                        </p:tgtEl>
                                        <p:attrNameLst>
                                          <p:attrName>ppt_h</p:attrName>
                                        </p:attrNameLst>
                                      </p:cBhvr>
                                      <p:tavLst>
                                        <p:tav tm="0">
                                          <p:val>
                                            <p:fltVal val="0"/>
                                          </p:val>
                                        </p:tav>
                                        <p:tav tm="100000">
                                          <p:val>
                                            <p:strVal val="#ppt_h"/>
                                          </p:val>
                                        </p:tav>
                                      </p:tavLst>
                                    </p:anim>
                                    <p:animEffect transition="in" filter="fade">
                                      <p:cBhvr>
                                        <p:cTn id="45" dur="500"/>
                                        <p:tgtEl>
                                          <p:spTgt spid="69"/>
                                        </p:tgtEl>
                                      </p:cBhvr>
                                    </p:animEffect>
                                  </p:childTnLst>
                                </p:cTn>
                              </p:par>
                            </p:childTnLst>
                          </p:cTn>
                        </p:par>
                        <p:par>
                          <p:cTn id="46" fill="hold">
                            <p:stCondLst>
                              <p:cond delay="3500"/>
                            </p:stCondLst>
                            <p:childTnLst>
                              <p:par>
                                <p:cTn id="47" presetID="53" presetClass="entr" presetSubtype="0" fill="hold" nodeType="afterEffect">
                                  <p:stCondLst>
                                    <p:cond delay="0"/>
                                  </p:stCondLst>
                                  <p:childTnLst>
                                    <p:set>
                                      <p:cBhvr>
                                        <p:cTn id="48" dur="1" fill="hold">
                                          <p:stCondLst>
                                            <p:cond delay="0"/>
                                          </p:stCondLst>
                                        </p:cTn>
                                        <p:tgtEl>
                                          <p:spTgt spid="72"/>
                                        </p:tgtEl>
                                        <p:attrNameLst>
                                          <p:attrName>style.visibility</p:attrName>
                                        </p:attrNameLst>
                                      </p:cBhvr>
                                      <p:to>
                                        <p:strVal val="visible"/>
                                      </p:to>
                                    </p:set>
                                    <p:anim calcmode="lin" valueType="num">
                                      <p:cBhvr>
                                        <p:cTn id="49" dur="500" fill="hold"/>
                                        <p:tgtEl>
                                          <p:spTgt spid="72"/>
                                        </p:tgtEl>
                                        <p:attrNameLst>
                                          <p:attrName>ppt_w</p:attrName>
                                        </p:attrNameLst>
                                      </p:cBhvr>
                                      <p:tavLst>
                                        <p:tav tm="0">
                                          <p:val>
                                            <p:fltVal val="0"/>
                                          </p:val>
                                        </p:tav>
                                        <p:tav tm="100000">
                                          <p:val>
                                            <p:strVal val="#ppt_w"/>
                                          </p:val>
                                        </p:tav>
                                      </p:tavLst>
                                    </p:anim>
                                    <p:anim calcmode="lin" valueType="num">
                                      <p:cBhvr>
                                        <p:cTn id="50" dur="500" fill="hold"/>
                                        <p:tgtEl>
                                          <p:spTgt spid="72"/>
                                        </p:tgtEl>
                                        <p:attrNameLst>
                                          <p:attrName>ppt_h</p:attrName>
                                        </p:attrNameLst>
                                      </p:cBhvr>
                                      <p:tavLst>
                                        <p:tav tm="0">
                                          <p:val>
                                            <p:fltVal val="0"/>
                                          </p:val>
                                        </p:tav>
                                        <p:tav tm="100000">
                                          <p:val>
                                            <p:strVal val="#ppt_h"/>
                                          </p:val>
                                        </p:tav>
                                      </p:tavLst>
                                    </p:anim>
                                    <p:animEffect transition="in" filter="fade">
                                      <p:cBhvr>
                                        <p:cTn id="51" dur="500"/>
                                        <p:tgtEl>
                                          <p:spTgt spid="72"/>
                                        </p:tgtEl>
                                      </p:cBhvr>
                                    </p:animEffect>
                                  </p:childTnLst>
                                </p:cTn>
                              </p:par>
                            </p:childTnLst>
                          </p:cTn>
                        </p:par>
                        <p:par>
                          <p:cTn id="52" fill="hold">
                            <p:stCondLst>
                              <p:cond delay="4000"/>
                            </p:stCondLst>
                            <p:childTnLst>
                              <p:par>
                                <p:cTn id="53" presetID="53" presetClass="entr" presetSubtype="0" fill="hold" nodeType="afterEffect">
                                  <p:stCondLst>
                                    <p:cond delay="0"/>
                                  </p:stCondLst>
                                  <p:childTnLst>
                                    <p:set>
                                      <p:cBhvr>
                                        <p:cTn id="54" dur="1" fill="hold">
                                          <p:stCondLst>
                                            <p:cond delay="0"/>
                                          </p:stCondLst>
                                        </p:cTn>
                                        <p:tgtEl>
                                          <p:spTgt spid="75"/>
                                        </p:tgtEl>
                                        <p:attrNameLst>
                                          <p:attrName>style.visibility</p:attrName>
                                        </p:attrNameLst>
                                      </p:cBhvr>
                                      <p:to>
                                        <p:strVal val="visible"/>
                                      </p:to>
                                    </p:set>
                                    <p:anim calcmode="lin" valueType="num">
                                      <p:cBhvr>
                                        <p:cTn id="55" dur="500" fill="hold"/>
                                        <p:tgtEl>
                                          <p:spTgt spid="75"/>
                                        </p:tgtEl>
                                        <p:attrNameLst>
                                          <p:attrName>ppt_w</p:attrName>
                                        </p:attrNameLst>
                                      </p:cBhvr>
                                      <p:tavLst>
                                        <p:tav tm="0">
                                          <p:val>
                                            <p:fltVal val="0"/>
                                          </p:val>
                                        </p:tav>
                                        <p:tav tm="100000">
                                          <p:val>
                                            <p:strVal val="#ppt_w"/>
                                          </p:val>
                                        </p:tav>
                                      </p:tavLst>
                                    </p:anim>
                                    <p:anim calcmode="lin" valueType="num">
                                      <p:cBhvr>
                                        <p:cTn id="56" dur="500" fill="hold"/>
                                        <p:tgtEl>
                                          <p:spTgt spid="75"/>
                                        </p:tgtEl>
                                        <p:attrNameLst>
                                          <p:attrName>ppt_h</p:attrName>
                                        </p:attrNameLst>
                                      </p:cBhvr>
                                      <p:tavLst>
                                        <p:tav tm="0">
                                          <p:val>
                                            <p:fltVal val="0"/>
                                          </p:val>
                                        </p:tav>
                                        <p:tav tm="100000">
                                          <p:val>
                                            <p:strVal val="#ppt_h"/>
                                          </p:val>
                                        </p:tav>
                                      </p:tavLst>
                                    </p:anim>
                                    <p:animEffect transition="in" filter="fade">
                                      <p:cBhvr>
                                        <p:cTn id="57"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46843" y="6441077"/>
            <a:ext cx="3107531" cy="184547"/>
          </a:xfrm>
          <a:prstGeom prst="rect">
            <a:avLst/>
          </a:prstGeom>
          <a:noFill/>
          <a:ln w="9525">
            <a:noFill/>
            <a:miter lim="800000"/>
            <a:headEnd/>
            <a:tailEnd/>
          </a:ln>
        </p:spPr>
        <p:txBody>
          <a:bodyPr/>
          <a:lstStyle/>
          <a:p>
            <a:pPr marL="0" marR="0" lvl="0" indent="0" algn="l" defTabSz="342900" rtl="0" eaLnBrk="1" fontAlgn="base" latinLnBrk="0" hangingPunct="1">
              <a:lnSpc>
                <a:spcPct val="100000"/>
              </a:lnSpc>
              <a:spcBef>
                <a:spcPct val="20000"/>
              </a:spcBef>
              <a:spcAft>
                <a:spcPct val="0"/>
              </a:spcAft>
              <a:buClrTx/>
              <a:buSzTx/>
              <a:buFontTx/>
              <a:buNone/>
              <a:tabLst/>
              <a:defRPr/>
            </a:pPr>
            <a:r>
              <a:rPr kumimoji="0" lang="ru-RU" sz="600" b="0" i="0" u="none" strike="noStrike" kern="1200" cap="none" spc="0" normalizeH="0" baseline="0" noProof="0" dirty="0" err="1">
                <a:ln>
                  <a:noFill/>
                </a:ln>
                <a:solidFill>
                  <a:prstClr val="white"/>
                </a:solidFill>
                <a:effectLst/>
                <a:uLnTx/>
                <a:uFillTx/>
                <a:latin typeface="Arial" charset="0"/>
                <a:ea typeface="ＭＳ Ｐゴシック"/>
                <a:cs typeface="+mn-cs"/>
              </a:rPr>
              <a:t>Higher</a:t>
            </a:r>
            <a:r>
              <a:rPr kumimoji="0" lang="ru-RU" sz="600" b="0" i="0" u="none" strike="noStrike" kern="1200" cap="none" spc="0" normalizeH="0" baseline="0" noProof="0" dirty="0">
                <a:ln>
                  <a:noFill/>
                </a:ln>
                <a:solidFill>
                  <a:prstClr val="white"/>
                </a:solidFill>
                <a:effectLst/>
                <a:uLnTx/>
                <a:uFillTx/>
                <a:latin typeface="Arial" charset="0"/>
                <a:ea typeface="ＭＳ Ｐゴシック"/>
                <a:cs typeface="+mn-cs"/>
              </a:rPr>
              <a:t> </a:t>
            </a:r>
            <a:r>
              <a:rPr kumimoji="0" lang="ru-RU" sz="600" b="0" i="0" u="none" strike="noStrike" kern="1200" cap="none" spc="0" normalizeH="0" baseline="0" noProof="0" dirty="0" err="1">
                <a:ln>
                  <a:noFill/>
                </a:ln>
                <a:solidFill>
                  <a:prstClr val="white"/>
                </a:solidFill>
                <a:effectLst/>
                <a:uLnTx/>
                <a:uFillTx/>
                <a:latin typeface="Arial" charset="0"/>
                <a:ea typeface="ＭＳ Ｐゴシック"/>
                <a:cs typeface="+mn-cs"/>
              </a:rPr>
              <a:t>School</a:t>
            </a:r>
            <a:r>
              <a:rPr kumimoji="0" lang="ru-RU" sz="600" b="0" i="0" u="none" strike="noStrike" kern="1200" cap="none" spc="0" normalizeH="0" baseline="0" noProof="0" dirty="0">
                <a:ln>
                  <a:noFill/>
                </a:ln>
                <a:solidFill>
                  <a:prstClr val="white"/>
                </a:solidFill>
                <a:effectLst/>
                <a:uLnTx/>
                <a:uFillTx/>
                <a:latin typeface="Arial" charset="0"/>
                <a:ea typeface="ＭＳ Ｐゴシック"/>
                <a:cs typeface="+mn-cs"/>
              </a:rPr>
              <a:t> </a:t>
            </a:r>
            <a:r>
              <a:rPr kumimoji="0" lang="ru-RU" sz="600" b="0" i="0" u="none" strike="noStrike" kern="1200" cap="none" spc="0" normalizeH="0" baseline="0" noProof="0" dirty="0" err="1">
                <a:ln>
                  <a:noFill/>
                </a:ln>
                <a:solidFill>
                  <a:prstClr val="white"/>
                </a:solidFill>
                <a:effectLst/>
                <a:uLnTx/>
                <a:uFillTx/>
                <a:latin typeface="Arial" charset="0"/>
                <a:ea typeface="ＭＳ Ｐゴシック"/>
                <a:cs typeface="+mn-cs"/>
              </a:rPr>
              <a:t>of</a:t>
            </a:r>
            <a:r>
              <a:rPr kumimoji="0" lang="ru-RU" sz="600" b="0" i="0" u="none" strike="noStrike" kern="1200" cap="none" spc="0" normalizeH="0" baseline="0" noProof="0" dirty="0">
                <a:ln>
                  <a:noFill/>
                </a:ln>
                <a:solidFill>
                  <a:prstClr val="white"/>
                </a:solidFill>
                <a:effectLst/>
                <a:uLnTx/>
                <a:uFillTx/>
                <a:latin typeface="Arial" charset="0"/>
                <a:ea typeface="ＭＳ Ｐゴシック"/>
                <a:cs typeface="+mn-cs"/>
              </a:rPr>
              <a:t> </a:t>
            </a:r>
            <a:r>
              <a:rPr kumimoji="0" lang="ru-RU" sz="600" b="0" i="0" u="none" strike="noStrike" kern="1200" cap="none" spc="0" normalizeH="0" baseline="0" noProof="0" dirty="0" err="1">
                <a:ln>
                  <a:noFill/>
                </a:ln>
                <a:solidFill>
                  <a:prstClr val="white"/>
                </a:solidFill>
                <a:effectLst/>
                <a:uLnTx/>
                <a:uFillTx/>
                <a:latin typeface="Arial" charset="0"/>
                <a:ea typeface="ＭＳ Ｐゴシック"/>
                <a:cs typeface="+mn-cs"/>
              </a:rPr>
              <a:t>Economics</a:t>
            </a:r>
            <a:r>
              <a:rPr kumimoji="0" lang="ru-RU" sz="600" b="0" i="0" u="none" strike="noStrike" kern="1200" cap="none" spc="0" normalizeH="0" baseline="0" noProof="0" dirty="0">
                <a:ln>
                  <a:noFill/>
                </a:ln>
                <a:solidFill>
                  <a:prstClr val="white"/>
                </a:solidFill>
                <a:effectLst/>
                <a:uLnTx/>
                <a:uFillTx/>
                <a:latin typeface="Arial" charset="0"/>
                <a:ea typeface="ＭＳ Ｐゴシック"/>
                <a:cs typeface="+mn-cs"/>
              </a:rPr>
              <a:t> , </a:t>
            </a:r>
            <a:r>
              <a:rPr kumimoji="0" lang="en-US" sz="600" b="0" i="0" u="none" strike="noStrike" kern="1200" cap="none" spc="0" normalizeH="0" baseline="0" noProof="0" dirty="0">
                <a:ln>
                  <a:noFill/>
                </a:ln>
                <a:solidFill>
                  <a:prstClr val="white"/>
                </a:solidFill>
                <a:effectLst/>
                <a:uLnTx/>
                <a:uFillTx/>
                <a:latin typeface="Arial" charset="0"/>
                <a:ea typeface="ＭＳ Ｐゴシック"/>
                <a:cs typeface="+mn-cs"/>
              </a:rPr>
              <a:t>Moscow</a:t>
            </a:r>
            <a:r>
              <a:rPr kumimoji="0" lang="ru-RU" sz="600" b="0" i="0" u="none" strike="noStrike" kern="1200" cap="none" spc="0" normalizeH="0" baseline="0" noProof="0" dirty="0">
                <a:ln>
                  <a:noFill/>
                </a:ln>
                <a:solidFill>
                  <a:prstClr val="white"/>
                </a:solidFill>
                <a:effectLst/>
                <a:uLnTx/>
                <a:uFillTx/>
                <a:latin typeface="Arial" charset="0"/>
                <a:ea typeface="ＭＳ Ｐゴシック"/>
                <a:cs typeface="+mn-cs"/>
              </a:rPr>
              <a:t>, 201</a:t>
            </a:r>
            <a:r>
              <a:rPr kumimoji="0" lang="en-US" sz="600" b="0" i="0" u="none" strike="noStrike" kern="1200" cap="none" spc="0" normalizeH="0" baseline="0" noProof="0" dirty="0">
                <a:ln>
                  <a:noFill/>
                </a:ln>
                <a:solidFill>
                  <a:prstClr val="white"/>
                </a:solidFill>
                <a:effectLst/>
                <a:uLnTx/>
                <a:uFillTx/>
                <a:latin typeface="Arial" charset="0"/>
                <a:ea typeface="ＭＳ Ｐゴシック"/>
                <a:cs typeface="+mn-cs"/>
              </a:rPr>
              <a:t>5</a:t>
            </a:r>
            <a:endParaRPr kumimoji="0" lang="ru-RU" sz="600" b="0" i="0" u="none" strike="noStrike" kern="1200" cap="none" spc="0" normalizeH="0" baseline="0" noProof="0" dirty="0">
              <a:ln>
                <a:noFill/>
              </a:ln>
              <a:solidFill>
                <a:prstClr val="white"/>
              </a:solidFill>
              <a:effectLst/>
              <a:uLnTx/>
              <a:uFillTx/>
              <a:latin typeface="Arial" charset="0"/>
              <a:ea typeface="ＭＳ Ｐゴシック"/>
              <a:cs typeface="+mn-cs"/>
            </a:endParaRPr>
          </a:p>
        </p:txBody>
      </p:sp>
      <p:sp>
        <p:nvSpPr>
          <p:cNvPr id="14343" name="Rectangle 9"/>
          <p:cNvSpPr>
            <a:spLocks noChangeArrowheads="1"/>
          </p:cNvSpPr>
          <p:nvPr/>
        </p:nvSpPr>
        <p:spPr bwMode="auto">
          <a:xfrm>
            <a:off x="6618685" y="2549129"/>
            <a:ext cx="617477" cy="300082"/>
          </a:xfrm>
          <a:prstGeom prst="rect">
            <a:avLst/>
          </a:prstGeom>
          <a:noFill/>
          <a:ln w="9525">
            <a:noFill/>
            <a:miter lim="800000"/>
            <a:headEnd/>
            <a:tailEnd/>
          </a:ln>
        </p:spPr>
        <p:txBody>
          <a:bodyPr wrap="none">
            <a:spAutoFit/>
          </a:bodyPr>
          <a:lstStyle/>
          <a:p>
            <a:pPr marL="0" marR="0" lvl="0" indent="0" algn="l" defTabSz="342900" rtl="0" eaLnBrk="1" fontAlgn="base" latinLnBrk="0" hangingPunct="1">
              <a:lnSpc>
                <a:spcPct val="100000"/>
              </a:lnSpc>
              <a:spcBef>
                <a:spcPct val="0"/>
              </a:spcBef>
              <a:spcAft>
                <a:spcPct val="0"/>
              </a:spcAft>
              <a:buClrTx/>
              <a:buSzTx/>
              <a:buFontTx/>
              <a:buNone/>
              <a:tabLst/>
              <a:defRPr/>
            </a:pPr>
            <a:r>
              <a:rPr kumimoji="0" lang="en-US" sz="1350" b="0" i="0" u="none" strike="noStrike" kern="1200" cap="none" spc="0" normalizeH="0" baseline="0" noProof="0">
                <a:ln>
                  <a:noFill/>
                </a:ln>
                <a:solidFill>
                  <a:srgbClr val="FFFFFF"/>
                </a:solidFill>
                <a:effectLst/>
                <a:uLnTx/>
                <a:uFillTx/>
                <a:latin typeface="Myriad Pro"/>
                <a:ea typeface="ＭＳ Ｐゴシック"/>
                <a:cs typeface="+mn-cs"/>
              </a:rPr>
              <a:t>photo</a:t>
            </a:r>
            <a:endParaRPr kumimoji="0" lang="en-US" sz="1350" b="0" i="0" u="none" strike="noStrike" kern="1200" cap="none" spc="0" normalizeH="0" baseline="0" noProof="0">
              <a:ln>
                <a:noFill/>
              </a:ln>
              <a:solidFill>
                <a:srgbClr val="FFFFFF"/>
              </a:solidFill>
              <a:effectLst/>
              <a:uLnTx/>
              <a:uFillTx/>
              <a:latin typeface="Arial" charset="0"/>
              <a:ea typeface="ＭＳ Ｐゴシック"/>
              <a:cs typeface="+mn-cs"/>
            </a:endParaRPr>
          </a:p>
        </p:txBody>
      </p:sp>
      <p:sp>
        <p:nvSpPr>
          <p:cNvPr id="14344" name="Rectangle 10"/>
          <p:cNvSpPr>
            <a:spLocks noChangeArrowheads="1"/>
          </p:cNvSpPr>
          <p:nvPr/>
        </p:nvSpPr>
        <p:spPr bwMode="auto">
          <a:xfrm>
            <a:off x="6618685" y="3832623"/>
            <a:ext cx="617477" cy="300082"/>
          </a:xfrm>
          <a:prstGeom prst="rect">
            <a:avLst/>
          </a:prstGeom>
          <a:noFill/>
          <a:ln w="9525">
            <a:noFill/>
            <a:miter lim="800000"/>
            <a:headEnd/>
            <a:tailEnd/>
          </a:ln>
        </p:spPr>
        <p:txBody>
          <a:bodyPr wrap="none">
            <a:spAutoFit/>
          </a:bodyPr>
          <a:lstStyle/>
          <a:p>
            <a:pPr marL="0" marR="0" lvl="0" indent="0" algn="l" defTabSz="342900" rtl="0" eaLnBrk="1" fontAlgn="base" latinLnBrk="0" hangingPunct="1">
              <a:lnSpc>
                <a:spcPct val="100000"/>
              </a:lnSpc>
              <a:spcBef>
                <a:spcPct val="0"/>
              </a:spcBef>
              <a:spcAft>
                <a:spcPct val="0"/>
              </a:spcAft>
              <a:buClrTx/>
              <a:buSzTx/>
              <a:buFontTx/>
              <a:buNone/>
              <a:tabLst/>
              <a:defRPr/>
            </a:pPr>
            <a:r>
              <a:rPr kumimoji="0" lang="en-US" sz="1350" b="0" i="0" u="none" strike="noStrike" kern="1200" cap="none" spc="0" normalizeH="0" baseline="0" noProof="0">
                <a:ln>
                  <a:noFill/>
                </a:ln>
                <a:solidFill>
                  <a:srgbClr val="FFFFFF"/>
                </a:solidFill>
                <a:effectLst/>
                <a:uLnTx/>
                <a:uFillTx/>
                <a:latin typeface="Myriad Pro"/>
                <a:ea typeface="ＭＳ Ｐゴシック"/>
                <a:cs typeface="+mn-cs"/>
              </a:rPr>
              <a:t>photo</a:t>
            </a:r>
            <a:endParaRPr kumimoji="0" lang="en-US" sz="1350" b="0" i="0" u="none" strike="noStrike" kern="1200" cap="none" spc="0" normalizeH="0" baseline="0" noProof="0">
              <a:ln>
                <a:noFill/>
              </a:ln>
              <a:solidFill>
                <a:srgbClr val="FFFFFF"/>
              </a:solidFill>
              <a:effectLst/>
              <a:uLnTx/>
              <a:uFillTx/>
              <a:latin typeface="Arial" charset="0"/>
              <a:ea typeface="ＭＳ Ｐゴシック"/>
              <a:cs typeface="+mn-cs"/>
            </a:endParaRPr>
          </a:p>
        </p:txBody>
      </p:sp>
      <p:sp>
        <p:nvSpPr>
          <p:cNvPr id="14345" name="Rectangle 11"/>
          <p:cNvSpPr>
            <a:spLocks noChangeArrowheads="1"/>
          </p:cNvSpPr>
          <p:nvPr/>
        </p:nvSpPr>
        <p:spPr bwMode="auto">
          <a:xfrm>
            <a:off x="6618685" y="5050631"/>
            <a:ext cx="617477" cy="300082"/>
          </a:xfrm>
          <a:prstGeom prst="rect">
            <a:avLst/>
          </a:prstGeom>
          <a:noFill/>
          <a:ln w="9525">
            <a:noFill/>
            <a:miter lim="800000"/>
            <a:headEnd/>
            <a:tailEnd/>
          </a:ln>
        </p:spPr>
        <p:txBody>
          <a:bodyPr wrap="none">
            <a:spAutoFit/>
          </a:bodyPr>
          <a:lstStyle/>
          <a:p>
            <a:pPr marL="0" marR="0" lvl="0" indent="0" algn="l" defTabSz="342900" rtl="0" eaLnBrk="1" fontAlgn="base" latinLnBrk="0" hangingPunct="1">
              <a:lnSpc>
                <a:spcPct val="100000"/>
              </a:lnSpc>
              <a:spcBef>
                <a:spcPct val="0"/>
              </a:spcBef>
              <a:spcAft>
                <a:spcPct val="0"/>
              </a:spcAft>
              <a:buClrTx/>
              <a:buSzTx/>
              <a:buFontTx/>
              <a:buNone/>
              <a:tabLst/>
              <a:defRPr/>
            </a:pPr>
            <a:r>
              <a:rPr kumimoji="0" lang="en-US" sz="1350" b="0" i="0" u="none" strike="noStrike" kern="1200" cap="none" spc="0" normalizeH="0" baseline="0" noProof="0">
                <a:ln>
                  <a:noFill/>
                </a:ln>
                <a:solidFill>
                  <a:srgbClr val="FFFFFF"/>
                </a:solidFill>
                <a:effectLst/>
                <a:uLnTx/>
                <a:uFillTx/>
                <a:latin typeface="Myriad Pro"/>
                <a:ea typeface="ＭＳ Ｐゴシック"/>
                <a:cs typeface="+mn-cs"/>
              </a:rPr>
              <a:t>photo</a:t>
            </a:r>
            <a:endParaRPr kumimoji="0" lang="en-US" sz="1350" b="0" i="0" u="none" strike="noStrike" kern="1200" cap="none" spc="0" normalizeH="0" baseline="0" noProof="0">
              <a:ln>
                <a:noFill/>
              </a:ln>
              <a:solidFill>
                <a:srgbClr val="FFFFFF"/>
              </a:solidFill>
              <a:effectLst/>
              <a:uLnTx/>
              <a:uFillTx/>
              <a:latin typeface="Arial" charset="0"/>
              <a:ea typeface="ＭＳ Ｐゴシック"/>
              <a:cs typeface="+mn-cs"/>
            </a:endParaRPr>
          </a:p>
        </p:txBody>
      </p:sp>
      <p:sp>
        <p:nvSpPr>
          <p:cNvPr id="8" name="Title 1"/>
          <p:cNvSpPr txBox="1">
            <a:spLocks/>
          </p:cNvSpPr>
          <p:nvPr/>
        </p:nvSpPr>
        <p:spPr bwMode="auto">
          <a:xfrm>
            <a:off x="1600609" y="355759"/>
            <a:ext cx="7090112" cy="467201"/>
          </a:xfrm>
          <a:prstGeom prst="rect">
            <a:avLst/>
          </a:prstGeom>
          <a:noFill/>
          <a:ln w="9525">
            <a:noFill/>
            <a:miter lim="800000"/>
            <a:headEnd/>
            <a:tailEnd/>
          </a:ln>
        </p:spPr>
        <p:txBody>
          <a:bodyPr anchor="ctr"/>
          <a:lstStyle/>
          <a:p>
            <a:pPr marL="0" marR="0" lvl="0" indent="0" algn="l" defTabSz="3429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smtClean="0">
                <a:ln>
                  <a:noFill/>
                </a:ln>
                <a:solidFill>
                  <a:prstClr val="white"/>
                </a:solidFill>
                <a:effectLst/>
                <a:uLnTx/>
                <a:uFillTx/>
                <a:latin typeface="Times New Roman" panose="02020603050405020304" pitchFamily="18" charset="0"/>
                <a:ea typeface="ＭＳ Ｐゴシック"/>
                <a:cs typeface="Times New Roman" panose="02020603050405020304" pitchFamily="18" charset="0"/>
              </a:rPr>
              <a:t>CEO</a:t>
            </a:r>
            <a:r>
              <a:rPr kumimoji="0" lang="en-US" sz="3200" b="1" i="0" u="none" strike="noStrike" kern="1200" cap="none" spc="0" normalizeH="0" noProof="0" dirty="0" smtClean="0">
                <a:ln>
                  <a:noFill/>
                </a:ln>
                <a:solidFill>
                  <a:prstClr val="white"/>
                </a:solidFill>
                <a:effectLst/>
                <a:uLnTx/>
                <a:uFillTx/>
                <a:latin typeface="Times New Roman" panose="02020603050405020304" pitchFamily="18" charset="0"/>
                <a:ea typeface="ＭＳ Ｐゴシック"/>
                <a:cs typeface="Times New Roman" panose="02020603050405020304" pitchFamily="18" charset="0"/>
              </a:rPr>
              <a:t> Turnover-</a:t>
            </a:r>
            <a:r>
              <a:rPr kumimoji="0" lang="en-US" sz="3200" b="1" i="0" u="none" strike="noStrike" kern="1200" cap="none" spc="0" normalizeH="0" baseline="0" noProof="0" dirty="0" smtClean="0">
                <a:ln>
                  <a:noFill/>
                </a:ln>
                <a:solidFill>
                  <a:prstClr val="white"/>
                </a:solidFill>
                <a:effectLst/>
                <a:uLnTx/>
                <a:uFillTx/>
                <a:latin typeface="Times New Roman" panose="02020603050405020304" pitchFamily="18" charset="0"/>
                <a:ea typeface="ＭＳ Ｐゴシック"/>
                <a:cs typeface="Times New Roman" panose="02020603050405020304" pitchFamily="18" charset="0"/>
              </a:rPr>
              <a:t>Performance: </a:t>
            </a:r>
            <a:r>
              <a:rPr lang="en-US" sz="3200" b="1" dirty="0">
                <a:solidFill>
                  <a:prstClr val="white"/>
                </a:solidFill>
                <a:latin typeface="Times New Roman" panose="02020603050405020304" pitchFamily="18" charset="0"/>
                <a:ea typeface="ＭＳ Ｐゴシック"/>
                <a:cs typeface="Times New Roman" panose="02020603050405020304" pitchFamily="18" charset="0"/>
              </a:rPr>
              <a:t>M</a:t>
            </a:r>
            <a:r>
              <a:rPr kumimoji="0" lang="en-US" sz="3200" b="1" i="0" u="none" strike="noStrike" kern="1200" cap="none" spc="0" normalizeH="0" baseline="0" noProof="0" dirty="0" err="1" smtClean="0">
                <a:ln>
                  <a:noFill/>
                </a:ln>
                <a:solidFill>
                  <a:prstClr val="white"/>
                </a:solidFill>
                <a:effectLst/>
                <a:uLnTx/>
                <a:uFillTx/>
                <a:latin typeface="Times New Roman" panose="02020603050405020304" pitchFamily="18" charset="0"/>
                <a:ea typeface="ＭＳ Ｐゴシック"/>
                <a:cs typeface="Times New Roman" panose="02020603050405020304" pitchFamily="18" charset="0"/>
              </a:rPr>
              <a:t>easures</a:t>
            </a:r>
            <a:endParaRPr kumimoji="0" lang="en-US" sz="3200" b="1" i="0" u="none" strike="noStrike" kern="1200" cap="none" spc="0" normalizeH="0" baseline="0" noProof="0" dirty="0">
              <a:ln>
                <a:noFill/>
              </a:ln>
              <a:solidFill>
                <a:prstClr val="white"/>
              </a:solidFill>
              <a:effectLst/>
              <a:uLnTx/>
              <a:uFillTx/>
              <a:latin typeface="Times New Roman" panose="02020603050405020304" pitchFamily="18" charset="0"/>
              <a:ea typeface="ＭＳ Ｐゴシック"/>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222458912"/>
              </p:ext>
            </p:extLst>
          </p:nvPr>
        </p:nvGraphicFramePr>
        <p:xfrm>
          <a:off x="156755" y="1438306"/>
          <a:ext cx="8830492" cy="4609796"/>
        </p:xfrm>
        <a:graphic>
          <a:graphicData uri="http://schemas.openxmlformats.org/drawingml/2006/table">
            <a:tbl>
              <a:tblPr firstRow="1" bandRow="1">
                <a:tableStyleId>{5940675A-B579-460E-94D1-54222C63F5DA}</a:tableStyleId>
              </a:tblPr>
              <a:tblGrid>
                <a:gridCol w="1267097">
                  <a:extLst>
                    <a:ext uri="{9D8B030D-6E8A-4147-A177-3AD203B41FA5}">
                      <a16:colId xmlns:a16="http://schemas.microsoft.com/office/drawing/2014/main" xmlns="" val="20000"/>
                    </a:ext>
                  </a:extLst>
                </a:gridCol>
                <a:gridCol w="4614999">
                  <a:extLst>
                    <a:ext uri="{9D8B030D-6E8A-4147-A177-3AD203B41FA5}">
                      <a16:colId xmlns:a16="http://schemas.microsoft.com/office/drawing/2014/main" xmlns="" val="20001"/>
                    </a:ext>
                  </a:extLst>
                </a:gridCol>
                <a:gridCol w="2948396">
                  <a:extLst>
                    <a:ext uri="{9D8B030D-6E8A-4147-A177-3AD203B41FA5}">
                      <a16:colId xmlns:a16="http://schemas.microsoft.com/office/drawing/2014/main" xmlns="" val="20002"/>
                    </a:ext>
                  </a:extLst>
                </a:gridCol>
              </a:tblGrid>
              <a:tr h="590148">
                <a:tc>
                  <a:txBody>
                    <a:bodyPr/>
                    <a:lstStyle/>
                    <a:p>
                      <a:r>
                        <a:rPr lang="en-US" sz="1600" b="1" dirty="0" smtClean="0">
                          <a:solidFill>
                            <a:schemeClr val="accent4">
                              <a:lumMod val="50000"/>
                            </a:schemeClr>
                          </a:solidFill>
                        </a:rPr>
                        <a:t>Results</a:t>
                      </a:r>
                      <a:endParaRPr lang="en-US" sz="1600" b="1" dirty="0">
                        <a:solidFill>
                          <a:schemeClr val="accent4">
                            <a:lumMod val="50000"/>
                          </a:schemeClr>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chemeClr val="tx2">
                        <a:lumMod val="20000"/>
                        <a:lumOff val="80000"/>
                      </a:schemeClr>
                    </a:solid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effectLst/>
                        </a:rPr>
                        <a:t>The probability of CEO dismissal is </a:t>
                      </a:r>
                      <a:r>
                        <a:rPr lang="en-US" sz="1600" b="1" kern="1200" dirty="0" smtClean="0">
                          <a:solidFill>
                            <a:srgbClr val="000090"/>
                          </a:solidFill>
                          <a:effectLst/>
                        </a:rPr>
                        <a:t>more sensitive </a:t>
                      </a:r>
                      <a:r>
                        <a:rPr lang="en-US" sz="1600" kern="1200" dirty="0" smtClean="0">
                          <a:effectLst/>
                        </a:rPr>
                        <a:t>in</a:t>
                      </a:r>
                      <a:r>
                        <a:rPr lang="en-US" sz="1600" kern="1200" baseline="0" dirty="0" smtClean="0">
                          <a:effectLst/>
                        </a:rPr>
                        <a:t> case of book value -based measures than for market value -based (expectations –based) approach. </a:t>
                      </a:r>
                      <a:endParaRPr lang="en-US" sz="1600" dirty="0">
                        <a:solidFill>
                          <a:schemeClr val="accent4">
                            <a:lumMod val="50000"/>
                          </a:schemeClr>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chemeClr val="tx2">
                        <a:lumMod val="20000"/>
                        <a:lumOff val="80000"/>
                      </a:schemeClr>
                    </a:solidFill>
                  </a:tcPr>
                </a:tc>
                <a:tc hMerge="1">
                  <a:txBody>
                    <a:bodyPr/>
                    <a:lstStyle/>
                    <a:p>
                      <a:endParaRPr lang="en-US" dirty="0"/>
                    </a:p>
                  </a:txBody>
                  <a:tcP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xmlns="" val="10001"/>
                  </a:ext>
                </a:extLst>
              </a:tr>
              <a:tr h="299116">
                <a:tc>
                  <a:txBody>
                    <a:bodyPr/>
                    <a:lstStyle/>
                    <a:p>
                      <a:r>
                        <a:rPr lang="en-US" sz="1400" b="1" dirty="0" smtClean="0">
                          <a:solidFill>
                            <a:schemeClr val="accent4">
                              <a:lumMod val="50000"/>
                            </a:schemeClr>
                          </a:solidFill>
                        </a:rPr>
                        <a:t>Confirmed by</a:t>
                      </a:r>
                      <a:endParaRPr lang="en-US" sz="1400" b="1" dirty="0">
                        <a:solidFill>
                          <a:schemeClr val="accent4">
                            <a:lumMod val="50000"/>
                          </a:schemeClr>
                        </a:solidFill>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ctr"/>
                      <a:r>
                        <a:rPr lang="en-US" sz="1400" b="1" dirty="0" smtClean="0">
                          <a:solidFill>
                            <a:schemeClr val="tx1"/>
                          </a:solidFill>
                        </a:rPr>
                        <a:t>Developed</a:t>
                      </a:r>
                      <a:endParaRPr lang="en-US" sz="1400" b="1" dirty="0">
                        <a:solidFill>
                          <a:schemeClr val="tx1"/>
                        </a:solidFill>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ctr"/>
                      <a:r>
                        <a:rPr lang="en-US" sz="1400" b="1" dirty="0" smtClean="0">
                          <a:solidFill>
                            <a:srgbClr val="800000"/>
                          </a:solidFill>
                        </a:rPr>
                        <a:t>Emerging</a:t>
                      </a:r>
                      <a:endParaRPr lang="en-US" sz="1400" b="1" dirty="0">
                        <a:solidFill>
                          <a:srgbClr val="800000"/>
                        </a:solidFill>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4026304928"/>
                  </a:ext>
                </a:extLst>
              </a:tr>
              <a:tr h="848843">
                <a:tc>
                  <a:txBody>
                    <a:bodyPr/>
                    <a:lstStyle/>
                    <a:p>
                      <a:r>
                        <a:rPr lang="en-US" sz="1600" b="1" dirty="0" smtClean="0">
                          <a:solidFill>
                            <a:schemeClr val="accent4">
                              <a:lumMod val="50000"/>
                            </a:schemeClr>
                          </a:solidFill>
                        </a:rPr>
                        <a:t>Authors</a:t>
                      </a:r>
                      <a:endParaRPr lang="en-US" sz="1600" b="1" dirty="0">
                        <a:solidFill>
                          <a:schemeClr val="accent4">
                            <a:lumMod val="50000"/>
                          </a:schemeClr>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Engle, Hayes, Wang  (2003);</a:t>
                      </a:r>
                      <a:r>
                        <a:rPr lang="en-US" sz="1600" baseline="0" dirty="0" smtClean="0"/>
                        <a:t> </a:t>
                      </a:r>
                      <a:r>
                        <a:rPr lang="en-US" sz="1600" baseline="0" dirty="0" err="1" smtClean="0"/>
                        <a:t>HomRoy</a:t>
                      </a:r>
                      <a:r>
                        <a:rPr lang="en-US" sz="1600" baseline="0" dirty="0" smtClean="0"/>
                        <a:t> S. (2015); </a:t>
                      </a:r>
                      <a:r>
                        <a:rPr lang="de-DE" sz="1600" baseline="0" dirty="0" err="1" smtClean="0"/>
                        <a:t>Weisbach</a:t>
                      </a:r>
                      <a:r>
                        <a:rPr lang="de-DE" sz="1600" baseline="0" dirty="0" smtClean="0"/>
                        <a:t> (1988); Warner, Watts, Wruck (1988); </a:t>
                      </a:r>
                      <a:r>
                        <a:rPr lang="de-DE" sz="1600" baseline="0" dirty="0" err="1" smtClean="0"/>
                        <a:t>HomRoy</a:t>
                      </a:r>
                      <a:r>
                        <a:rPr lang="de-DE" sz="1600" baseline="0" dirty="0" smtClean="0"/>
                        <a:t> S. (2015) </a:t>
                      </a:r>
                      <a:endParaRPr lang="en-US" sz="1600" dirty="0">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 Gibson S. M. (2003);</a:t>
                      </a:r>
                      <a:r>
                        <a:rPr lang="en-US" sz="1600" baseline="0" dirty="0" smtClean="0"/>
                        <a:t> </a:t>
                      </a:r>
                      <a:r>
                        <a:rPr lang="en-US" sz="1600" baseline="0" dirty="0" err="1" smtClean="0"/>
                        <a:t>Rachpradit</a:t>
                      </a:r>
                      <a:r>
                        <a:rPr lang="en-US" sz="1600" baseline="0" dirty="0" smtClean="0"/>
                        <a:t> and </a:t>
                      </a:r>
                      <a:r>
                        <a:rPr lang="en-US" sz="1600" baseline="0" dirty="0" err="1" smtClean="0"/>
                        <a:t>Khang</a:t>
                      </a:r>
                      <a:r>
                        <a:rPr lang="en-US" sz="1600" baseline="0" dirty="0" smtClean="0"/>
                        <a:t> (2012); </a:t>
                      </a:r>
                      <a:r>
                        <a:rPr lang="hu-HU" sz="1600" baseline="0" dirty="0" smtClean="0"/>
                        <a:t>M.J. Conyon and L. He (2014)  </a:t>
                      </a:r>
                      <a:endParaRPr lang="en-US" sz="1600" dirty="0">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10003"/>
                  </a:ext>
                </a:extLst>
              </a:tr>
              <a:tr h="590148">
                <a:tc>
                  <a:txBody>
                    <a:bodyPr/>
                    <a:lstStyle/>
                    <a:p>
                      <a:r>
                        <a:rPr lang="en-US" sz="1600" b="1" dirty="0" smtClean="0">
                          <a:solidFill>
                            <a:schemeClr val="accent4">
                              <a:lumMod val="50000"/>
                            </a:schemeClr>
                          </a:solidFill>
                        </a:rPr>
                        <a:t>Results</a:t>
                      </a:r>
                      <a:endParaRPr lang="en-US" sz="1600" b="1" dirty="0">
                        <a:solidFill>
                          <a:schemeClr val="accent4">
                            <a:lumMod val="50000"/>
                          </a:schemeClr>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chemeClr val="tx2">
                        <a:lumMod val="20000"/>
                        <a:lumOff val="80000"/>
                      </a:schemeClr>
                    </a:solid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rgbClr val="000090"/>
                          </a:solidFill>
                          <a:effectLst/>
                        </a:rPr>
                        <a:t>negative relationship </a:t>
                      </a:r>
                      <a:r>
                        <a:rPr lang="en-US" sz="1600" kern="1200" dirty="0" smtClean="0">
                          <a:effectLst/>
                        </a:rPr>
                        <a:t>between stock-price performance and the probability of CEO turnover. </a:t>
                      </a:r>
                      <a:endParaRPr lang="ru-RU" sz="1600" dirty="0" smtClean="0">
                        <a:effectLst/>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chemeClr val="tx2">
                        <a:lumMod val="20000"/>
                        <a:lumOff val="80000"/>
                      </a:schemeClr>
                    </a:solidFill>
                  </a:tcPr>
                </a:tc>
                <a:tc hMerge="1">
                  <a:txBody>
                    <a:bodyPr/>
                    <a:lstStyle/>
                    <a:p>
                      <a:endParaRPr lang="en-US"/>
                    </a:p>
                  </a:txBody>
                  <a:tcPr/>
                </a:tc>
                <a:extLst>
                  <a:ext uri="{0D108BD9-81ED-4DB2-BD59-A6C34878D82A}">
                    <a16:rowId xmlns:a16="http://schemas.microsoft.com/office/drawing/2014/main" xmlns="" val="10004"/>
                  </a:ext>
                </a:extLst>
              </a:tr>
              <a:tr h="325160">
                <a:tc>
                  <a:txBody>
                    <a:bodyPr/>
                    <a:lstStyle/>
                    <a:p>
                      <a:r>
                        <a:rPr lang="en-US" sz="1400" b="1" dirty="0" smtClean="0">
                          <a:solidFill>
                            <a:schemeClr val="accent4">
                              <a:lumMod val="50000"/>
                            </a:schemeClr>
                          </a:solidFill>
                        </a:rPr>
                        <a:t>Confirmed by</a:t>
                      </a:r>
                      <a:endParaRPr lang="en-US" sz="1400" b="1" dirty="0">
                        <a:solidFill>
                          <a:schemeClr val="accent4">
                            <a:lumMod val="50000"/>
                          </a:schemeClr>
                        </a:solidFill>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ctr"/>
                      <a:r>
                        <a:rPr lang="en-US" sz="1400" dirty="0" smtClean="0"/>
                        <a:t>Developed</a:t>
                      </a:r>
                      <a:endParaRPr lang="en-US" sz="1400" dirty="0">
                        <a:solidFill>
                          <a:srgbClr val="002060"/>
                        </a:solidFill>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ctr"/>
                      <a:r>
                        <a:rPr lang="en-US" sz="1400" b="1" dirty="0" smtClean="0">
                          <a:solidFill>
                            <a:srgbClr val="800000"/>
                          </a:solidFill>
                        </a:rPr>
                        <a:t>Emerging</a:t>
                      </a:r>
                      <a:endParaRPr lang="en-US" sz="1400" b="1" dirty="0">
                        <a:solidFill>
                          <a:srgbClr val="800000"/>
                        </a:solidFill>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893689049"/>
                  </a:ext>
                </a:extLst>
              </a:tr>
              <a:tr h="848843">
                <a:tc>
                  <a:txBody>
                    <a:bodyPr/>
                    <a:lstStyle/>
                    <a:p>
                      <a:r>
                        <a:rPr lang="en-US" sz="1600" b="1" dirty="0" smtClean="0">
                          <a:solidFill>
                            <a:schemeClr val="accent4">
                              <a:lumMod val="50000"/>
                            </a:schemeClr>
                          </a:solidFill>
                        </a:rPr>
                        <a:t>Authors</a:t>
                      </a:r>
                      <a:endParaRPr lang="en-US" sz="1600" b="1" dirty="0">
                        <a:solidFill>
                          <a:schemeClr val="accent4">
                            <a:lumMod val="50000"/>
                          </a:schemeClr>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effectLst/>
                        </a:rPr>
                        <a:t>Coughlan and Schmidt (1985); </a:t>
                      </a:r>
                      <a:r>
                        <a:rPr lang="en-US" sz="1600" kern="1200" dirty="0" err="1" smtClean="0">
                          <a:effectLst/>
                        </a:rPr>
                        <a:t>Benston</a:t>
                      </a:r>
                      <a:r>
                        <a:rPr lang="en-US" sz="1600" kern="1200" dirty="0" smtClean="0">
                          <a:effectLst/>
                        </a:rPr>
                        <a:t> (1985); </a:t>
                      </a:r>
                      <a:r>
                        <a:rPr lang="tr-TR" sz="1600" kern="1200" dirty="0" smtClean="0">
                          <a:effectLst/>
                        </a:rPr>
                        <a:t>Kaplan (1997); </a:t>
                      </a:r>
                      <a:r>
                        <a:rPr lang="en-US" sz="1600" kern="1200" dirty="0" err="1" smtClean="0">
                          <a:effectLst/>
                        </a:rPr>
                        <a:t>Suchard</a:t>
                      </a:r>
                      <a:r>
                        <a:rPr lang="en-US" sz="1600" kern="1200" dirty="0" smtClean="0">
                          <a:effectLst/>
                        </a:rPr>
                        <a:t>, Singh and Barr (2001);</a:t>
                      </a:r>
                      <a:r>
                        <a:rPr lang="ru-RU" sz="1600" kern="1200" dirty="0" smtClean="0">
                          <a:effectLst/>
                        </a:rPr>
                        <a:t> </a:t>
                      </a:r>
                      <a:r>
                        <a:rPr lang="en-US" sz="1600" kern="1200" dirty="0" smtClean="0">
                          <a:effectLst/>
                        </a:rPr>
                        <a:t>M. F. </a:t>
                      </a:r>
                      <a:r>
                        <a:rPr lang="en-US" sz="1600" kern="1200" dirty="0" err="1" smtClean="0">
                          <a:effectLst/>
                        </a:rPr>
                        <a:t>Wiersema</a:t>
                      </a:r>
                      <a:r>
                        <a:rPr lang="en-US" sz="1600" kern="1200" dirty="0" smtClean="0">
                          <a:effectLst/>
                        </a:rPr>
                        <a:t> and Y. Zhang (2011)  </a:t>
                      </a:r>
                      <a:endParaRPr lang="en-US" sz="1600" dirty="0">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r>
                        <a:rPr lang="it-IT" sz="1600" dirty="0" smtClean="0"/>
                        <a:t>Kato T.</a:t>
                      </a:r>
                      <a:r>
                        <a:rPr lang="it-IT" sz="1600" baseline="0" dirty="0" smtClean="0"/>
                        <a:t> and</a:t>
                      </a:r>
                      <a:r>
                        <a:rPr lang="it-IT" sz="1600" dirty="0" smtClean="0"/>
                        <a:t> Long C.(2006)</a:t>
                      </a:r>
                      <a:endParaRPr lang="en-US" sz="1600" dirty="0">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10005"/>
                  </a:ext>
                </a:extLst>
              </a:tr>
              <a:tr h="1107538">
                <a:tc>
                  <a:txBody>
                    <a:bodyPr/>
                    <a:lstStyle/>
                    <a:p>
                      <a:r>
                        <a:rPr lang="en-US" sz="1600" b="1" dirty="0" smtClean="0">
                          <a:solidFill>
                            <a:schemeClr val="accent4">
                              <a:lumMod val="50000"/>
                            </a:schemeClr>
                          </a:solidFill>
                        </a:rPr>
                        <a:t>Results</a:t>
                      </a:r>
                      <a:endParaRPr lang="en-US" sz="1600" b="1" dirty="0">
                        <a:solidFill>
                          <a:schemeClr val="accent4">
                            <a:lumMod val="50000"/>
                          </a:schemeClr>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chemeClr val="tx2">
                        <a:lumMod val="20000"/>
                        <a:lumOff val="80000"/>
                      </a:schemeClr>
                    </a:solid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effectLst/>
                        </a:rPr>
                        <a:t>CEO turnover higher when earnings changes and stock returns are lower. </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kern="1200" dirty="0" err="1" smtClean="0">
                          <a:effectLst/>
                        </a:rPr>
                        <a:t>Capex</a:t>
                      </a:r>
                      <a:r>
                        <a:rPr lang="en-US" sz="1600" kern="1200" dirty="0" smtClean="0">
                          <a:effectLst/>
                        </a:rPr>
                        <a:t>, advertising expenses^ accruals (adjusted for industry</a:t>
                      </a:r>
                      <a:r>
                        <a:rPr lang="en-US" sz="1600" kern="1200" baseline="0" dirty="0" smtClean="0">
                          <a:effectLst/>
                        </a:rPr>
                        <a:t> </a:t>
                      </a:r>
                      <a:r>
                        <a:rPr lang="en-US" sz="1600" kern="1200" dirty="0" smtClean="0">
                          <a:effectLst/>
                        </a:rPr>
                        <a:t>) are significantly and negatively related to CEO turnover. (Murphy and </a:t>
                      </a:r>
                      <a:r>
                        <a:rPr lang="en-US" sz="1600" kern="1200" dirty="0" err="1" smtClean="0">
                          <a:effectLst/>
                        </a:rPr>
                        <a:t>Zimmermun</a:t>
                      </a:r>
                      <a:r>
                        <a:rPr lang="en-US" sz="1600" kern="1200" dirty="0" smtClean="0">
                          <a:effectLst/>
                        </a:rPr>
                        <a:t>, (1993) )</a:t>
                      </a:r>
                      <a:endParaRPr lang="en-US" sz="1600" dirty="0" smtClean="0"/>
                    </a:p>
                    <a:p>
                      <a:endParaRPr lang="en-US" sz="1600" dirty="0">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solidFill>
                      <a:schemeClr val="tx2">
                        <a:lumMod val="20000"/>
                        <a:lumOff val="80000"/>
                      </a:schemeClr>
                    </a:solidFill>
                  </a:tcPr>
                </a:tc>
                <a:tc hMerge="1">
                  <a:txBody>
                    <a:bodyPr/>
                    <a:lstStyle/>
                    <a:p>
                      <a:endParaRPr lang="en-US"/>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53165068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0" y="6429826"/>
            <a:ext cx="3107531" cy="184547"/>
          </a:xfrm>
          <a:prstGeom prst="rect">
            <a:avLst/>
          </a:prstGeom>
          <a:noFill/>
          <a:ln w="9525">
            <a:noFill/>
            <a:miter lim="800000"/>
            <a:headEnd/>
            <a:tailEnd/>
          </a:ln>
        </p:spPr>
        <p:txBody>
          <a:bodyPr/>
          <a:lstStyle/>
          <a:p>
            <a:pPr marL="0" marR="0" lvl="0" indent="0" algn="l" defTabSz="342900" rtl="0" eaLnBrk="1" fontAlgn="base" latinLnBrk="0" hangingPunct="1">
              <a:lnSpc>
                <a:spcPct val="100000"/>
              </a:lnSpc>
              <a:spcBef>
                <a:spcPct val="20000"/>
              </a:spcBef>
              <a:spcAft>
                <a:spcPct val="0"/>
              </a:spcAft>
              <a:buClrTx/>
              <a:buSzTx/>
              <a:buFontTx/>
              <a:buNone/>
              <a:tabLst/>
              <a:defRPr/>
            </a:pPr>
            <a:r>
              <a:rPr kumimoji="0" lang="ru-RU" sz="1000" b="0" i="0" u="none" strike="noStrike" kern="1200" cap="none" spc="0" normalizeH="0" baseline="0" noProof="0" dirty="0" err="1">
                <a:ln>
                  <a:noFill/>
                </a:ln>
                <a:solidFill>
                  <a:prstClr val="white"/>
                </a:solidFill>
                <a:effectLst/>
                <a:uLnTx/>
                <a:uFillTx/>
                <a:latin typeface="Calibri Light" panose="020F0302020204030204"/>
                <a:ea typeface="ＭＳ Ｐゴシック"/>
                <a:cs typeface="+mn-cs"/>
              </a:rPr>
              <a:t>Higher</a:t>
            </a:r>
            <a:r>
              <a:rPr kumimoji="0" lang="ru-RU" sz="1000" b="0" i="0" u="none" strike="noStrike" kern="1200" cap="none" spc="0" normalizeH="0" baseline="0" noProof="0" dirty="0">
                <a:ln>
                  <a:noFill/>
                </a:ln>
                <a:solidFill>
                  <a:prstClr val="white"/>
                </a:solidFill>
                <a:effectLst/>
                <a:uLnTx/>
                <a:uFillTx/>
                <a:latin typeface="Calibri Light" panose="020F0302020204030204"/>
                <a:ea typeface="ＭＳ Ｐゴシック"/>
                <a:cs typeface="+mn-cs"/>
              </a:rPr>
              <a:t> </a:t>
            </a:r>
            <a:r>
              <a:rPr kumimoji="0" lang="ru-RU" sz="1000" b="0" i="0" u="none" strike="noStrike" kern="1200" cap="none" spc="0" normalizeH="0" baseline="0" noProof="0" dirty="0" err="1">
                <a:ln>
                  <a:noFill/>
                </a:ln>
                <a:solidFill>
                  <a:prstClr val="white"/>
                </a:solidFill>
                <a:effectLst/>
                <a:uLnTx/>
                <a:uFillTx/>
                <a:latin typeface="Calibri Light" panose="020F0302020204030204"/>
                <a:ea typeface="ＭＳ Ｐゴシック"/>
                <a:cs typeface="+mn-cs"/>
              </a:rPr>
              <a:t>School</a:t>
            </a:r>
            <a:r>
              <a:rPr kumimoji="0" lang="ru-RU" sz="1000" b="0" i="0" u="none" strike="noStrike" kern="1200" cap="none" spc="0" normalizeH="0" baseline="0" noProof="0" dirty="0">
                <a:ln>
                  <a:noFill/>
                </a:ln>
                <a:solidFill>
                  <a:prstClr val="white"/>
                </a:solidFill>
                <a:effectLst/>
                <a:uLnTx/>
                <a:uFillTx/>
                <a:latin typeface="Calibri Light" panose="020F0302020204030204"/>
                <a:ea typeface="ＭＳ Ｐゴシック"/>
                <a:cs typeface="+mn-cs"/>
              </a:rPr>
              <a:t> </a:t>
            </a:r>
            <a:r>
              <a:rPr kumimoji="0" lang="ru-RU" sz="1000" b="0" i="0" u="none" strike="noStrike" kern="1200" cap="none" spc="0" normalizeH="0" baseline="0" noProof="0" dirty="0" err="1">
                <a:ln>
                  <a:noFill/>
                </a:ln>
                <a:solidFill>
                  <a:prstClr val="white"/>
                </a:solidFill>
                <a:effectLst/>
                <a:uLnTx/>
                <a:uFillTx/>
                <a:latin typeface="Calibri Light" panose="020F0302020204030204"/>
                <a:ea typeface="ＭＳ Ｐゴシック"/>
                <a:cs typeface="+mn-cs"/>
              </a:rPr>
              <a:t>of</a:t>
            </a:r>
            <a:r>
              <a:rPr kumimoji="0" lang="ru-RU" sz="1000" b="0" i="0" u="none" strike="noStrike" kern="1200" cap="none" spc="0" normalizeH="0" baseline="0" noProof="0" dirty="0">
                <a:ln>
                  <a:noFill/>
                </a:ln>
                <a:solidFill>
                  <a:prstClr val="white"/>
                </a:solidFill>
                <a:effectLst/>
                <a:uLnTx/>
                <a:uFillTx/>
                <a:latin typeface="Calibri Light" panose="020F0302020204030204"/>
                <a:ea typeface="ＭＳ Ｐゴシック"/>
                <a:cs typeface="+mn-cs"/>
              </a:rPr>
              <a:t> </a:t>
            </a:r>
            <a:r>
              <a:rPr kumimoji="0" lang="ru-RU" sz="1000" b="0" i="0" u="none" strike="noStrike" kern="1200" cap="none" spc="0" normalizeH="0" baseline="0" noProof="0" dirty="0" err="1">
                <a:ln>
                  <a:noFill/>
                </a:ln>
                <a:solidFill>
                  <a:prstClr val="white"/>
                </a:solidFill>
                <a:effectLst/>
                <a:uLnTx/>
                <a:uFillTx/>
                <a:latin typeface="Calibri Light" panose="020F0302020204030204"/>
                <a:ea typeface="ＭＳ Ｐゴシック"/>
                <a:cs typeface="+mn-cs"/>
              </a:rPr>
              <a:t>Economics</a:t>
            </a:r>
            <a:r>
              <a:rPr kumimoji="0" lang="ru-RU" sz="1000" b="0" i="0" u="none" strike="noStrike" kern="1200" cap="none" spc="0" normalizeH="0" baseline="0" noProof="0" dirty="0">
                <a:ln>
                  <a:noFill/>
                </a:ln>
                <a:solidFill>
                  <a:prstClr val="white"/>
                </a:solidFill>
                <a:effectLst/>
                <a:uLnTx/>
                <a:uFillTx/>
                <a:latin typeface="Calibri Light" panose="020F0302020204030204"/>
                <a:ea typeface="ＭＳ Ｐゴシック"/>
                <a:cs typeface="+mn-cs"/>
              </a:rPr>
              <a:t> , </a:t>
            </a:r>
            <a:r>
              <a:rPr kumimoji="0" lang="en-US" sz="1000" b="0" i="0" u="none" strike="noStrike" kern="1200" cap="none" spc="0" normalizeH="0" baseline="0" noProof="0" dirty="0">
                <a:ln>
                  <a:noFill/>
                </a:ln>
                <a:solidFill>
                  <a:prstClr val="white"/>
                </a:solidFill>
                <a:effectLst/>
                <a:uLnTx/>
                <a:uFillTx/>
                <a:latin typeface="Calibri Light" panose="020F0302020204030204"/>
                <a:ea typeface="ＭＳ Ｐゴシック"/>
                <a:cs typeface="+mn-cs"/>
              </a:rPr>
              <a:t>Moscow</a:t>
            </a:r>
            <a:r>
              <a:rPr kumimoji="0" lang="ru-RU" sz="1000" b="0" i="0" u="none" strike="noStrike" kern="1200" cap="none" spc="0" normalizeH="0" baseline="0" noProof="0" dirty="0">
                <a:ln>
                  <a:noFill/>
                </a:ln>
                <a:solidFill>
                  <a:prstClr val="white"/>
                </a:solidFill>
                <a:effectLst/>
                <a:uLnTx/>
                <a:uFillTx/>
                <a:latin typeface="Calibri Light" panose="020F0302020204030204"/>
                <a:ea typeface="ＭＳ Ｐゴシック"/>
                <a:cs typeface="+mn-cs"/>
              </a:rPr>
              <a:t>, 201</a:t>
            </a:r>
            <a:r>
              <a:rPr kumimoji="0" lang="en-US" sz="1000" b="0" i="0" u="none" strike="noStrike" kern="1200" cap="none" spc="0" normalizeH="0" baseline="0" noProof="0" dirty="0">
                <a:ln>
                  <a:noFill/>
                </a:ln>
                <a:solidFill>
                  <a:prstClr val="white"/>
                </a:solidFill>
                <a:effectLst/>
                <a:uLnTx/>
                <a:uFillTx/>
                <a:latin typeface="Calibri Light" panose="020F0302020204030204"/>
                <a:ea typeface="ＭＳ Ｐゴシック"/>
                <a:cs typeface="+mn-cs"/>
              </a:rPr>
              <a:t>5</a:t>
            </a:r>
            <a:endParaRPr kumimoji="0" lang="ru-RU" sz="1000" b="0" i="0" u="none" strike="noStrike" kern="1200" cap="none" spc="0" normalizeH="0" baseline="0" noProof="0" dirty="0">
              <a:ln>
                <a:noFill/>
              </a:ln>
              <a:solidFill>
                <a:prstClr val="white"/>
              </a:solidFill>
              <a:effectLst/>
              <a:uLnTx/>
              <a:uFillTx/>
              <a:latin typeface="Calibri Light" panose="020F0302020204030204"/>
              <a:ea typeface="ＭＳ Ｐゴシック"/>
              <a:cs typeface="+mn-cs"/>
            </a:endParaRPr>
          </a:p>
        </p:txBody>
      </p:sp>
      <p:sp>
        <p:nvSpPr>
          <p:cNvPr id="14343" name="Rectangle 9"/>
          <p:cNvSpPr>
            <a:spLocks noChangeArrowheads="1"/>
          </p:cNvSpPr>
          <p:nvPr/>
        </p:nvSpPr>
        <p:spPr bwMode="auto">
          <a:xfrm>
            <a:off x="6618685" y="2549128"/>
            <a:ext cx="598177" cy="300082"/>
          </a:xfrm>
          <a:prstGeom prst="rect">
            <a:avLst/>
          </a:prstGeom>
          <a:noFill/>
          <a:ln w="9525">
            <a:noFill/>
            <a:miter lim="800000"/>
            <a:headEnd/>
            <a:tailEnd/>
          </a:ln>
        </p:spPr>
        <p:txBody>
          <a:bodyPr wrap="none">
            <a:spAutoFit/>
          </a:bodyPr>
          <a:lstStyle/>
          <a:p>
            <a:pPr marL="0" marR="0" lvl="0" indent="0" algn="l" defTabSz="342900" rtl="0" eaLnBrk="1" fontAlgn="base" latinLnBrk="0" hangingPunct="1">
              <a:lnSpc>
                <a:spcPct val="100000"/>
              </a:lnSpc>
              <a:spcBef>
                <a:spcPct val="0"/>
              </a:spcBef>
              <a:spcAft>
                <a:spcPct val="0"/>
              </a:spcAft>
              <a:buClrTx/>
              <a:buSzTx/>
              <a:buFontTx/>
              <a:buNone/>
              <a:tabLst/>
              <a:defRPr/>
            </a:pPr>
            <a:r>
              <a:rPr kumimoji="0" lang="en-US" sz="1350" b="0" i="0" u="none" strike="noStrike" kern="1200" cap="none" spc="0" normalizeH="0" baseline="0" noProof="0">
                <a:ln>
                  <a:noFill/>
                </a:ln>
                <a:solidFill>
                  <a:srgbClr val="FFFFFF"/>
                </a:solidFill>
                <a:effectLst/>
                <a:uLnTx/>
                <a:uFillTx/>
                <a:latin typeface="Calibri Light" panose="020F0302020204030204"/>
                <a:ea typeface="ＭＳ Ｐゴシック"/>
                <a:cs typeface="+mn-cs"/>
              </a:rPr>
              <a:t>photo</a:t>
            </a:r>
          </a:p>
        </p:txBody>
      </p:sp>
      <p:sp>
        <p:nvSpPr>
          <p:cNvPr id="14344" name="Rectangle 10"/>
          <p:cNvSpPr>
            <a:spLocks noChangeArrowheads="1"/>
          </p:cNvSpPr>
          <p:nvPr/>
        </p:nvSpPr>
        <p:spPr bwMode="auto">
          <a:xfrm>
            <a:off x="6618685" y="3832622"/>
            <a:ext cx="598177" cy="300082"/>
          </a:xfrm>
          <a:prstGeom prst="rect">
            <a:avLst/>
          </a:prstGeom>
          <a:noFill/>
          <a:ln w="9525">
            <a:noFill/>
            <a:miter lim="800000"/>
            <a:headEnd/>
            <a:tailEnd/>
          </a:ln>
        </p:spPr>
        <p:txBody>
          <a:bodyPr wrap="none">
            <a:spAutoFit/>
          </a:bodyPr>
          <a:lstStyle/>
          <a:p>
            <a:pPr marL="0" marR="0" lvl="0" indent="0" algn="l" defTabSz="342900" rtl="0" eaLnBrk="1" fontAlgn="base" latinLnBrk="0" hangingPunct="1">
              <a:lnSpc>
                <a:spcPct val="100000"/>
              </a:lnSpc>
              <a:spcBef>
                <a:spcPct val="0"/>
              </a:spcBef>
              <a:spcAft>
                <a:spcPct val="0"/>
              </a:spcAft>
              <a:buClrTx/>
              <a:buSzTx/>
              <a:buFontTx/>
              <a:buNone/>
              <a:tabLst/>
              <a:defRPr/>
            </a:pPr>
            <a:r>
              <a:rPr kumimoji="0" lang="en-US" sz="1350" b="0" i="0" u="none" strike="noStrike" kern="1200" cap="none" spc="0" normalizeH="0" baseline="0" noProof="0">
                <a:ln>
                  <a:noFill/>
                </a:ln>
                <a:solidFill>
                  <a:srgbClr val="FFFFFF"/>
                </a:solidFill>
                <a:effectLst/>
                <a:uLnTx/>
                <a:uFillTx/>
                <a:latin typeface="Calibri Light" panose="020F0302020204030204"/>
                <a:ea typeface="ＭＳ Ｐゴシック"/>
                <a:cs typeface="+mn-cs"/>
              </a:rPr>
              <a:t>photo</a:t>
            </a:r>
          </a:p>
        </p:txBody>
      </p:sp>
      <p:sp>
        <p:nvSpPr>
          <p:cNvPr id="14345" name="Rectangle 11"/>
          <p:cNvSpPr>
            <a:spLocks noChangeArrowheads="1"/>
          </p:cNvSpPr>
          <p:nvPr/>
        </p:nvSpPr>
        <p:spPr bwMode="auto">
          <a:xfrm>
            <a:off x="6618685" y="5050631"/>
            <a:ext cx="598177" cy="300082"/>
          </a:xfrm>
          <a:prstGeom prst="rect">
            <a:avLst/>
          </a:prstGeom>
          <a:noFill/>
          <a:ln w="9525">
            <a:noFill/>
            <a:miter lim="800000"/>
            <a:headEnd/>
            <a:tailEnd/>
          </a:ln>
        </p:spPr>
        <p:txBody>
          <a:bodyPr wrap="none">
            <a:spAutoFit/>
          </a:bodyPr>
          <a:lstStyle/>
          <a:p>
            <a:pPr marL="0" marR="0" lvl="0" indent="0" algn="l" defTabSz="342900" rtl="0" eaLnBrk="1" fontAlgn="base" latinLnBrk="0" hangingPunct="1">
              <a:lnSpc>
                <a:spcPct val="100000"/>
              </a:lnSpc>
              <a:spcBef>
                <a:spcPct val="0"/>
              </a:spcBef>
              <a:spcAft>
                <a:spcPct val="0"/>
              </a:spcAft>
              <a:buClrTx/>
              <a:buSzTx/>
              <a:buFontTx/>
              <a:buNone/>
              <a:tabLst/>
              <a:defRPr/>
            </a:pPr>
            <a:r>
              <a:rPr kumimoji="0" lang="en-US" sz="1350" b="0" i="0" u="none" strike="noStrike" kern="1200" cap="none" spc="0" normalizeH="0" baseline="0" noProof="0">
                <a:ln>
                  <a:noFill/>
                </a:ln>
                <a:solidFill>
                  <a:srgbClr val="FFFFFF"/>
                </a:solidFill>
                <a:effectLst/>
                <a:uLnTx/>
                <a:uFillTx/>
                <a:latin typeface="Calibri Light" panose="020F0302020204030204"/>
                <a:ea typeface="ＭＳ Ｐゴシック"/>
                <a:cs typeface="+mn-cs"/>
              </a:rPr>
              <a:t>photo</a:t>
            </a:r>
          </a:p>
        </p:txBody>
      </p:sp>
      <p:sp>
        <p:nvSpPr>
          <p:cNvPr id="9" name="Title 1"/>
          <p:cNvSpPr txBox="1">
            <a:spLocks/>
          </p:cNvSpPr>
          <p:nvPr/>
        </p:nvSpPr>
        <p:spPr bwMode="auto">
          <a:xfrm>
            <a:off x="1426017" y="284428"/>
            <a:ext cx="7717983" cy="773663"/>
          </a:xfrm>
          <a:prstGeom prst="rect">
            <a:avLst/>
          </a:prstGeom>
          <a:noFill/>
          <a:ln w="9525">
            <a:noFill/>
            <a:miter lim="800000"/>
            <a:headEnd/>
            <a:tailEnd/>
          </a:ln>
        </p:spPr>
        <p:txBody>
          <a:bodyPr anchor="ctr"/>
          <a:lstStyle/>
          <a:p>
            <a:pPr marL="0" marR="0" lvl="0" indent="0" algn="l" defTabSz="3429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imes New Roman" panose="02020603050405020304" pitchFamily="18" charset="0"/>
                <a:ea typeface="ＭＳ Ｐゴシック"/>
                <a:cs typeface="Times New Roman" panose="02020603050405020304" pitchFamily="18" charset="0"/>
              </a:rPr>
              <a:t>Financial architecture</a:t>
            </a:r>
            <a:r>
              <a:rPr kumimoji="0" lang="en-US" sz="3200" b="1" i="0" u="none" strike="noStrike" kern="1200" cap="none" spc="0" normalizeH="0" baseline="0" noProof="0" dirty="0">
                <a:ln>
                  <a:noFill/>
                </a:ln>
                <a:solidFill>
                  <a:schemeClr val="bg1"/>
                </a:solidFill>
                <a:effectLst/>
                <a:uLnTx/>
                <a:uFillTx/>
                <a:latin typeface="Times New Roman" panose="02020603050405020304" pitchFamily="18" charset="0"/>
                <a:ea typeface="ＭＳ Ｐゴシック"/>
                <a:cs typeface="Times New Roman" panose="02020603050405020304" pitchFamily="18" charset="0"/>
              </a:rPr>
              <a:t> </a:t>
            </a:r>
            <a:r>
              <a:rPr kumimoji="0" lang="en-US" sz="3200" b="1" i="0" u="none" strike="noStrike" kern="1200" cap="none" spc="0" normalizeH="0" baseline="0" noProof="0" dirty="0" smtClean="0">
                <a:ln>
                  <a:noFill/>
                </a:ln>
                <a:solidFill>
                  <a:schemeClr val="bg1"/>
                </a:solidFill>
                <a:effectLst/>
                <a:uLnTx/>
                <a:uFillTx/>
                <a:latin typeface="Times New Roman" panose="02020603050405020304" pitchFamily="18" charset="0"/>
                <a:ea typeface="ＭＳ Ｐゴシック"/>
                <a:cs typeface="Times New Roman" panose="02020603050405020304" pitchFamily="18" charset="0"/>
              </a:rPr>
              <a:t>and</a:t>
            </a:r>
            <a:r>
              <a:rPr kumimoji="0" lang="en-US" sz="3200" b="1" i="0" u="none" strike="noStrike" kern="1200" cap="none" spc="0" normalizeH="0" baseline="0" noProof="0" dirty="0" smtClean="0">
                <a:ln>
                  <a:noFill/>
                </a:ln>
                <a:solidFill>
                  <a:prstClr val="white"/>
                </a:solidFill>
                <a:effectLst/>
                <a:uLnTx/>
                <a:uFillTx/>
                <a:latin typeface="Times New Roman" panose="02020603050405020304" pitchFamily="18" charset="0"/>
                <a:ea typeface="ＭＳ Ｐゴシック"/>
                <a:cs typeface="Times New Roman" panose="02020603050405020304" pitchFamily="18" charset="0"/>
              </a:rPr>
              <a:t> performance-CEO turnover relationship</a:t>
            </a:r>
            <a:endParaRPr kumimoji="0" lang="en-US" sz="1400" b="1" i="0" u="none" strike="noStrike" kern="1200" cap="none" spc="0" normalizeH="0" baseline="0" noProof="0" dirty="0">
              <a:ln>
                <a:noFill/>
              </a:ln>
              <a:solidFill>
                <a:srgbClr val="FF0000"/>
              </a:solidFill>
              <a:effectLst/>
              <a:uLnTx/>
              <a:uFillTx/>
              <a:latin typeface="Times New Roman" panose="02020603050405020304" pitchFamily="18" charset="0"/>
              <a:ea typeface="ＭＳ Ｐゴシック"/>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534321564"/>
              </p:ext>
            </p:extLst>
          </p:nvPr>
        </p:nvGraphicFramePr>
        <p:xfrm>
          <a:off x="95533" y="1410789"/>
          <a:ext cx="8774147" cy="4846319"/>
        </p:xfrm>
        <a:graphic>
          <a:graphicData uri="http://schemas.openxmlformats.org/drawingml/2006/table">
            <a:tbl>
              <a:tblPr firstRow="1" bandRow="1">
                <a:tableStyleId>{5940675A-B579-460E-94D1-54222C63F5DA}</a:tableStyleId>
              </a:tblPr>
              <a:tblGrid>
                <a:gridCol w="1655939">
                  <a:extLst>
                    <a:ext uri="{9D8B030D-6E8A-4147-A177-3AD203B41FA5}">
                      <a16:colId xmlns:a16="http://schemas.microsoft.com/office/drawing/2014/main" xmlns="" val="20000"/>
                    </a:ext>
                  </a:extLst>
                </a:gridCol>
                <a:gridCol w="4581554">
                  <a:extLst>
                    <a:ext uri="{9D8B030D-6E8A-4147-A177-3AD203B41FA5}">
                      <a16:colId xmlns:a16="http://schemas.microsoft.com/office/drawing/2014/main" xmlns="" val="20001"/>
                    </a:ext>
                  </a:extLst>
                </a:gridCol>
                <a:gridCol w="2536654">
                  <a:extLst>
                    <a:ext uri="{9D8B030D-6E8A-4147-A177-3AD203B41FA5}">
                      <a16:colId xmlns:a16="http://schemas.microsoft.com/office/drawing/2014/main" xmlns="" val="20002"/>
                    </a:ext>
                  </a:extLst>
                </a:gridCol>
              </a:tblGrid>
              <a:tr h="517000">
                <a:tc>
                  <a:txBody>
                    <a:bodyPr/>
                    <a:lstStyle/>
                    <a:p>
                      <a:r>
                        <a:rPr lang="en-US" sz="1400" b="1" baseline="0" dirty="0" smtClean="0">
                          <a:solidFill>
                            <a:schemeClr val="accent4">
                              <a:lumMod val="50000"/>
                            </a:schemeClr>
                          </a:solidFill>
                        </a:rPr>
                        <a:t>Independent directors </a:t>
                      </a:r>
                      <a:endParaRPr lang="en-US" sz="1400" b="1" dirty="0">
                        <a:solidFill>
                          <a:schemeClr val="accent4">
                            <a:lumMod val="50000"/>
                          </a:schemeClr>
                        </a:solidFill>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kern="1200" baseline="0" dirty="0" smtClean="0">
                          <a:effectLst/>
                        </a:rPr>
                        <a:t>The </a:t>
                      </a:r>
                      <a:r>
                        <a:rPr lang="en-US" sz="1400" kern="1200" baseline="0" dirty="0" err="1" smtClean="0">
                          <a:effectLst/>
                        </a:rPr>
                        <a:t>largee</a:t>
                      </a:r>
                      <a:r>
                        <a:rPr lang="en-US" sz="1400" kern="1200" baseline="0" dirty="0" smtClean="0">
                          <a:effectLst/>
                        </a:rPr>
                        <a:t> the proportion of outside directors in Board of Directors, the higher  the probability of CEO dismissal in case when company has poor performance. </a:t>
                      </a:r>
                      <a:endParaRPr lang="ru-RU" sz="1400" kern="1200" dirty="0" smtClean="0">
                        <a:solidFill>
                          <a:schemeClr val="tx1"/>
                        </a:solidFill>
                        <a:effectLst/>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en-US"/>
                    </a:p>
                  </a:txBody>
                  <a:tcP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extLst>
                  <a:ext uri="{0D108BD9-81ED-4DB2-BD59-A6C34878D82A}">
                    <a16:rowId xmlns:a16="http://schemas.microsoft.com/office/drawing/2014/main" xmlns="" val="10000"/>
                  </a:ext>
                </a:extLst>
              </a:tr>
              <a:tr h="355116">
                <a:tc>
                  <a:txBody>
                    <a:bodyPr/>
                    <a:lstStyle/>
                    <a:p>
                      <a:r>
                        <a:rPr lang="en-US" sz="1400" b="1" dirty="0" smtClean="0">
                          <a:solidFill>
                            <a:schemeClr val="accent4">
                              <a:lumMod val="50000"/>
                            </a:schemeClr>
                          </a:solidFill>
                        </a:rPr>
                        <a:t>Confirmed by</a:t>
                      </a:r>
                      <a:endParaRPr lang="en-US" sz="1400" b="1" dirty="0">
                        <a:solidFill>
                          <a:schemeClr val="accent4">
                            <a:lumMod val="50000"/>
                          </a:schemeClr>
                        </a:solidFill>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Developed</a:t>
                      </a:r>
                      <a:endParaRPr lang="en-US" sz="1400" dirty="0">
                        <a:solidFill>
                          <a:srgbClr val="002060"/>
                        </a:solidFill>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r>
                        <a:rPr lang="en-US" sz="1400" b="1" dirty="0" smtClean="0">
                          <a:solidFill>
                            <a:srgbClr val="800000"/>
                          </a:solidFill>
                        </a:rPr>
                        <a:t>Emerging</a:t>
                      </a:r>
                      <a:endParaRPr lang="en-US" sz="1400" b="1" dirty="0">
                        <a:solidFill>
                          <a:srgbClr val="800000"/>
                        </a:solidFill>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340383678"/>
                  </a:ext>
                </a:extLst>
              </a:tr>
              <a:tr h="894265">
                <a:tc>
                  <a:txBody>
                    <a:bodyPr/>
                    <a:lstStyle/>
                    <a:p>
                      <a:r>
                        <a:rPr lang="en-US" sz="1400" b="1" dirty="0" smtClean="0">
                          <a:solidFill>
                            <a:schemeClr val="accent4">
                              <a:lumMod val="50000"/>
                            </a:schemeClr>
                          </a:solidFill>
                        </a:rPr>
                        <a:t>Authors</a:t>
                      </a:r>
                      <a:endParaRPr lang="en-US" sz="1400" b="1" dirty="0">
                        <a:solidFill>
                          <a:schemeClr val="accent4">
                            <a:lumMod val="50000"/>
                          </a:schemeClr>
                        </a:solidFill>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400" kern="1200" dirty="0" err="1" smtClean="0">
                          <a:effectLst/>
                        </a:rPr>
                        <a:t>Weisbach</a:t>
                      </a:r>
                      <a:r>
                        <a:rPr lang="ru-RU" sz="1400" kern="1200" dirty="0" smtClean="0">
                          <a:effectLst/>
                        </a:rPr>
                        <a:t> (1988)</a:t>
                      </a:r>
                      <a:r>
                        <a:rPr lang="en-US" sz="1400" kern="1200" dirty="0" smtClean="0">
                          <a:effectLst/>
                        </a:rPr>
                        <a:t>;</a:t>
                      </a:r>
                      <a:r>
                        <a:rPr lang="ru-RU" sz="1400" dirty="0" smtClean="0">
                          <a:effectLst/>
                        </a:rPr>
                        <a:t> </a:t>
                      </a:r>
                      <a:r>
                        <a:rPr lang="en-US" sz="1400" kern="1200" dirty="0" err="1" smtClean="0">
                          <a:effectLst/>
                        </a:rPr>
                        <a:t>Conyon</a:t>
                      </a:r>
                      <a:r>
                        <a:rPr lang="en-US" sz="1400" kern="1200" dirty="0" smtClean="0">
                          <a:effectLst/>
                        </a:rPr>
                        <a:t> (1998); </a:t>
                      </a:r>
                      <a:r>
                        <a:rPr lang="en-US" sz="1400" kern="1200" dirty="0" err="1" smtClean="0">
                          <a:effectLst/>
                        </a:rPr>
                        <a:t>Laux</a:t>
                      </a:r>
                      <a:r>
                        <a:rPr lang="en-US" sz="1400" kern="1200" dirty="0" smtClean="0">
                          <a:effectLst/>
                        </a:rPr>
                        <a:t> (2005);  </a:t>
                      </a:r>
                      <a:r>
                        <a:rPr lang="ru-RU" sz="1400" kern="1200" dirty="0" err="1" smtClean="0">
                          <a:effectLst/>
                        </a:rPr>
                        <a:t>Kaplan</a:t>
                      </a:r>
                      <a:r>
                        <a:rPr lang="en-US" sz="1400" kern="1200" baseline="0" dirty="0" smtClean="0">
                          <a:effectLst/>
                        </a:rPr>
                        <a:t> and</a:t>
                      </a:r>
                      <a:r>
                        <a:rPr lang="ru-RU" sz="1400" kern="1200" dirty="0" smtClean="0">
                          <a:effectLst/>
                        </a:rPr>
                        <a:t> </a:t>
                      </a:r>
                      <a:r>
                        <a:rPr lang="ru-RU" sz="1400" kern="1200" dirty="0" err="1" smtClean="0">
                          <a:effectLst/>
                        </a:rPr>
                        <a:t>Minton</a:t>
                      </a:r>
                      <a:r>
                        <a:rPr lang="ru-RU" sz="1400" kern="1200" dirty="0" smtClean="0">
                          <a:effectLst/>
                        </a:rPr>
                        <a:t>  (2012)</a:t>
                      </a:r>
                      <a:r>
                        <a:rPr lang="en-US" sz="1400" kern="1200" dirty="0" smtClean="0">
                          <a:effectLst/>
                        </a:rPr>
                        <a:t>; </a:t>
                      </a:r>
                      <a:r>
                        <a:rPr lang="en-US" sz="1400" kern="1200" dirty="0" err="1" smtClean="0">
                          <a:effectLst/>
                        </a:rPr>
                        <a:t>Mobbs</a:t>
                      </a:r>
                      <a:r>
                        <a:rPr lang="en-US" sz="1400" kern="1200" dirty="0" smtClean="0">
                          <a:effectLst/>
                        </a:rPr>
                        <a:t> (2013)</a:t>
                      </a:r>
                      <a:r>
                        <a:rPr lang="en-US" sz="1400" dirty="0" smtClean="0">
                          <a:effectLst/>
                        </a:rPr>
                        <a:t>; </a:t>
                      </a:r>
                      <a:r>
                        <a:rPr lang="ru-RU" sz="1400" kern="1200" dirty="0" err="1" smtClean="0">
                          <a:effectLst/>
                        </a:rPr>
                        <a:t>Dah</a:t>
                      </a:r>
                      <a:r>
                        <a:rPr lang="ru-RU" sz="1400" kern="1200" dirty="0" smtClean="0">
                          <a:effectLst/>
                        </a:rPr>
                        <a:t>, </a:t>
                      </a:r>
                      <a:r>
                        <a:rPr lang="ru-RU" sz="1400" kern="1200" dirty="0" err="1" smtClean="0">
                          <a:effectLst/>
                        </a:rPr>
                        <a:t>Frye</a:t>
                      </a:r>
                      <a:r>
                        <a:rPr lang="ru-RU" sz="1400" kern="1200" dirty="0" smtClean="0">
                          <a:effectLst/>
                        </a:rPr>
                        <a:t>, </a:t>
                      </a:r>
                      <a:r>
                        <a:rPr lang="ru-RU" sz="1400" kern="1200" dirty="0" err="1" smtClean="0">
                          <a:effectLst/>
                        </a:rPr>
                        <a:t>Hurst</a:t>
                      </a:r>
                      <a:r>
                        <a:rPr lang="ru-RU" sz="1400" kern="1200" dirty="0" smtClean="0">
                          <a:effectLst/>
                        </a:rPr>
                        <a:t> (2014)</a:t>
                      </a:r>
                      <a:r>
                        <a:rPr lang="en-US" sz="1400" kern="1200" dirty="0" smtClean="0">
                          <a:effectLst/>
                        </a:rPr>
                        <a:t>;</a:t>
                      </a:r>
                      <a:r>
                        <a:rPr lang="ru-RU" sz="1400" dirty="0" smtClean="0">
                          <a:effectLst/>
                        </a:rPr>
                        <a:t> </a:t>
                      </a:r>
                      <a:r>
                        <a:rPr lang="en-US" sz="1400" kern="1200" dirty="0" err="1" smtClean="0">
                          <a:effectLst/>
                        </a:rPr>
                        <a:t>HomRoy</a:t>
                      </a:r>
                      <a:r>
                        <a:rPr lang="en-US" sz="1400" kern="1200" dirty="0" smtClean="0">
                          <a:effectLst/>
                        </a:rPr>
                        <a:t> (2015); Hillier D. and </a:t>
                      </a:r>
                      <a:r>
                        <a:rPr lang="en-US" sz="1400" kern="1200" dirty="0" err="1" smtClean="0">
                          <a:effectLst/>
                        </a:rPr>
                        <a:t>McColgan</a:t>
                      </a:r>
                      <a:r>
                        <a:rPr lang="en-US" sz="1400" kern="1200" dirty="0" smtClean="0">
                          <a:effectLst/>
                        </a:rPr>
                        <a:t> P. (2009) </a:t>
                      </a:r>
                      <a:endParaRPr lang="en-US" sz="1400" dirty="0">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r>
                        <a:rPr lang="ru-RU" sz="1400" dirty="0" smtClean="0">
                          <a:effectLst/>
                        </a:rPr>
                        <a:t> </a:t>
                      </a:r>
                      <a:r>
                        <a:rPr lang="it-IT" sz="1400" dirty="0" smtClean="0">
                          <a:effectLst/>
                        </a:rPr>
                        <a:t> Kato and Long (2006); </a:t>
                      </a:r>
                      <a:r>
                        <a:rPr lang="en-US" sz="1400" dirty="0" err="1" smtClean="0">
                          <a:effectLst/>
                        </a:rPr>
                        <a:t>Rachpradit</a:t>
                      </a:r>
                      <a:r>
                        <a:rPr lang="en-US" sz="1400" dirty="0" smtClean="0">
                          <a:effectLst/>
                        </a:rPr>
                        <a:t> and </a:t>
                      </a:r>
                      <a:r>
                        <a:rPr lang="en-US" sz="1400" dirty="0" err="1" smtClean="0">
                          <a:effectLst/>
                        </a:rPr>
                        <a:t>Khang</a:t>
                      </a:r>
                      <a:r>
                        <a:rPr lang="en-US" sz="1400" dirty="0" smtClean="0">
                          <a:effectLst/>
                        </a:rPr>
                        <a:t> (2012)</a:t>
                      </a:r>
                      <a:endParaRPr lang="en-US" sz="1400" dirty="0">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523616">
                <a:tc>
                  <a:txBody>
                    <a:bodyPr/>
                    <a:lstStyle/>
                    <a:p>
                      <a:r>
                        <a:rPr lang="en-US" sz="1400" b="1" dirty="0" smtClean="0">
                          <a:solidFill>
                            <a:schemeClr val="accent4">
                              <a:lumMod val="50000"/>
                            </a:schemeClr>
                          </a:solidFill>
                        </a:rPr>
                        <a:t>CEO ownership</a:t>
                      </a:r>
                      <a:endParaRPr lang="en-US" sz="1400" b="1" dirty="0" smtClean="0">
                        <a:solidFill>
                          <a:schemeClr val="accent4">
                            <a:lumMod val="50000"/>
                          </a:schemeClr>
                        </a:solidFill>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IF</a:t>
                      </a:r>
                      <a:r>
                        <a:rPr lang="en-US" sz="1400" baseline="0" dirty="0" smtClean="0"/>
                        <a:t> </a:t>
                      </a:r>
                      <a:r>
                        <a:rPr lang="en-US" sz="1400" dirty="0" smtClean="0"/>
                        <a:t>CEOs ownership is </a:t>
                      </a:r>
                      <a:r>
                        <a:rPr lang="en-US" sz="1400" b="1" dirty="0" smtClean="0">
                          <a:solidFill>
                            <a:srgbClr val="000090"/>
                          </a:solidFill>
                        </a:rPr>
                        <a:t>high</a:t>
                      </a:r>
                      <a:r>
                        <a:rPr lang="en-US" sz="1400" dirty="0" smtClean="0"/>
                        <a:t>, the probability of CEO turnover significantly </a:t>
                      </a:r>
                      <a:r>
                        <a:rPr lang="en-US" sz="1400" b="1" dirty="0" smtClean="0">
                          <a:solidFill>
                            <a:srgbClr val="000090"/>
                          </a:solidFill>
                        </a:rPr>
                        <a:t>decreases </a:t>
                      </a:r>
                      <a:endParaRPr lang="en-US" sz="1400" b="1" dirty="0">
                        <a:solidFill>
                          <a:srgbClr val="000090"/>
                        </a:solidFill>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en-US"/>
                    </a:p>
                  </a:txBody>
                  <a:tcPr/>
                </a:tc>
                <a:extLst>
                  <a:ext uri="{0D108BD9-81ED-4DB2-BD59-A6C34878D82A}">
                    <a16:rowId xmlns:a16="http://schemas.microsoft.com/office/drawing/2014/main" xmlns="" val="10004"/>
                  </a:ext>
                </a:extLst>
              </a:tr>
              <a:tr h="445842">
                <a:tc>
                  <a:txBody>
                    <a:bodyPr/>
                    <a:lstStyle/>
                    <a:p>
                      <a:r>
                        <a:rPr lang="en-US" sz="1400" b="1" dirty="0" smtClean="0">
                          <a:solidFill>
                            <a:schemeClr val="accent4">
                              <a:lumMod val="50000"/>
                            </a:schemeClr>
                          </a:solidFill>
                        </a:rPr>
                        <a:t>Confirmed by</a:t>
                      </a:r>
                      <a:endParaRPr lang="en-US" sz="1400" b="1" dirty="0">
                        <a:solidFill>
                          <a:schemeClr val="accent4">
                            <a:lumMod val="50000"/>
                          </a:schemeClr>
                        </a:solidFill>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Developed</a:t>
                      </a:r>
                      <a:endParaRPr lang="en-US" sz="1400" dirty="0">
                        <a:solidFill>
                          <a:srgbClr val="002060"/>
                        </a:solidFill>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r>
                        <a:rPr lang="en-US" sz="1400" b="1" dirty="0" smtClean="0">
                          <a:solidFill>
                            <a:srgbClr val="800000"/>
                          </a:solidFill>
                        </a:rPr>
                        <a:t>Emerging</a:t>
                      </a:r>
                      <a:endParaRPr lang="en-US" sz="1400" b="1" dirty="0">
                        <a:solidFill>
                          <a:srgbClr val="800000"/>
                        </a:solidFill>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65432919"/>
                  </a:ext>
                </a:extLst>
              </a:tr>
              <a:tr h="68538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solidFill>
                            <a:schemeClr val="accent4">
                              <a:lumMod val="50000"/>
                            </a:schemeClr>
                          </a:solidFill>
                        </a:rPr>
                        <a:t>Authors</a:t>
                      </a:r>
                    </a:p>
                    <a:p>
                      <a:endParaRPr lang="en-US" sz="1400" b="1" dirty="0" smtClean="0">
                        <a:solidFill>
                          <a:schemeClr val="accent4">
                            <a:lumMod val="50000"/>
                          </a:schemeClr>
                        </a:solidFill>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smtClean="0"/>
                        <a:t>Denis, Denis, and Sarin (1997);</a:t>
                      </a:r>
                      <a:r>
                        <a:rPr lang="fr-FR" sz="1400" baseline="0" dirty="0" smtClean="0"/>
                        <a:t> </a:t>
                      </a:r>
                      <a:r>
                        <a:rPr lang="fr-FR" sz="1400" dirty="0" smtClean="0"/>
                        <a:t>Gao, </a:t>
                      </a:r>
                      <a:r>
                        <a:rPr lang="fr-FR" sz="1400" dirty="0" err="1" smtClean="0"/>
                        <a:t>Harford</a:t>
                      </a:r>
                      <a:r>
                        <a:rPr lang="fr-FR" sz="1400" dirty="0" smtClean="0"/>
                        <a:t>, Li (2014) , </a:t>
                      </a:r>
                      <a:r>
                        <a:rPr lang="en-US" sz="1400" kern="1200" dirty="0" err="1" smtClean="0">
                          <a:effectLst/>
                        </a:rPr>
                        <a:t>HomRoy</a:t>
                      </a:r>
                      <a:r>
                        <a:rPr lang="en-US" sz="1400" kern="1200" dirty="0" smtClean="0">
                          <a:effectLst/>
                        </a:rPr>
                        <a:t> S. (2015) </a:t>
                      </a:r>
                      <a:r>
                        <a:rPr lang="en-US" sz="1400" kern="1200" dirty="0" err="1" smtClean="0">
                          <a:effectLst/>
                        </a:rPr>
                        <a:t>Brunello</a:t>
                      </a:r>
                      <a:r>
                        <a:rPr lang="en-US" sz="1400" kern="1200" dirty="0" smtClean="0">
                          <a:effectLst/>
                        </a:rPr>
                        <a:t>, </a:t>
                      </a:r>
                      <a:r>
                        <a:rPr lang="en-US" sz="1400" kern="1200" dirty="0" err="1" smtClean="0">
                          <a:effectLst/>
                        </a:rPr>
                        <a:t>Graziano</a:t>
                      </a:r>
                      <a:r>
                        <a:rPr lang="en-US" sz="1400" kern="1200" dirty="0" smtClean="0">
                          <a:effectLst/>
                        </a:rPr>
                        <a:t> and </a:t>
                      </a:r>
                      <a:r>
                        <a:rPr lang="en-US" sz="1400" kern="1200" dirty="0" err="1" smtClean="0">
                          <a:effectLst/>
                        </a:rPr>
                        <a:t>Parigi</a:t>
                      </a:r>
                      <a:r>
                        <a:rPr lang="en-US" sz="1400" kern="1200" dirty="0" smtClean="0">
                          <a:effectLst/>
                        </a:rPr>
                        <a:t> (2003) </a:t>
                      </a:r>
                      <a:endParaRPr lang="en-US" sz="1400" dirty="0">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kern="1200" dirty="0" smtClean="0">
                          <a:effectLst/>
                        </a:rPr>
                        <a:t>Gibson (2003), </a:t>
                      </a:r>
                      <a:r>
                        <a:rPr lang="hu-HU" sz="1400" kern="1200" dirty="0" smtClean="0">
                          <a:effectLst/>
                        </a:rPr>
                        <a:t>Conyon, He (2014) </a:t>
                      </a:r>
                      <a:endParaRPr lang="en-US" sz="1400" dirty="0">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685386">
                <a:tc>
                  <a:txBody>
                    <a:bodyPr/>
                    <a:lstStyle/>
                    <a:p>
                      <a:r>
                        <a:rPr lang="en-US" sz="1400" b="1" dirty="0" smtClean="0">
                          <a:solidFill>
                            <a:schemeClr val="accent4">
                              <a:lumMod val="50000"/>
                            </a:schemeClr>
                          </a:solidFill>
                        </a:rPr>
                        <a:t>CEO duality</a:t>
                      </a:r>
                      <a:endParaRPr lang="en-US" sz="1400" b="1" dirty="0">
                        <a:solidFill>
                          <a:schemeClr val="accent4">
                            <a:lumMod val="50000"/>
                          </a:schemeClr>
                        </a:solidFill>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If</a:t>
                      </a:r>
                      <a:r>
                        <a:rPr lang="en-US" sz="1400" baseline="0" dirty="0" smtClean="0"/>
                        <a:t> CEO is Chairman , the probability of CEO turnover due to poor performance decreases (</a:t>
                      </a:r>
                      <a:r>
                        <a:rPr lang="en-US" sz="1400" dirty="0" err="1" smtClean="0"/>
                        <a:t>HomRoy</a:t>
                      </a:r>
                      <a:r>
                        <a:rPr lang="en-US" sz="1400" dirty="0" smtClean="0"/>
                        <a:t> (2015),</a:t>
                      </a:r>
                      <a:r>
                        <a:rPr lang="en-US" sz="1400" baseline="0" dirty="0" smtClean="0"/>
                        <a:t> </a:t>
                      </a:r>
                      <a:r>
                        <a:rPr lang="fi-FI" sz="1400" baseline="0" dirty="0" err="1" smtClean="0"/>
                        <a:t>Lausten</a:t>
                      </a:r>
                      <a:r>
                        <a:rPr lang="fi-FI" sz="1400" baseline="0" dirty="0" smtClean="0"/>
                        <a:t> (2002) </a:t>
                      </a:r>
                      <a:endParaRPr lang="en-US" sz="1400" b="1" dirty="0" smtClean="0">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en-US"/>
                    </a:p>
                  </a:txBody>
                  <a:tcPr/>
                </a:tc>
                <a:extLst>
                  <a:ext uri="{0D108BD9-81ED-4DB2-BD59-A6C34878D82A}">
                    <a16:rowId xmlns:a16="http://schemas.microsoft.com/office/drawing/2014/main" xmlns="" val="1576208350"/>
                  </a:ext>
                </a:extLst>
              </a:tr>
              <a:tr h="73970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solidFill>
                            <a:schemeClr val="accent4">
                              <a:lumMod val="50000"/>
                            </a:schemeClr>
                          </a:solidFill>
                        </a:rPr>
                        <a:t>Ownership concentration</a:t>
                      </a:r>
                      <a:endParaRPr lang="en-US" sz="1400" b="1" dirty="0" smtClean="0">
                        <a:solidFill>
                          <a:schemeClr val="accent4">
                            <a:lumMod val="50000"/>
                          </a:schemeClr>
                        </a:solidFill>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If company</a:t>
                      </a:r>
                      <a:r>
                        <a:rPr lang="en-US" sz="1400" baseline="0" dirty="0" smtClean="0"/>
                        <a:t> has</a:t>
                      </a:r>
                      <a:r>
                        <a:rPr lang="en-US" sz="1400" dirty="0" smtClean="0"/>
                        <a:t> </a:t>
                      </a:r>
                      <a:r>
                        <a:rPr lang="en-US" sz="1400" baseline="0" dirty="0" smtClean="0"/>
                        <a:t>a </a:t>
                      </a:r>
                      <a:r>
                        <a:rPr lang="en-US" sz="1400" b="1" baseline="0" dirty="0" smtClean="0">
                          <a:solidFill>
                            <a:srgbClr val="000090"/>
                          </a:solidFill>
                        </a:rPr>
                        <a:t>large shareholder (</a:t>
                      </a:r>
                      <a:r>
                        <a:rPr lang="en-US" sz="1400" dirty="0" smtClean="0"/>
                        <a:t>more than 50% of shares), the performance-turnover relationship are stronger</a:t>
                      </a:r>
                      <a:r>
                        <a:rPr lang="ru-RU" sz="1400" dirty="0" smtClean="0"/>
                        <a:t> </a:t>
                      </a:r>
                      <a:r>
                        <a:rPr lang="en-US" sz="1400" dirty="0" smtClean="0"/>
                        <a:t>than companies where the major shareholder has less than 50%. (Chi and Wang (2009))</a:t>
                      </a:r>
                      <a:endParaRPr lang="en-US" sz="1400" dirty="0">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en-US" dirty="0"/>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58616004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201882" y="1520042"/>
            <a:ext cx="3550071" cy="45244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4344" name="Rectangle 10"/>
          <p:cNvSpPr>
            <a:spLocks noChangeArrowheads="1"/>
          </p:cNvSpPr>
          <p:nvPr/>
        </p:nvSpPr>
        <p:spPr bwMode="auto">
          <a:xfrm>
            <a:off x="6618685" y="3832623"/>
            <a:ext cx="606192" cy="300082"/>
          </a:xfrm>
          <a:prstGeom prst="rect">
            <a:avLst/>
          </a:prstGeom>
          <a:noFill/>
          <a:ln w="9525">
            <a:noFill/>
            <a:miter lim="800000"/>
            <a:headEnd/>
            <a:tailEnd/>
          </a:ln>
        </p:spPr>
        <p:txBody>
          <a:bodyPr wrap="none">
            <a:spAutoFit/>
          </a:bodyPr>
          <a:lstStyle/>
          <a:p>
            <a:pPr defTabSz="342900" fontAlgn="base">
              <a:spcBef>
                <a:spcPct val="0"/>
              </a:spcBef>
              <a:spcAft>
                <a:spcPct val="0"/>
              </a:spcAft>
              <a:defRPr/>
            </a:pPr>
            <a:r>
              <a:rPr lang="en-US" sz="1350">
                <a:solidFill>
                  <a:srgbClr val="FFFFFF"/>
                </a:solidFill>
                <a:latin typeface="Calibri" panose="020F0502020204030204"/>
                <a:ea typeface="ＭＳ Ｐゴシック"/>
              </a:rPr>
              <a:t>photo</a:t>
            </a:r>
          </a:p>
        </p:txBody>
      </p:sp>
      <p:sp>
        <p:nvSpPr>
          <p:cNvPr id="14345" name="Rectangle 11"/>
          <p:cNvSpPr>
            <a:spLocks noChangeArrowheads="1"/>
          </p:cNvSpPr>
          <p:nvPr/>
        </p:nvSpPr>
        <p:spPr bwMode="auto">
          <a:xfrm>
            <a:off x="6618685" y="5050631"/>
            <a:ext cx="606192" cy="300082"/>
          </a:xfrm>
          <a:prstGeom prst="rect">
            <a:avLst/>
          </a:prstGeom>
          <a:noFill/>
          <a:ln w="9525">
            <a:noFill/>
            <a:miter lim="800000"/>
            <a:headEnd/>
            <a:tailEnd/>
          </a:ln>
        </p:spPr>
        <p:txBody>
          <a:bodyPr wrap="none">
            <a:spAutoFit/>
          </a:bodyPr>
          <a:lstStyle/>
          <a:p>
            <a:pPr defTabSz="342900" fontAlgn="base">
              <a:spcBef>
                <a:spcPct val="0"/>
              </a:spcBef>
              <a:spcAft>
                <a:spcPct val="0"/>
              </a:spcAft>
              <a:defRPr/>
            </a:pPr>
            <a:r>
              <a:rPr lang="en-US" sz="1350">
                <a:solidFill>
                  <a:srgbClr val="FFFFFF"/>
                </a:solidFill>
                <a:latin typeface="Calibri" panose="020F0502020204030204"/>
                <a:ea typeface="ＭＳ Ｐゴシック"/>
              </a:rPr>
              <a:t>photo</a:t>
            </a:r>
          </a:p>
        </p:txBody>
      </p:sp>
      <p:sp>
        <p:nvSpPr>
          <p:cNvPr id="8" name="Title 1"/>
          <p:cNvSpPr txBox="1">
            <a:spLocks/>
          </p:cNvSpPr>
          <p:nvPr/>
        </p:nvSpPr>
        <p:spPr bwMode="auto">
          <a:xfrm>
            <a:off x="1436199" y="235598"/>
            <a:ext cx="5975521" cy="542728"/>
          </a:xfrm>
          <a:prstGeom prst="rect">
            <a:avLst/>
          </a:prstGeom>
          <a:noFill/>
          <a:ln w="9525">
            <a:noFill/>
            <a:miter lim="800000"/>
            <a:headEnd/>
            <a:tailEnd/>
          </a:ln>
        </p:spPr>
        <p:txBody>
          <a:bodyPr anchor="ctr"/>
          <a:lstStyle/>
          <a:p>
            <a:pPr defTabSz="342900" fontAlgn="base">
              <a:spcBef>
                <a:spcPct val="0"/>
              </a:spcBef>
              <a:spcAft>
                <a:spcPct val="0"/>
              </a:spcAft>
              <a:defRPr/>
            </a:pPr>
            <a:r>
              <a:rPr lang="en-US" sz="3200" b="1" dirty="0">
                <a:solidFill>
                  <a:prstClr val="white"/>
                </a:solidFill>
                <a:latin typeface="Times New Roman" panose="02020603050405020304" pitchFamily="18" charset="0"/>
                <a:ea typeface="ＭＳ Ｐゴシック"/>
                <a:cs typeface="Times New Roman" panose="02020603050405020304" pitchFamily="18" charset="0"/>
              </a:rPr>
              <a:t>Human </a:t>
            </a:r>
            <a:r>
              <a:rPr lang="en-US" sz="3200" b="1" dirty="0" smtClean="0">
                <a:solidFill>
                  <a:prstClr val="white"/>
                </a:solidFill>
                <a:latin typeface="Times New Roman" panose="02020603050405020304" pitchFamily="18" charset="0"/>
                <a:ea typeface="ＭＳ Ｐゴシック"/>
                <a:cs typeface="Times New Roman" panose="02020603050405020304" pitchFamily="18" charset="0"/>
              </a:rPr>
              <a:t>capital </a:t>
            </a:r>
            <a:r>
              <a:rPr lang="en-US" sz="3200" b="1" dirty="0" smtClean="0">
                <a:solidFill>
                  <a:schemeClr val="bg1"/>
                </a:solidFill>
                <a:latin typeface="Times New Roman" panose="02020603050405020304" pitchFamily="18" charset="0"/>
                <a:ea typeface="ＭＳ Ｐゴシック"/>
                <a:cs typeface="Times New Roman" panose="02020603050405020304" pitchFamily="18" charset="0"/>
              </a:rPr>
              <a:t>perspective</a:t>
            </a:r>
            <a:r>
              <a:rPr lang="en-US" sz="3200" b="1" dirty="0" smtClean="0">
                <a:solidFill>
                  <a:srgbClr val="800000"/>
                </a:solidFill>
                <a:latin typeface="Times New Roman" panose="02020603050405020304" pitchFamily="18" charset="0"/>
                <a:ea typeface="ＭＳ Ｐゴシック"/>
                <a:cs typeface="Times New Roman" panose="02020603050405020304" pitchFamily="18" charset="0"/>
              </a:rPr>
              <a:t> </a:t>
            </a:r>
            <a:endParaRPr lang="en-US" sz="3200" b="1" dirty="0">
              <a:solidFill>
                <a:srgbClr val="800000"/>
              </a:solidFill>
              <a:latin typeface="Times New Roman" panose="02020603050405020304" pitchFamily="18" charset="0"/>
              <a:ea typeface="ＭＳ Ｐゴシック"/>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504536468"/>
              </p:ext>
            </p:extLst>
          </p:nvPr>
        </p:nvGraphicFramePr>
        <p:xfrm>
          <a:off x="3900714" y="1397726"/>
          <a:ext cx="5125719" cy="4595559"/>
        </p:xfrm>
        <a:graphic>
          <a:graphicData uri="http://schemas.openxmlformats.org/drawingml/2006/table">
            <a:tbl>
              <a:tblPr firstRow="1" bandRow="1">
                <a:tableStyleId>{9D7B26C5-4107-4FEC-AEDC-1716B250A1EF}</a:tableStyleId>
              </a:tblPr>
              <a:tblGrid>
                <a:gridCol w="1107337">
                  <a:extLst>
                    <a:ext uri="{9D8B030D-6E8A-4147-A177-3AD203B41FA5}">
                      <a16:colId xmlns:a16="http://schemas.microsoft.com/office/drawing/2014/main" xmlns="" val="20000"/>
                    </a:ext>
                  </a:extLst>
                </a:gridCol>
                <a:gridCol w="2016445">
                  <a:extLst>
                    <a:ext uri="{9D8B030D-6E8A-4147-A177-3AD203B41FA5}">
                      <a16:colId xmlns:a16="http://schemas.microsoft.com/office/drawing/2014/main" xmlns="" val="20001"/>
                    </a:ext>
                  </a:extLst>
                </a:gridCol>
                <a:gridCol w="2001937">
                  <a:extLst>
                    <a:ext uri="{9D8B030D-6E8A-4147-A177-3AD203B41FA5}">
                      <a16:colId xmlns:a16="http://schemas.microsoft.com/office/drawing/2014/main" xmlns="" val="20002"/>
                    </a:ext>
                  </a:extLst>
                </a:gridCol>
              </a:tblGrid>
              <a:tr h="576249">
                <a:tc>
                  <a:txBody>
                    <a:bodyPr/>
                    <a:lstStyle/>
                    <a:p>
                      <a:endParaRPr lang="en-US" sz="1600" dirty="0">
                        <a:latin typeface="Times New Roman" panose="02020603050405020304" pitchFamily="18" charset="0"/>
                        <a:cs typeface="Times New Roman" panose="02020603050405020304" pitchFamily="18" charset="0"/>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latin typeface="Times New Roman" panose="02020603050405020304" pitchFamily="18" charset="0"/>
                          <a:cs typeface="Times New Roman" panose="02020603050405020304" pitchFamily="18" charset="0"/>
                        </a:rPr>
                        <a:t>General human capital </a:t>
                      </a:r>
                      <a:endParaRPr lang="en-US" sz="1600" dirty="0" smtClean="0">
                        <a:solidFill>
                          <a:srgbClr val="1F497D">
                            <a:lumMod val="60000"/>
                            <a:lumOff val="40000"/>
                          </a:srgbClr>
                        </a:solidFill>
                        <a:latin typeface="Times New Roman" panose="02020603050405020304" pitchFamily="18" charset="0"/>
                        <a:cs typeface="Times New Roman" panose="02020603050405020304" pitchFamily="18" charset="0"/>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latin typeface="Times New Roman" panose="02020603050405020304" pitchFamily="18" charset="0"/>
                          <a:cs typeface="Times New Roman" panose="02020603050405020304" pitchFamily="18" charset="0"/>
                        </a:rPr>
                        <a:t>Firm-specific human capital </a:t>
                      </a:r>
                      <a:endParaRPr lang="en-US" sz="1600" dirty="0" smtClean="0">
                        <a:solidFill>
                          <a:srgbClr val="558ED5"/>
                        </a:solidFill>
                        <a:latin typeface="Times New Roman" panose="02020603050405020304" pitchFamily="18" charset="0"/>
                        <a:cs typeface="Times New Roman" panose="02020603050405020304" pitchFamily="18" charset="0"/>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10000"/>
                  </a:ext>
                </a:extLst>
              </a:tr>
              <a:tr h="1931430">
                <a:tc>
                  <a:txBody>
                    <a:bodyPr/>
                    <a:lstStyle/>
                    <a:p>
                      <a:r>
                        <a:rPr lang="en-US" sz="1600" dirty="0" smtClean="0">
                          <a:latin typeface="Times New Roman" panose="02020603050405020304" pitchFamily="18" charset="0"/>
                          <a:cs typeface="Times New Roman" panose="02020603050405020304" pitchFamily="18" charset="0"/>
                        </a:rPr>
                        <a:t>Definition</a:t>
                      </a:r>
                      <a:endParaRPr lang="en-US" sz="1600" dirty="0">
                        <a:latin typeface="Times New Roman" panose="02020603050405020304" pitchFamily="18" charset="0"/>
                        <a:cs typeface="Times New Roman" panose="02020603050405020304" pitchFamily="18" charset="0"/>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Times New Roman" panose="02020603050405020304" pitchFamily="18" charset="0"/>
                          <a:cs typeface="Times New Roman" panose="02020603050405020304" pitchFamily="18" charset="0"/>
                        </a:rPr>
                        <a:t>CEOs ability that is valued by all employers. </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Times New Roman" panose="02020603050405020304" pitchFamily="18" charset="0"/>
                          <a:cs typeface="Times New Roman" panose="02020603050405020304" pitchFamily="18" charset="0"/>
                        </a:rPr>
                        <a:t>general capital is more important than firm-specific. </a:t>
                      </a:r>
                    </a:p>
                    <a:p>
                      <a:endParaRPr lang="en-US" sz="1600" dirty="0">
                        <a:latin typeface="Times New Roman" panose="02020603050405020304" pitchFamily="18" charset="0"/>
                        <a:cs typeface="Times New Roman" panose="02020603050405020304" pitchFamily="18" charset="0"/>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Times New Roman" panose="02020603050405020304" pitchFamily="18" charset="0"/>
                          <a:cs typeface="Times New Roman" panose="02020603050405020304" pitchFamily="18" charset="0"/>
                        </a:rPr>
                        <a:t>work experience, knowledge and skills of CEO that can be valued only in one particular company due to their characteristics</a:t>
                      </a:r>
                      <a:endParaRPr lang="en-US" sz="1600" i="1" dirty="0" smtClean="0">
                        <a:solidFill>
                          <a:prstClr val="black"/>
                        </a:solidFill>
                        <a:latin typeface="Times New Roman" panose="02020603050405020304" pitchFamily="18" charset="0"/>
                        <a:cs typeface="Times New Roman" panose="02020603050405020304" pitchFamily="18" charset="0"/>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10001"/>
                  </a:ext>
                </a:extLst>
              </a:tr>
              <a:tr h="532054">
                <a:tc>
                  <a:txBody>
                    <a:bodyPr/>
                    <a:lstStyle/>
                    <a:p>
                      <a:r>
                        <a:rPr lang="en-US" sz="1600" u="none" dirty="0" smtClean="0">
                          <a:latin typeface="Times New Roman" panose="02020603050405020304" pitchFamily="18" charset="0"/>
                          <a:cs typeface="Times New Roman" panose="02020603050405020304" pitchFamily="18" charset="0"/>
                        </a:rPr>
                        <a:t>Measures</a:t>
                      </a:r>
                      <a:endParaRPr lang="en-US" sz="1600" u="none" dirty="0">
                        <a:latin typeface="Times New Roman" panose="02020603050405020304" pitchFamily="18" charset="0"/>
                        <a:cs typeface="Times New Roman" panose="02020603050405020304" pitchFamily="18" charset="0"/>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Times New Roman" panose="02020603050405020304" pitchFamily="18" charset="0"/>
                          <a:cs typeface="Times New Roman" panose="02020603050405020304" pitchFamily="18" charset="0"/>
                        </a:rPr>
                        <a:t>MBA degree, education,  CEO age</a:t>
                      </a:r>
                      <a:endParaRPr lang="en-US" sz="1600" dirty="0" smtClean="0">
                        <a:solidFill>
                          <a:prstClr val="black"/>
                        </a:solidFill>
                        <a:latin typeface="Times New Roman" panose="02020603050405020304" pitchFamily="18" charset="0"/>
                        <a:cs typeface="Times New Roman" panose="02020603050405020304" pitchFamily="18" charset="0"/>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just"/>
                      <a:r>
                        <a:rPr lang="en-US" sz="1600" dirty="0" smtClean="0">
                          <a:latin typeface="Times New Roman" panose="02020603050405020304" pitchFamily="18" charset="0"/>
                          <a:cs typeface="Times New Roman" panose="02020603050405020304" pitchFamily="18" charset="0"/>
                        </a:rPr>
                        <a:t>CEO tenure</a:t>
                      </a:r>
                      <a:endParaRPr lang="en-US" sz="1600" dirty="0" smtClean="0">
                        <a:solidFill>
                          <a:prstClr val="black"/>
                        </a:solidFill>
                        <a:latin typeface="Times New Roman" panose="02020603050405020304" pitchFamily="18" charset="0"/>
                        <a:cs typeface="Times New Roman" panose="02020603050405020304" pitchFamily="18" charset="0"/>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10002"/>
                  </a:ext>
                </a:extLst>
              </a:tr>
              <a:tr h="1464971">
                <a:tc>
                  <a:txBody>
                    <a:bodyPr/>
                    <a:lstStyle/>
                    <a:p>
                      <a:r>
                        <a:rPr lang="en-US" sz="1600" dirty="0" smtClean="0">
                          <a:latin typeface="Times New Roman" panose="02020603050405020304" pitchFamily="18" charset="0"/>
                          <a:cs typeface="Times New Roman" panose="02020603050405020304" pitchFamily="18" charset="0"/>
                        </a:rPr>
                        <a:t>Authors</a:t>
                      </a:r>
                      <a:endParaRPr lang="en-US" sz="1600" dirty="0">
                        <a:latin typeface="Times New Roman" panose="02020603050405020304" pitchFamily="18" charset="0"/>
                        <a:cs typeface="Times New Roman" panose="02020603050405020304" pitchFamily="18" charset="0"/>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algn="just"/>
                      <a:r>
                        <a:rPr lang="en-US" sz="1600" dirty="0" err="1" smtClean="0">
                          <a:latin typeface="Times New Roman" panose="02020603050405020304" pitchFamily="18" charset="0"/>
                          <a:cs typeface="Times New Roman" panose="02020603050405020304" pitchFamily="18" charset="0"/>
                        </a:rPr>
                        <a:t>Aivazian</a:t>
                      </a:r>
                      <a:r>
                        <a:rPr lang="en-US" sz="1600" dirty="0" smtClean="0">
                          <a:latin typeface="Times New Roman" panose="02020603050405020304" pitchFamily="18" charset="0"/>
                          <a:cs typeface="Times New Roman" panose="02020603050405020304" pitchFamily="18" charset="0"/>
                        </a:rPr>
                        <a:t>, Lai and </a:t>
                      </a:r>
                      <a:r>
                        <a:rPr lang="en-US" sz="1600" dirty="0" err="1" smtClean="0">
                          <a:latin typeface="Times New Roman" panose="02020603050405020304" pitchFamily="18" charset="0"/>
                          <a:cs typeface="Times New Roman" panose="02020603050405020304" pitchFamily="18" charset="0"/>
                        </a:rPr>
                        <a:t>Rahaman</a:t>
                      </a:r>
                      <a:r>
                        <a:rPr lang="en-US" sz="1600" dirty="0" smtClean="0">
                          <a:latin typeface="Times New Roman" panose="02020603050405020304" pitchFamily="18" charset="0"/>
                          <a:cs typeface="Times New Roman" panose="02020603050405020304" pitchFamily="18" charset="0"/>
                        </a:rPr>
                        <a:t> (2010), Hutchinson and Russell (2013), </a:t>
                      </a:r>
                      <a:r>
                        <a:rPr lang="en-US" sz="1600" dirty="0" err="1" smtClean="0">
                          <a:latin typeface="Times New Roman" panose="02020603050405020304" pitchFamily="18" charset="0"/>
                          <a:cs typeface="Times New Roman" panose="02020603050405020304" pitchFamily="18" charset="0"/>
                        </a:rPr>
                        <a:t>Frydman</a:t>
                      </a:r>
                      <a:r>
                        <a:rPr lang="en-US" sz="1600" dirty="0" smtClean="0">
                          <a:latin typeface="Times New Roman" panose="02020603050405020304" pitchFamily="18" charset="0"/>
                          <a:cs typeface="Times New Roman" panose="02020603050405020304" pitchFamily="18" charset="0"/>
                        </a:rPr>
                        <a:t> (2007) and Bertrand (2009)</a:t>
                      </a:r>
                      <a:endParaRPr lang="en-US" sz="1600" dirty="0" smtClean="0">
                        <a:solidFill>
                          <a:prstClr val="black"/>
                        </a:solidFill>
                        <a:latin typeface="Times New Roman" panose="02020603050405020304" pitchFamily="18" charset="0"/>
                        <a:cs typeface="Times New Roman" panose="02020603050405020304" pitchFamily="18" charset="0"/>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Times New Roman" panose="02020603050405020304" pitchFamily="18" charset="0"/>
                          <a:cs typeface="Times New Roman" panose="02020603050405020304" pitchFamily="18" charset="0"/>
                        </a:rPr>
                        <a:t>Crook et al (2011), Hutchinson and Russell (2013)</a:t>
                      </a:r>
                      <a:endParaRPr lang="en-US" sz="1600" i="1" dirty="0" smtClean="0">
                        <a:solidFill>
                          <a:prstClr val="black"/>
                        </a:solidFill>
                        <a:latin typeface="Times New Roman" panose="02020603050405020304" pitchFamily="18" charset="0"/>
                        <a:cs typeface="Times New Roman" panose="02020603050405020304" pitchFamily="18" charset="0"/>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10" name="Oval 56"/>
          <p:cNvSpPr>
            <a:spLocks noChangeAspect="1"/>
          </p:cNvSpPr>
          <p:nvPr/>
        </p:nvSpPr>
        <p:spPr>
          <a:xfrm>
            <a:off x="476315" y="4877736"/>
            <a:ext cx="177992" cy="172896"/>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Прямоугольник 2"/>
          <p:cNvSpPr/>
          <p:nvPr/>
        </p:nvSpPr>
        <p:spPr>
          <a:xfrm>
            <a:off x="737791" y="1809300"/>
            <a:ext cx="3157314" cy="1477328"/>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Collection of resources  (all the knowledge, talents, skills, abilities, experience, intelligence, training, judgment) </a:t>
            </a:r>
            <a:r>
              <a:rPr lang="en-US" dirty="0" smtClean="0">
                <a:latin typeface="Times New Roman" panose="02020603050405020304" pitchFamily="18" charset="0"/>
                <a:cs typeface="Times New Roman" panose="02020603050405020304" pitchFamily="18" charset="0"/>
              </a:rPr>
              <a:t>possessed </a:t>
            </a:r>
            <a:r>
              <a:rPr lang="en-US" dirty="0">
                <a:latin typeface="Times New Roman" panose="02020603050405020304" pitchFamily="18" charset="0"/>
                <a:cs typeface="Times New Roman" panose="02020603050405020304" pitchFamily="18" charset="0"/>
              </a:rPr>
              <a:t>individually</a:t>
            </a:r>
            <a:endParaRPr lang="ru-RU"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737791" y="3463490"/>
            <a:ext cx="2805659" cy="923330"/>
          </a:xfrm>
          <a:prstGeom prst="rect">
            <a:avLst/>
          </a:prstGeom>
        </p:spPr>
        <p:txBody>
          <a:bodyPr wrap="square">
            <a:spAutoFit/>
          </a:bodyPr>
          <a:lstStyle/>
          <a:p>
            <a:pPr defTabSz="342900" fontAlgn="base">
              <a:spcBef>
                <a:spcPct val="0"/>
              </a:spcBef>
              <a:spcAft>
                <a:spcPct val="0"/>
              </a:spcAft>
              <a:defRPr/>
            </a:pPr>
            <a:r>
              <a:rPr lang="en-US" dirty="0">
                <a:latin typeface="Times New Roman" panose="02020603050405020304" pitchFamily="18" charset="0"/>
                <a:ea typeface="ＭＳ Ｐゴシック"/>
                <a:cs typeface="Times New Roman" panose="02020603050405020304" pitchFamily="18" charset="0"/>
              </a:rPr>
              <a:t>Total capacity of the people that represents a form of wealth.</a:t>
            </a:r>
          </a:p>
        </p:txBody>
      </p:sp>
      <p:sp>
        <p:nvSpPr>
          <p:cNvPr id="6" name="Прямоугольник 5"/>
          <p:cNvSpPr/>
          <p:nvPr/>
        </p:nvSpPr>
        <p:spPr>
          <a:xfrm>
            <a:off x="795877" y="4588966"/>
            <a:ext cx="2956076" cy="923330"/>
          </a:xfrm>
          <a:prstGeom prst="rect">
            <a:avLst/>
          </a:prstGeom>
        </p:spPr>
        <p:txBody>
          <a:bodyPr wrap="square">
            <a:spAutoFit/>
          </a:bodyPr>
          <a:lstStyle/>
          <a:p>
            <a:pPr defTabSz="342900" fontAlgn="base">
              <a:spcBef>
                <a:spcPct val="0"/>
              </a:spcBef>
              <a:spcAft>
                <a:spcPct val="0"/>
              </a:spcAft>
              <a:defRPr/>
            </a:pPr>
            <a:r>
              <a:rPr lang="en-US" dirty="0">
                <a:solidFill>
                  <a:prstClr val="black"/>
                </a:solidFill>
                <a:latin typeface="Times New Roman" panose="02020603050405020304" pitchFamily="18" charset="0"/>
                <a:ea typeface="ＭＳ Ｐゴシック"/>
                <a:cs typeface="Times New Roman" panose="02020603050405020304" pitchFamily="18" charset="0"/>
              </a:rPr>
              <a:t>2 typ</a:t>
            </a:r>
            <a:r>
              <a:rPr lang="en-US" dirty="0">
                <a:latin typeface="Times New Roman" panose="02020603050405020304" pitchFamily="18" charset="0"/>
                <a:ea typeface="ＭＳ Ｐゴシック"/>
                <a:cs typeface="Times New Roman" panose="02020603050405020304" pitchFamily="18" charset="0"/>
              </a:rPr>
              <a:t>es </a:t>
            </a:r>
            <a:r>
              <a:rPr lang="en-US" dirty="0">
                <a:solidFill>
                  <a:prstClr val="black"/>
                </a:solidFill>
                <a:latin typeface="Times New Roman" panose="02020603050405020304" pitchFamily="18" charset="0"/>
                <a:ea typeface="ＭＳ Ｐゴシック"/>
                <a:cs typeface="Times New Roman" panose="02020603050405020304" pitchFamily="18" charset="0"/>
              </a:rPr>
              <a:t>of human capital: general and firm-specific (Becker, 1964)</a:t>
            </a:r>
          </a:p>
        </p:txBody>
      </p:sp>
      <p:sp>
        <p:nvSpPr>
          <p:cNvPr id="21" name="Oval 56"/>
          <p:cNvSpPr>
            <a:spLocks noChangeAspect="1"/>
          </p:cNvSpPr>
          <p:nvPr/>
        </p:nvSpPr>
        <p:spPr>
          <a:xfrm>
            <a:off x="476314" y="3712866"/>
            <a:ext cx="177992" cy="172896"/>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56"/>
          <p:cNvSpPr>
            <a:spLocks noChangeAspect="1"/>
          </p:cNvSpPr>
          <p:nvPr/>
        </p:nvSpPr>
        <p:spPr>
          <a:xfrm>
            <a:off x="476315" y="2390747"/>
            <a:ext cx="177992" cy="172896"/>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Прямоугольник 6"/>
          <p:cNvSpPr/>
          <p:nvPr/>
        </p:nvSpPr>
        <p:spPr>
          <a:xfrm>
            <a:off x="380010" y="1809300"/>
            <a:ext cx="3321133" cy="3997734"/>
          </a:xfrm>
          <a:prstGeom prst="rect">
            <a:avLst/>
          </a:prstGeom>
          <a:noFill/>
          <a:ln>
            <a:solidFill>
              <a:schemeClr val="bg1">
                <a:lumMod val="9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Subtitle 2"/>
          <p:cNvSpPr txBox="1">
            <a:spLocks/>
          </p:cNvSpPr>
          <p:nvPr/>
        </p:nvSpPr>
        <p:spPr bwMode="auto">
          <a:xfrm>
            <a:off x="21867" y="6379702"/>
            <a:ext cx="3107531" cy="184547"/>
          </a:xfrm>
          <a:prstGeom prst="rect">
            <a:avLst/>
          </a:prstGeom>
          <a:noFill/>
          <a:ln w="9525">
            <a:noFill/>
            <a:miter lim="800000"/>
            <a:headEnd/>
            <a:tailEnd/>
          </a:ln>
        </p:spPr>
        <p:txBody>
          <a:bodyPr/>
          <a:lstStyle/>
          <a:p>
            <a:pPr marL="0" marR="0" lvl="0" indent="0" algn="l" defTabSz="342900" rtl="0" eaLnBrk="1" fontAlgn="base" latinLnBrk="0" hangingPunct="1">
              <a:lnSpc>
                <a:spcPct val="100000"/>
              </a:lnSpc>
              <a:spcBef>
                <a:spcPct val="20000"/>
              </a:spcBef>
              <a:spcAft>
                <a:spcPct val="0"/>
              </a:spcAft>
              <a:buClrTx/>
              <a:buSzTx/>
              <a:buFontTx/>
              <a:buNone/>
              <a:tabLst/>
              <a:defRPr/>
            </a:pP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Higher</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School</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of</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a:t>
            </a:r>
            <a:r>
              <a:rPr kumimoji="0" lang="ru-RU" sz="1100" b="0" i="0" u="none" strike="noStrike" kern="1200" cap="none" spc="0" normalizeH="0" baseline="0" noProof="0" dirty="0" err="1">
                <a:ln>
                  <a:noFill/>
                </a:ln>
                <a:solidFill>
                  <a:schemeClr val="bg1"/>
                </a:solidFill>
                <a:effectLst/>
                <a:uLnTx/>
                <a:uFillTx/>
                <a:latin typeface="Calibri" panose="020F0502020204030204"/>
                <a:ea typeface="ＭＳ Ｐゴシック"/>
                <a:cs typeface="+mn-cs"/>
              </a:rPr>
              <a:t>Economics</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 </a:t>
            </a:r>
            <a:r>
              <a:rPr kumimoji="0" lang="en-US"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Moscow</a:t>
            </a:r>
            <a:r>
              <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 201</a:t>
            </a:r>
            <a:r>
              <a:rPr kumimoji="0" lang="en-US"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rPr>
              <a:t>5</a:t>
            </a:r>
            <a:endParaRPr kumimoji="0" lang="ru-RU" sz="1100" b="0" i="0" u="none" strike="noStrike" kern="1200" cap="none" spc="0" normalizeH="0" baseline="0" noProof="0" dirty="0">
              <a:ln>
                <a:noFill/>
              </a:ln>
              <a:solidFill>
                <a:schemeClr val="bg1"/>
              </a:solidFill>
              <a:effectLst/>
              <a:uLnTx/>
              <a:uFillTx/>
              <a:latin typeface="Calibri" panose="020F0502020204030204"/>
              <a:ea typeface="ＭＳ Ｐゴシック"/>
              <a:cs typeface="+mn-cs"/>
            </a:endParaRPr>
          </a:p>
        </p:txBody>
      </p:sp>
    </p:spTree>
    <p:extLst>
      <p:ext uri="{BB962C8B-B14F-4D97-AF65-F5344CB8AC3E}">
        <p14:creationId xmlns:p14="http://schemas.microsoft.com/office/powerpoint/2010/main" val="7202310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18470" y="6426212"/>
            <a:ext cx="3107531" cy="184547"/>
          </a:xfrm>
          <a:prstGeom prst="rect">
            <a:avLst/>
          </a:prstGeom>
          <a:noFill/>
          <a:ln w="9525">
            <a:noFill/>
            <a:miter lim="800000"/>
            <a:headEnd/>
            <a:tailEnd/>
          </a:ln>
        </p:spPr>
        <p:txBody>
          <a:bodyPr/>
          <a:lstStyle/>
          <a:p>
            <a:pPr defTabSz="342900" fontAlgn="base">
              <a:spcBef>
                <a:spcPct val="20000"/>
              </a:spcBef>
              <a:spcAft>
                <a:spcPct val="0"/>
              </a:spcAft>
              <a:defRPr/>
            </a:pPr>
            <a:r>
              <a:rPr lang="ru-RU" sz="1000" b="1" dirty="0" err="1">
                <a:solidFill>
                  <a:prstClr val="white"/>
                </a:solidFill>
                <a:latin typeface="Arial" charset="0"/>
                <a:ea typeface="ＭＳ Ｐゴシック"/>
              </a:rPr>
              <a:t>Higher</a:t>
            </a:r>
            <a:r>
              <a:rPr lang="ru-RU" sz="1000" b="1" dirty="0">
                <a:solidFill>
                  <a:prstClr val="white"/>
                </a:solidFill>
                <a:latin typeface="Arial" charset="0"/>
                <a:ea typeface="ＭＳ Ｐゴシック"/>
              </a:rPr>
              <a:t> </a:t>
            </a:r>
            <a:r>
              <a:rPr lang="ru-RU" sz="1000" b="1" dirty="0" err="1">
                <a:solidFill>
                  <a:prstClr val="white"/>
                </a:solidFill>
                <a:latin typeface="Arial" charset="0"/>
                <a:ea typeface="ＭＳ Ｐゴシック"/>
              </a:rPr>
              <a:t>School</a:t>
            </a:r>
            <a:r>
              <a:rPr lang="ru-RU" sz="1000" b="1" dirty="0">
                <a:solidFill>
                  <a:prstClr val="white"/>
                </a:solidFill>
                <a:latin typeface="Arial" charset="0"/>
                <a:ea typeface="ＭＳ Ｐゴシック"/>
              </a:rPr>
              <a:t> </a:t>
            </a:r>
            <a:r>
              <a:rPr lang="ru-RU" sz="1000" b="1" dirty="0" err="1">
                <a:solidFill>
                  <a:prstClr val="white"/>
                </a:solidFill>
                <a:latin typeface="Arial" charset="0"/>
                <a:ea typeface="ＭＳ Ｐゴシック"/>
              </a:rPr>
              <a:t>of</a:t>
            </a:r>
            <a:r>
              <a:rPr lang="ru-RU" sz="1000" b="1" dirty="0">
                <a:solidFill>
                  <a:prstClr val="white"/>
                </a:solidFill>
                <a:latin typeface="Arial" charset="0"/>
                <a:ea typeface="ＭＳ Ｐゴシック"/>
              </a:rPr>
              <a:t> </a:t>
            </a:r>
            <a:r>
              <a:rPr lang="ru-RU" sz="1000" b="1" dirty="0" err="1">
                <a:solidFill>
                  <a:prstClr val="white"/>
                </a:solidFill>
                <a:latin typeface="Arial" charset="0"/>
                <a:ea typeface="ＭＳ Ｐゴシック"/>
              </a:rPr>
              <a:t>Economics</a:t>
            </a:r>
            <a:r>
              <a:rPr lang="ru-RU" sz="1000" b="1" dirty="0">
                <a:solidFill>
                  <a:prstClr val="white"/>
                </a:solidFill>
                <a:latin typeface="Arial" charset="0"/>
                <a:ea typeface="ＭＳ Ｐゴシック"/>
              </a:rPr>
              <a:t> , </a:t>
            </a:r>
            <a:r>
              <a:rPr lang="en-US" sz="1000" b="1" dirty="0">
                <a:solidFill>
                  <a:prstClr val="white"/>
                </a:solidFill>
                <a:latin typeface="Arial" charset="0"/>
                <a:ea typeface="ＭＳ Ｐゴシック"/>
              </a:rPr>
              <a:t>Moscow</a:t>
            </a:r>
            <a:r>
              <a:rPr lang="ru-RU" sz="1000" b="1" dirty="0">
                <a:solidFill>
                  <a:prstClr val="white"/>
                </a:solidFill>
                <a:latin typeface="Arial" charset="0"/>
                <a:ea typeface="ＭＳ Ｐゴシック"/>
              </a:rPr>
              <a:t>, 201</a:t>
            </a:r>
            <a:r>
              <a:rPr lang="en-US" sz="1000" b="1" dirty="0">
                <a:solidFill>
                  <a:prstClr val="white"/>
                </a:solidFill>
                <a:latin typeface="Arial" charset="0"/>
                <a:ea typeface="ＭＳ Ｐゴシック"/>
              </a:rPr>
              <a:t>5</a:t>
            </a:r>
            <a:endParaRPr lang="ru-RU" sz="1000" b="1" dirty="0">
              <a:solidFill>
                <a:prstClr val="white"/>
              </a:solidFill>
              <a:latin typeface="Arial" charset="0"/>
              <a:ea typeface="ＭＳ Ｐゴシック"/>
            </a:endParaRPr>
          </a:p>
        </p:txBody>
      </p:sp>
      <p:sp>
        <p:nvSpPr>
          <p:cNvPr id="14343" name="Rectangle 9"/>
          <p:cNvSpPr>
            <a:spLocks noChangeArrowheads="1"/>
          </p:cNvSpPr>
          <p:nvPr/>
        </p:nvSpPr>
        <p:spPr bwMode="auto">
          <a:xfrm>
            <a:off x="6618685" y="2549129"/>
            <a:ext cx="665323" cy="300082"/>
          </a:xfrm>
          <a:prstGeom prst="rect">
            <a:avLst/>
          </a:prstGeom>
          <a:noFill/>
          <a:ln w="9525">
            <a:noFill/>
            <a:miter lim="800000"/>
            <a:headEnd/>
            <a:tailEnd/>
          </a:ln>
        </p:spPr>
        <p:txBody>
          <a:bodyPr wrap="none">
            <a:spAutoFit/>
          </a:bodyPr>
          <a:lstStyle/>
          <a:p>
            <a:pPr defTabSz="342900" fontAlgn="base">
              <a:spcBef>
                <a:spcPct val="0"/>
              </a:spcBef>
              <a:spcAft>
                <a:spcPct val="0"/>
              </a:spcAft>
              <a:defRPr/>
            </a:pPr>
            <a:r>
              <a:rPr lang="en-US" sz="1350" b="1">
                <a:solidFill>
                  <a:srgbClr val="FFFFFF"/>
                </a:solidFill>
                <a:latin typeface="Myriad Pro"/>
                <a:ea typeface="ＭＳ Ｐゴシック"/>
              </a:rPr>
              <a:t>photo</a:t>
            </a:r>
            <a:endParaRPr lang="en-US" sz="1350" b="1">
              <a:solidFill>
                <a:srgbClr val="FFFFFF"/>
              </a:solidFill>
              <a:latin typeface="Arial" charset="0"/>
              <a:ea typeface="ＭＳ Ｐゴシック"/>
            </a:endParaRPr>
          </a:p>
        </p:txBody>
      </p:sp>
      <p:sp>
        <p:nvSpPr>
          <p:cNvPr id="14344" name="Rectangle 10"/>
          <p:cNvSpPr>
            <a:spLocks noChangeArrowheads="1"/>
          </p:cNvSpPr>
          <p:nvPr/>
        </p:nvSpPr>
        <p:spPr bwMode="auto">
          <a:xfrm>
            <a:off x="6618685" y="3832623"/>
            <a:ext cx="665323" cy="300082"/>
          </a:xfrm>
          <a:prstGeom prst="rect">
            <a:avLst/>
          </a:prstGeom>
          <a:noFill/>
          <a:ln w="9525">
            <a:noFill/>
            <a:miter lim="800000"/>
            <a:headEnd/>
            <a:tailEnd/>
          </a:ln>
        </p:spPr>
        <p:txBody>
          <a:bodyPr wrap="none">
            <a:spAutoFit/>
          </a:bodyPr>
          <a:lstStyle/>
          <a:p>
            <a:pPr defTabSz="342900" fontAlgn="base">
              <a:spcBef>
                <a:spcPct val="0"/>
              </a:spcBef>
              <a:spcAft>
                <a:spcPct val="0"/>
              </a:spcAft>
              <a:defRPr/>
            </a:pPr>
            <a:r>
              <a:rPr lang="en-US" sz="1350" b="1">
                <a:solidFill>
                  <a:srgbClr val="FFFFFF"/>
                </a:solidFill>
                <a:latin typeface="Myriad Pro"/>
                <a:ea typeface="ＭＳ Ｐゴシック"/>
              </a:rPr>
              <a:t>photo</a:t>
            </a:r>
            <a:endParaRPr lang="en-US" sz="1350" b="1">
              <a:solidFill>
                <a:srgbClr val="FFFFFF"/>
              </a:solidFill>
              <a:latin typeface="Arial" charset="0"/>
              <a:ea typeface="ＭＳ Ｐゴシック"/>
            </a:endParaRPr>
          </a:p>
        </p:txBody>
      </p:sp>
      <p:sp>
        <p:nvSpPr>
          <p:cNvPr id="14345" name="Rectangle 11"/>
          <p:cNvSpPr>
            <a:spLocks noChangeArrowheads="1"/>
          </p:cNvSpPr>
          <p:nvPr/>
        </p:nvSpPr>
        <p:spPr bwMode="auto">
          <a:xfrm>
            <a:off x="6618685" y="5050631"/>
            <a:ext cx="665323" cy="300082"/>
          </a:xfrm>
          <a:prstGeom prst="rect">
            <a:avLst/>
          </a:prstGeom>
          <a:noFill/>
          <a:ln w="9525">
            <a:noFill/>
            <a:miter lim="800000"/>
            <a:headEnd/>
            <a:tailEnd/>
          </a:ln>
        </p:spPr>
        <p:txBody>
          <a:bodyPr wrap="none">
            <a:spAutoFit/>
          </a:bodyPr>
          <a:lstStyle/>
          <a:p>
            <a:pPr defTabSz="342900" fontAlgn="base">
              <a:spcBef>
                <a:spcPct val="0"/>
              </a:spcBef>
              <a:spcAft>
                <a:spcPct val="0"/>
              </a:spcAft>
              <a:defRPr/>
            </a:pPr>
            <a:r>
              <a:rPr lang="en-US" sz="1350" b="1">
                <a:solidFill>
                  <a:srgbClr val="FFFFFF"/>
                </a:solidFill>
                <a:latin typeface="Myriad Pro"/>
                <a:ea typeface="ＭＳ Ｐゴシック"/>
              </a:rPr>
              <a:t>photo</a:t>
            </a:r>
            <a:endParaRPr lang="en-US" sz="1350" b="1">
              <a:solidFill>
                <a:srgbClr val="FFFFFF"/>
              </a:solidFill>
              <a:latin typeface="Arial" charset="0"/>
              <a:ea typeface="ＭＳ Ｐゴシック"/>
            </a:endParaRPr>
          </a:p>
        </p:txBody>
      </p:sp>
      <p:sp>
        <p:nvSpPr>
          <p:cNvPr id="9" name="Title 1"/>
          <p:cNvSpPr txBox="1">
            <a:spLocks/>
          </p:cNvSpPr>
          <p:nvPr/>
        </p:nvSpPr>
        <p:spPr bwMode="auto">
          <a:xfrm>
            <a:off x="1535295" y="312445"/>
            <a:ext cx="7300276" cy="703555"/>
          </a:xfrm>
          <a:prstGeom prst="rect">
            <a:avLst/>
          </a:prstGeom>
          <a:noFill/>
          <a:ln w="9525">
            <a:noFill/>
            <a:miter lim="800000"/>
            <a:headEnd/>
            <a:tailEnd/>
          </a:ln>
        </p:spPr>
        <p:txBody>
          <a:bodyPr anchor="ctr"/>
          <a:lstStyle/>
          <a:p>
            <a:pPr defTabSz="342900" fontAlgn="base">
              <a:spcBef>
                <a:spcPct val="0"/>
              </a:spcBef>
              <a:spcAft>
                <a:spcPct val="0"/>
              </a:spcAft>
              <a:defRPr/>
            </a:pPr>
            <a:r>
              <a:rPr lang="en-US" sz="3200" b="1" dirty="0">
                <a:solidFill>
                  <a:prstClr val="white"/>
                </a:solidFill>
                <a:latin typeface="Times New Roman" panose="02020603050405020304" pitchFamily="18" charset="0"/>
                <a:ea typeface="ＭＳ Ｐゴシック"/>
                <a:cs typeface="Times New Roman" panose="02020603050405020304" pitchFamily="18" charset="0"/>
              </a:rPr>
              <a:t>Board </a:t>
            </a:r>
            <a:r>
              <a:rPr lang="en-US" sz="3200" b="1" dirty="0" smtClean="0">
                <a:solidFill>
                  <a:prstClr val="white"/>
                </a:solidFill>
                <a:latin typeface="Times New Roman" panose="02020603050405020304" pitchFamily="18" charset="0"/>
                <a:ea typeface="ＭＳ Ｐゴシック"/>
                <a:cs typeface="Times New Roman" panose="02020603050405020304" pitchFamily="18" charset="0"/>
              </a:rPr>
              <a:t>changes</a:t>
            </a:r>
            <a:endParaRPr lang="en-US" sz="3200" b="1" dirty="0">
              <a:solidFill>
                <a:srgbClr val="FF0000"/>
              </a:solidFill>
              <a:latin typeface="Times New Roman" panose="02020603050405020304" pitchFamily="18" charset="0"/>
              <a:ea typeface="ＭＳ Ｐゴシック"/>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576727223"/>
              </p:ext>
            </p:extLst>
          </p:nvPr>
        </p:nvGraphicFramePr>
        <p:xfrm>
          <a:off x="397041" y="1431758"/>
          <a:ext cx="8361947" cy="4668252"/>
        </p:xfrm>
        <a:graphic>
          <a:graphicData uri="http://schemas.openxmlformats.org/drawingml/2006/table">
            <a:tbl>
              <a:tblPr firstRow="1" bandRow="1">
                <a:tableStyleId>{EB9631B5-78F2-41C9-869B-9F39066F8104}</a:tableStyleId>
              </a:tblPr>
              <a:tblGrid>
                <a:gridCol w="5678650">
                  <a:extLst>
                    <a:ext uri="{9D8B030D-6E8A-4147-A177-3AD203B41FA5}">
                      <a16:colId xmlns:a16="http://schemas.microsoft.com/office/drawing/2014/main" xmlns="" val="20000"/>
                    </a:ext>
                  </a:extLst>
                </a:gridCol>
                <a:gridCol w="2683297">
                  <a:extLst>
                    <a:ext uri="{9D8B030D-6E8A-4147-A177-3AD203B41FA5}">
                      <a16:colId xmlns:a16="http://schemas.microsoft.com/office/drawing/2014/main" xmlns="" val="20001"/>
                    </a:ext>
                  </a:extLst>
                </a:gridCol>
              </a:tblGrid>
              <a:tr h="408572">
                <a:tc>
                  <a:txBody>
                    <a:bodyPr/>
                    <a:lstStyle/>
                    <a:p>
                      <a:pPr algn="ctr"/>
                      <a:r>
                        <a:rPr lang="en-US" sz="1800" dirty="0" smtClean="0">
                          <a:solidFill>
                            <a:srgbClr val="002060"/>
                          </a:solidFill>
                        </a:rPr>
                        <a:t>Results</a:t>
                      </a:r>
                      <a:endParaRPr lang="en-US" sz="1800" dirty="0">
                        <a:solidFill>
                          <a:srgbClr val="002060"/>
                        </a:solidFill>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tc>
                  <a:txBody>
                    <a:bodyPr/>
                    <a:lstStyle/>
                    <a:p>
                      <a:pPr algn="ctr"/>
                      <a:r>
                        <a:rPr lang="en-US" sz="1800" dirty="0" smtClean="0">
                          <a:solidFill>
                            <a:srgbClr val="002060"/>
                          </a:solidFill>
                        </a:rPr>
                        <a:t>Authors</a:t>
                      </a:r>
                      <a:endParaRPr lang="en-US" sz="1800" dirty="0">
                        <a:solidFill>
                          <a:srgbClr val="002060"/>
                        </a:solidFill>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noFill/>
                  </a:tcPr>
                </a:tc>
                <a:extLst>
                  <a:ext uri="{0D108BD9-81ED-4DB2-BD59-A6C34878D82A}">
                    <a16:rowId xmlns:a16="http://schemas.microsoft.com/office/drawing/2014/main" xmlns="" val="10000"/>
                  </a:ext>
                </a:extLst>
              </a:tr>
              <a:tr h="1287811">
                <a:tc>
                  <a:txBody>
                    <a:bodyPr/>
                    <a:lstStyle/>
                    <a:p>
                      <a:r>
                        <a:rPr lang="en-US" sz="1800" kern="1200" dirty="0" smtClean="0">
                          <a:effectLst/>
                        </a:rPr>
                        <a:t>In</a:t>
                      </a:r>
                      <a:r>
                        <a:rPr lang="en-US" sz="1800" kern="1200" baseline="0" dirty="0" smtClean="0">
                          <a:effectLst/>
                        </a:rPr>
                        <a:t> t</a:t>
                      </a:r>
                      <a:r>
                        <a:rPr lang="en-US" sz="1800" kern="1200" dirty="0" smtClean="0">
                          <a:effectLst/>
                        </a:rPr>
                        <a:t>he company with severe decrease in income, the likelihood of board turnover increases</a:t>
                      </a:r>
                      <a:r>
                        <a:rPr lang="ru-RU" sz="1800" dirty="0" smtClean="0">
                          <a:effectLst/>
                        </a:rPr>
                        <a:t> </a:t>
                      </a:r>
                      <a:endParaRPr lang="en-US" sz="1800" dirty="0">
                        <a:latin typeface="+mn-lt"/>
                        <a:cs typeface="Palatino"/>
                      </a:endParaRPr>
                    </a:p>
                  </a:txBody>
                  <a:tcPr marL="51435" marR="51435" marT="0" marB="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err="1" smtClean="0">
                          <a:effectLst/>
                        </a:rPr>
                        <a:t>Mulcahy</a:t>
                      </a:r>
                      <a:r>
                        <a:rPr lang="en-US" sz="1600" dirty="0" smtClean="0">
                          <a:effectLst/>
                        </a:rPr>
                        <a:t> (2014)</a:t>
                      </a:r>
                      <a:r>
                        <a:rPr lang="ru-RU" sz="1600" dirty="0" smtClean="0">
                          <a:effectLst/>
                        </a:rPr>
                        <a:t> </a:t>
                      </a:r>
                    </a:p>
                    <a:p>
                      <a:pPr marL="0" marR="0" indent="0" algn="l" defTabSz="457200" rtl="0" eaLnBrk="1" fontAlgn="auto" latinLnBrk="0" hangingPunct="1">
                        <a:lnSpc>
                          <a:spcPct val="100000"/>
                        </a:lnSpc>
                        <a:spcBef>
                          <a:spcPts val="0"/>
                        </a:spcBef>
                        <a:spcAft>
                          <a:spcPts val="0"/>
                        </a:spcAft>
                        <a:buClrTx/>
                        <a:buSzTx/>
                        <a:buFontTx/>
                        <a:buNone/>
                        <a:tabLst/>
                        <a:defRPr/>
                      </a:pPr>
                      <a:r>
                        <a:rPr lang="ru-RU" sz="1600" kern="1200" dirty="0" err="1" smtClean="0">
                          <a:effectLst/>
                        </a:rPr>
                        <a:t>Srinivasan</a:t>
                      </a:r>
                      <a:r>
                        <a:rPr lang="ru-RU" sz="1600" kern="1200" dirty="0" smtClean="0">
                          <a:effectLst/>
                        </a:rPr>
                        <a:t> (2005)</a:t>
                      </a:r>
                      <a:r>
                        <a:rPr lang="ru-RU" sz="1600" dirty="0" smtClean="0">
                          <a:effectLst/>
                        </a:rPr>
                        <a:t> </a:t>
                      </a:r>
                      <a:r>
                        <a:rPr lang="en-US" sz="1600" dirty="0" smtClean="0">
                          <a:effectLst/>
                        </a:rPr>
                        <a:t>; Gilson (1990); </a:t>
                      </a:r>
                      <a:r>
                        <a:rPr lang="en-US" sz="1600" dirty="0" err="1" smtClean="0">
                          <a:effectLst/>
                        </a:rPr>
                        <a:t>Easterwood</a:t>
                      </a:r>
                      <a:r>
                        <a:rPr lang="en-US" sz="1600" dirty="0" smtClean="0">
                          <a:effectLst/>
                        </a:rPr>
                        <a:t>, </a:t>
                      </a:r>
                      <a:r>
                        <a:rPr lang="en-US" sz="1600" dirty="0" err="1" smtClean="0">
                          <a:effectLst/>
                        </a:rPr>
                        <a:t>İnce</a:t>
                      </a:r>
                      <a:r>
                        <a:rPr lang="en-US" sz="1600" dirty="0" smtClean="0">
                          <a:effectLst/>
                        </a:rPr>
                        <a:t> and </a:t>
                      </a:r>
                      <a:r>
                        <a:rPr lang="en-US" sz="1600" dirty="0" err="1" smtClean="0">
                          <a:effectLst/>
                        </a:rPr>
                        <a:t>Raheja</a:t>
                      </a:r>
                      <a:r>
                        <a:rPr lang="en-US" sz="1600" dirty="0" smtClean="0">
                          <a:effectLst/>
                        </a:rPr>
                        <a:t> (2012) </a:t>
                      </a:r>
                      <a:endParaRPr lang="en-US" sz="1600" dirty="0">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10001"/>
                  </a:ext>
                </a:extLst>
              </a:tr>
              <a:tr h="990622">
                <a:tc>
                  <a:txBody>
                    <a:bodyPr/>
                    <a:lstStyle/>
                    <a:p>
                      <a:r>
                        <a:rPr lang="en-US" sz="1800" kern="1200" dirty="0" smtClean="0">
                          <a:effectLst/>
                        </a:rPr>
                        <a:t>Negative relation between</a:t>
                      </a:r>
                      <a:r>
                        <a:rPr lang="ru-RU" sz="1800" kern="1200" dirty="0" smtClean="0">
                          <a:effectLst/>
                        </a:rPr>
                        <a:t> </a:t>
                      </a:r>
                      <a:r>
                        <a:rPr lang="en-US" sz="1800" b="1" kern="1200" dirty="0" smtClean="0">
                          <a:effectLst/>
                        </a:rPr>
                        <a:t>market-based </a:t>
                      </a:r>
                      <a:r>
                        <a:rPr lang="en-US" sz="1800" kern="1200" dirty="0" smtClean="0">
                          <a:effectLst/>
                        </a:rPr>
                        <a:t>firm performance and board changes. </a:t>
                      </a:r>
                      <a:endParaRPr lang="en-US" sz="1800" dirty="0">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effectLst/>
                        </a:rPr>
                        <a:t>Liu, Wang, Zhao and Ahlstrom (2013);</a:t>
                      </a:r>
                      <a:r>
                        <a:rPr lang="en-US" sz="1600" kern="1200" baseline="0" dirty="0" smtClean="0">
                          <a:effectLst/>
                        </a:rPr>
                        <a:t> Denis and </a:t>
                      </a:r>
                      <a:r>
                        <a:rPr lang="en-US" sz="1600" kern="1200" baseline="0" dirty="0" err="1" smtClean="0">
                          <a:effectLst/>
                        </a:rPr>
                        <a:t>Sarin</a:t>
                      </a:r>
                      <a:r>
                        <a:rPr lang="en-US" sz="1600" kern="1200" baseline="0" dirty="0" smtClean="0">
                          <a:effectLst/>
                        </a:rPr>
                        <a:t> (1999) </a:t>
                      </a:r>
                      <a:endParaRPr lang="en-US" sz="1600" dirty="0">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10002"/>
                  </a:ext>
                </a:extLst>
              </a:tr>
              <a:tr h="693436">
                <a:tc>
                  <a:txBody>
                    <a:bodyPr/>
                    <a:lstStyle/>
                    <a:p>
                      <a:r>
                        <a:rPr lang="en-US" sz="1800" kern="1200" dirty="0" smtClean="0">
                          <a:effectLst/>
                        </a:rPr>
                        <a:t>If company has poor performance, it tends to replace</a:t>
                      </a:r>
                      <a:r>
                        <a:rPr lang="en-US" sz="1800" kern="1200" baseline="0" dirty="0" smtClean="0">
                          <a:effectLst/>
                        </a:rPr>
                        <a:t> </a:t>
                      </a:r>
                      <a:r>
                        <a:rPr lang="en-US" sz="1800" b="1" kern="1200" dirty="0" smtClean="0">
                          <a:effectLst/>
                        </a:rPr>
                        <a:t>inside </a:t>
                      </a:r>
                      <a:r>
                        <a:rPr lang="en-US" sz="1800" kern="1200" dirty="0" smtClean="0">
                          <a:effectLst/>
                        </a:rPr>
                        <a:t>directors in</a:t>
                      </a:r>
                      <a:r>
                        <a:rPr lang="en-US" sz="1800" kern="1200" baseline="0" dirty="0" smtClean="0">
                          <a:effectLst/>
                        </a:rPr>
                        <a:t> </a:t>
                      </a:r>
                      <a:r>
                        <a:rPr lang="en-US" sz="1800" kern="1200" dirty="0" smtClean="0">
                          <a:effectLst/>
                        </a:rPr>
                        <a:t>the board for outsiders</a:t>
                      </a:r>
                      <a:r>
                        <a:rPr lang="ru-RU" sz="1800" dirty="0" smtClean="0">
                          <a:effectLst/>
                        </a:rPr>
                        <a:t> </a:t>
                      </a:r>
                      <a:endParaRPr lang="en-US" sz="1800" dirty="0">
                        <a:solidFill>
                          <a:schemeClr val="tx1"/>
                        </a:solidFill>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r>
                        <a:rPr lang="en-US" sz="1600" kern="1200" dirty="0" err="1" smtClean="0">
                          <a:effectLst/>
                        </a:rPr>
                        <a:t>Hermalin</a:t>
                      </a:r>
                      <a:r>
                        <a:rPr lang="en-US" sz="1600" kern="1200" dirty="0" smtClean="0">
                          <a:effectLst/>
                        </a:rPr>
                        <a:t>, </a:t>
                      </a:r>
                      <a:r>
                        <a:rPr lang="en-US" sz="1600" kern="1200" dirty="0" err="1" smtClean="0">
                          <a:effectLst/>
                        </a:rPr>
                        <a:t>Weisbach</a:t>
                      </a:r>
                      <a:r>
                        <a:rPr lang="en-US" sz="1600" kern="1200" dirty="0" smtClean="0">
                          <a:effectLst/>
                        </a:rPr>
                        <a:t> (1988);</a:t>
                      </a:r>
                      <a:r>
                        <a:rPr lang="ru-RU" sz="1600" dirty="0" smtClean="0">
                          <a:effectLst/>
                        </a:rPr>
                        <a:t> </a:t>
                      </a:r>
                      <a:r>
                        <a:rPr lang="en-US" sz="1600" kern="1200" dirty="0" err="1" smtClean="0">
                          <a:effectLst/>
                        </a:rPr>
                        <a:t>Renneboog</a:t>
                      </a:r>
                      <a:r>
                        <a:rPr lang="en-US" sz="1600" kern="1200" dirty="0" smtClean="0">
                          <a:effectLst/>
                        </a:rPr>
                        <a:t> (2000)</a:t>
                      </a:r>
                      <a:r>
                        <a:rPr lang="ru-RU" sz="1600" dirty="0" smtClean="0">
                          <a:effectLst/>
                        </a:rPr>
                        <a:t> </a:t>
                      </a:r>
                      <a:endParaRPr lang="en-US" sz="1600" dirty="0">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10003"/>
                  </a:ext>
                </a:extLst>
              </a:tr>
              <a:tr h="128781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Two types of performance measures show</a:t>
                      </a:r>
                      <a:r>
                        <a:rPr lang="ru-RU" sz="1800" dirty="0" smtClean="0"/>
                        <a:t> </a:t>
                      </a:r>
                      <a:r>
                        <a:rPr lang="en-US" sz="1800" dirty="0" smtClean="0"/>
                        <a:t>significant negative influence </a:t>
                      </a:r>
                      <a:r>
                        <a:rPr lang="en-US" sz="1800" dirty="0" smtClean="0"/>
                        <a:t>for </a:t>
                      </a:r>
                      <a:r>
                        <a:rPr lang="en-US" sz="1800" b="1" dirty="0" smtClean="0"/>
                        <a:t>both</a:t>
                      </a:r>
                      <a:r>
                        <a:rPr lang="en-US" sz="1800" dirty="0" smtClean="0"/>
                        <a:t> inside and outside members. Author also couldn’t specify the role of non-executive directors. </a:t>
                      </a:r>
                      <a:endParaRPr lang="en-US" sz="1800" dirty="0">
                        <a:solidFill>
                          <a:schemeClr val="tx1"/>
                        </a:solidFill>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600" dirty="0" err="1" smtClean="0"/>
                        <a:t>Gisper</a:t>
                      </a:r>
                      <a:r>
                        <a:rPr lang="it-IT" sz="1600" dirty="0" smtClean="0"/>
                        <a:t> (1998) </a:t>
                      </a:r>
                      <a:endParaRPr lang="en-US" sz="1600" dirty="0">
                        <a:latin typeface="+mn-lt"/>
                        <a:cs typeface="Palatino"/>
                      </a:endParaRPr>
                    </a:p>
                  </a:txBody>
                  <a:tcPr marL="68580" marR="68580" marT="34290" marB="34290" anchor="ctr">
                    <a:lnL w="12700" cap="flat" cmpd="sng" algn="ctr">
                      <a:solidFill>
                        <a:schemeClr val="accent3">
                          <a:lumMod val="50000"/>
                        </a:schemeClr>
                      </a:solidFill>
                      <a:prstDash val="sysDash"/>
                      <a:round/>
                      <a:headEnd type="none" w="med" len="med"/>
                      <a:tailEnd type="none" w="med" len="med"/>
                    </a:lnL>
                    <a:lnR w="12700" cap="flat" cmpd="sng" algn="ctr">
                      <a:solidFill>
                        <a:schemeClr val="accent3">
                          <a:lumMod val="50000"/>
                        </a:schemeClr>
                      </a:solidFill>
                      <a:prstDash val="sysDash"/>
                      <a:round/>
                      <a:headEnd type="none" w="med" len="med"/>
                      <a:tailEnd type="none" w="med" len="med"/>
                    </a:lnR>
                    <a:lnT w="12700" cap="flat" cmpd="sng" algn="ctr">
                      <a:solidFill>
                        <a:schemeClr val="accent3">
                          <a:lumMod val="50000"/>
                        </a:schemeClr>
                      </a:solidFill>
                      <a:prstDash val="sysDash"/>
                      <a:round/>
                      <a:headEnd type="none" w="med" len="med"/>
                      <a:tailEnd type="none" w="med" len="med"/>
                    </a:lnT>
                    <a:lnB w="12700" cap="flat" cmpd="sng" algn="ctr">
                      <a:solidFill>
                        <a:schemeClr val="accent3">
                          <a:lumMod val="50000"/>
                        </a:schemeClr>
                      </a:solidFill>
                      <a:prstDash val="sysDash"/>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417755083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44546A"/>
      </a:dk2>
      <a:lt2>
        <a:srgbClr val="E7E6E6"/>
      </a:lt2>
      <a:accent1>
        <a:srgbClr val="1D9A78"/>
      </a:accent1>
      <a:accent2>
        <a:srgbClr val="8BC145"/>
      </a:accent2>
      <a:accent3>
        <a:srgbClr val="2D279D"/>
      </a:accent3>
      <a:accent4>
        <a:srgbClr val="1D6FA9"/>
      </a:accent4>
      <a:accent5>
        <a:srgbClr val="AD36D2"/>
      </a:accent5>
      <a:accent6>
        <a:srgbClr val="15735A"/>
      </a:accent6>
      <a:hlink>
        <a:srgbClr val="0563C1"/>
      </a:hlink>
      <a:folHlink>
        <a:srgbClr val="954F72"/>
      </a:folHlink>
    </a:clrScheme>
    <a:fontScheme name="Custom 1">
      <a:majorFont>
        <a:latin typeface="Times New Roman"/>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3612</TotalTime>
  <Words>2994</Words>
  <Application>Microsoft Macintosh PowerPoint</Application>
  <PresentationFormat>Экран (4:3)</PresentationFormat>
  <Paragraphs>561</Paragraphs>
  <Slides>23</Slides>
  <Notes>13</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Office Theme</vt:lpstr>
      <vt:lpstr>Does corporate performance matter for the changes in the Boards and the dismissal of CEO? Strategic oversight of boards in emerging capital market of Russia</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corporate performance matter for the changes in the Boards and the dismissal of CEO? Strategic oversight of boards in emerging capital market of Russia.</dc:title>
  <dc:creator>Настяша</dc:creator>
  <cp:lastModifiedBy>admin</cp:lastModifiedBy>
  <cp:revision>83</cp:revision>
  <cp:lastPrinted>2016-02-02T21:13:20Z</cp:lastPrinted>
  <dcterms:created xsi:type="dcterms:W3CDTF">2015-10-25T20:11:55Z</dcterms:created>
  <dcterms:modified xsi:type="dcterms:W3CDTF">2016-02-04T10:27:03Z</dcterms:modified>
</cp:coreProperties>
</file>