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8.xml" ContentType="application/vnd.openxmlformats-officedocument.themeOverride+xml"/>
  <Override PartName="/ppt/charts/chart5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48" r:id="rId2"/>
    <p:sldMasterId id="2147483972" r:id="rId3"/>
    <p:sldMasterId id="2147483985" r:id="rId4"/>
    <p:sldMasterId id="2147484009" r:id="rId5"/>
    <p:sldMasterId id="2147484021" r:id="rId6"/>
    <p:sldMasterId id="2147484033" r:id="rId7"/>
    <p:sldMasterId id="2147484057" r:id="rId8"/>
    <p:sldMasterId id="2147484069" r:id="rId9"/>
  </p:sldMasterIdLst>
  <p:notesMasterIdLst>
    <p:notesMasterId r:id="rId40"/>
  </p:notesMasterIdLst>
  <p:sldIdLst>
    <p:sldId id="256" r:id="rId10"/>
    <p:sldId id="294" r:id="rId11"/>
    <p:sldId id="421" r:id="rId12"/>
    <p:sldId id="360" r:id="rId13"/>
    <p:sldId id="359" r:id="rId14"/>
    <p:sldId id="357" r:id="rId15"/>
    <p:sldId id="384" r:id="rId16"/>
    <p:sldId id="323" r:id="rId17"/>
    <p:sldId id="319" r:id="rId18"/>
    <p:sldId id="422" r:id="rId19"/>
    <p:sldId id="365" r:id="rId20"/>
    <p:sldId id="369" r:id="rId21"/>
    <p:sldId id="423" r:id="rId22"/>
    <p:sldId id="379" r:id="rId23"/>
    <p:sldId id="300" r:id="rId24"/>
    <p:sldId id="301" r:id="rId25"/>
    <p:sldId id="329" r:id="rId26"/>
    <p:sldId id="356" r:id="rId27"/>
    <p:sldId id="299" r:id="rId28"/>
    <p:sldId id="344" r:id="rId29"/>
    <p:sldId id="354" r:id="rId30"/>
    <p:sldId id="355" r:id="rId31"/>
    <p:sldId id="394" r:id="rId32"/>
    <p:sldId id="330" r:id="rId33"/>
    <p:sldId id="387" r:id="rId34"/>
    <p:sldId id="425" r:id="rId35"/>
    <p:sldId id="381" r:id="rId36"/>
    <p:sldId id="328" r:id="rId37"/>
    <p:sldId id="429" r:id="rId38"/>
    <p:sldId id="43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2014-15\&#1069;&#1060;&#1060;&#1050;&#1058;&#1048;&#1042;&#1053;&#1054;&#1057;&#1058;&#1068;%20&#1087;&#1088;&#1086;&#1075;&#1088;&#1072;&#1084;&#1084;%202014-15\&#1101;&#1092;&#1092;&#1077;&#1082;&#1090;&#1080;&#1074;&#1085;&#1086;&#1089;&#1090;&#1100;%20&#1076;&#1083;&#1103;%20&#1089;&#1083;&#1072;&#1081;&#1076;&#1086;&#1074;%20&#1040;&#1060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Marina\&#1054;&#1090;&#1095;&#1077;&#1090;_&#1059;&#1052;&#1056;_&#1092;&#1080;&#1083;&#1080;&#1072;&#1083;\2014_2015\2014_2015\&#1052;&#1072;&#1083;&#1099;&#1096;&#1077;&#1074;&#1072;%20&#1052;.&#1040;\LMS\2014_2015\&#1076;&#1080;&#1072;&#1075;&#1088;_LMS_&#1087;&#1088;&#1077;&#1087;&#1086;&#1076;&#1072;&#1074;&#1072;&#1090;&#1077;&#1083;&#1080;_2015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lyshevaMA\&#1054;&#1090;&#1095;&#1077;&#1090;&#1099;%20&#1087;&#1086;%20&#1059;&#1052;&#1056;\2014_2015\&#1052;&#1072;&#1083;&#1099;&#1096;&#1077;&#1074;&#1072;%20&#1052;.&#1040;\&#1056;&#1072;&#1079;&#1084;&#1077;&#1097;&#1077;&#1085;&#1080;&#1077;%20&#1087;&#1088;&#1086;&#1075;&#1088;&#1072;&#1084;&#1084;%20&#1091;&#1095;&#1077;&#1073;&#1085;&#1099;&#1093;%20&#1076;&#1080;&#1089;&#1094;&#1080;&#1087;&#1083;&#1080;&#1085;\&#1076;&#1080;&#1072;&#1075;&#1088;_&#1087;&#1088;&#1086;&#1075;&#1088;&#1072;&#1084;&#1084;&#1099;%20&#1076;&#1080;&#1089;&#1094;&#1080;&#1087;&#1083;&#1080;&#1085;_2015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Marina\&#1054;&#1090;&#1095;&#1077;&#1090;_&#1059;&#1052;&#1056;_&#1092;&#1080;&#1083;&#1080;&#1072;&#1083;\2014_2015\2014_2015\&#1052;&#1072;&#1083;&#1099;&#1096;&#1077;&#1074;&#1072;%20&#1052;.&#1040;\&#1056;&#1072;&#1079;&#1084;&#1077;&#1097;&#1077;&#1085;&#1080;&#1077;%20&#1087;&#1088;&#1086;&#1075;&#1088;&#1072;&#1084;&#1084;%20&#1091;&#1095;&#1077;&#1073;&#1085;&#1099;&#1093;%20&#1076;&#1080;&#1089;&#1094;&#1080;&#1087;&#1083;&#1080;&#1085;\&#1076;&#1080;&#1072;&#1075;&#1088;_&#1087;&#1088;&#1086;&#1075;&#1088;&#1072;&#1084;&#1084;&#1099;%20&#1076;&#1080;&#1089;&#1094;&#1080;&#1087;&#1083;&#1080;&#1085;_2015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&#1043;&#1086;&#1076;&#1086;&#1074;&#1086;&#1081;%20&#1086;&#1090;&#1095;&#1077;&#1090;%202014-15\&#1050;&#1086;&#1087;&#1080;&#1103;%20&#1076;&#1080;&#1089;&#1094;&#1080;&#1087;&#1083;&#1080;&#1085;&#1099;%20&#1085;&#1072;%20&#1072;&#1085;&#1075;&#1083;&#1080;&#1081;&#1089;&#1082;&#1086;&#1084;%202013-14%20&#1086;&#1090;&#1095;&#1077;&#109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lyshevaMA\&#1054;&#1090;&#1095;&#1077;&#1090;&#1099;%20&#1087;&#1086;%20&#1059;&#1052;&#1056;\2014_2015\&#1052;&#1072;&#1083;&#1099;&#1096;&#1077;&#1074;&#1072;%20&#1052;.&#1040;\&#1040;&#1085;&#1075;&#1083;&#1086;&#1103;&#1079;&#1099;&#1095;&#1085;&#1099;&#1077;%20&#1087;&#1088;&#1086;&#1075;&#1088;&#1072;&#1084;&#1084;&#1099;\&#1072;&#1085;&#1075;&#1083;&#1086;&#1103;&#1079;&#1099;&#1095;&#1085;&#1099;&#1077;%20&#1087;&#1088;&#1086;&#1075;&#1088;&#1072;&#1084;&#1084;&#1099;_2015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lyshevaMA\&#1054;&#1090;&#1095;&#1077;&#1090;&#1099;%20&#1087;&#1086;%20&#1059;&#1052;&#1056;\2014_2015\&#1052;&#1072;&#1083;&#1099;&#1096;&#1077;&#1074;&#1072;%20&#1052;.&#1040;\&#1040;&#1085;&#1075;&#1083;&#1086;&#1103;&#1079;&#1099;&#1095;&#1085;&#1099;&#1077;%20&#1087;&#1088;&#1086;&#1075;&#1088;&#1072;&#1084;&#1084;&#1099;\&#1072;&#1085;&#1075;&#1083;&#1086;&#1103;&#1079;&#1099;&#1095;&#1085;&#1099;&#1077;%20&#1087;&#1088;&#1086;&#1075;&#1088;&#1072;&#1084;&#1084;&#1099;_2015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2014-15\&#1069;&#1060;&#1060;&#1050;&#1058;&#1048;&#1042;&#1053;&#1054;&#1057;&#1058;&#1068;%20&#1087;&#1088;&#1086;&#1075;&#1088;&#1072;&#1084;&#1084;%202014-15\&#1101;&#1092;&#1092;&#1077;&#1082;&#1090;&#1080;&#1074;&#1085;&#1086;&#1089;&#1090;&#1100;%20&#1076;&#1083;&#1103;%20&#1089;&#1083;&#1072;&#1081;&#1076;&#1086;&#1074;%20&#1040;&#1060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0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&#1043;&#1086;&#1076;&#1086;&#1074;&#1086;&#1081;%20&#1086;&#1090;&#1095;&#1077;&#1090;%202014-15\&#1086;&#1090;&#1095;&#1077;&#1090;%20&#1086;%20&#1055;&#1055;&#1057;\&#1060;&#1086;&#1088;&#1084;&#1099;%20&#1087;&#1086;%20&#1055;&#1055;&#1057;%20&#1076;&#1083;&#1103;%20&#1057;&#1055;&#1073;%20&#1086;&#1090;&#1095;&#1077;&#1090;&#1072;%202014-1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&#1043;&#1086;&#1076;&#1086;&#1074;&#1086;&#1081;%20&#1086;&#1090;&#1095;&#1077;&#1090;%202014-15\&#1086;&#1090;&#1095;&#1077;&#1090;%20&#1086;%20&#1055;&#1055;&#1057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Marina\&#1054;&#1090;&#1095;&#1077;&#1090;_&#1059;&#1052;&#1056;_&#1092;&#1080;&#1083;&#1080;&#1072;&#1083;\2014_2015\2014_2015\&#1052;&#1072;&#1083;&#1099;&#1096;&#1077;&#1074;&#1072;%20&#1052;.&#1040;\LMS\2014_2015\&#1076;&#1080;&#1072;&#1075;&#1088;_LMS_&#1087;&#1088;&#1077;&#1087;&#1086;&#1076;&#1072;&#1074;&#1072;&#1090;&#1077;&#1083;&#1080;_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60677775329153"/>
          <c:y val="3.9193176066856808E-2"/>
          <c:w val="0.68044545596937434"/>
          <c:h val="0.91206455455566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'РУПы (2)'!$B$36</c:f>
              <c:strCache>
                <c:ptCount val="1"/>
                <c:pt idx="0">
                  <c:v>2014-15 уч.г.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'РУПы (2)'!$A$37:$A$46</c:f>
              <c:strCache>
                <c:ptCount val="10"/>
                <c:pt idx="0">
                  <c:v>Востоковедение</c:v>
                </c:pt>
                <c:pt idx="1">
                  <c:v>История</c:v>
                </c:pt>
                <c:pt idx="2">
                  <c:v>Филология</c:v>
                </c:pt>
                <c:pt idx="3">
                  <c:v>ГМУ</c:v>
                </c:pt>
                <c:pt idx="4">
                  <c:v>Политология</c:v>
                </c:pt>
                <c:pt idx="5">
                  <c:v>Социология</c:v>
                </c:pt>
                <c:pt idx="6">
                  <c:v>Юриспруденция</c:v>
                </c:pt>
                <c:pt idx="7">
                  <c:v>Логистика</c:v>
                </c:pt>
                <c:pt idx="8">
                  <c:v>Экономика</c:v>
                </c:pt>
                <c:pt idx="9">
                  <c:v>Менеджмент</c:v>
                </c:pt>
              </c:strCache>
            </c:strRef>
          </c:cat>
          <c:val>
            <c:numRef>
              <c:f>'РУПы (2)'!$B$37:$B$46</c:f>
              <c:numCache>
                <c:formatCode>General</c:formatCode>
                <c:ptCount val="10"/>
                <c:pt idx="0">
                  <c:v>5.3</c:v>
                </c:pt>
                <c:pt idx="1">
                  <c:v>5.5</c:v>
                </c:pt>
                <c:pt idx="3">
                  <c:v>5.9</c:v>
                </c:pt>
                <c:pt idx="4">
                  <c:v>6.4</c:v>
                </c:pt>
                <c:pt idx="5">
                  <c:v>8.7000000000000011</c:v>
                </c:pt>
                <c:pt idx="6">
                  <c:v>9.1</c:v>
                </c:pt>
                <c:pt idx="7">
                  <c:v>9.9</c:v>
                </c:pt>
                <c:pt idx="8">
                  <c:v>7</c:v>
                </c:pt>
                <c:pt idx="9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'РУПы (2)'!$C$36</c:f>
              <c:strCache>
                <c:ptCount val="1"/>
                <c:pt idx="0">
                  <c:v>2015-16 уч.г.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'РУПы (2)'!$A$37:$A$46</c:f>
              <c:strCache>
                <c:ptCount val="10"/>
                <c:pt idx="0">
                  <c:v>Востоковедение</c:v>
                </c:pt>
                <c:pt idx="1">
                  <c:v>История</c:v>
                </c:pt>
                <c:pt idx="2">
                  <c:v>Филология</c:v>
                </c:pt>
                <c:pt idx="3">
                  <c:v>ГМУ</c:v>
                </c:pt>
                <c:pt idx="4">
                  <c:v>Политология</c:v>
                </c:pt>
                <c:pt idx="5">
                  <c:v>Социология</c:v>
                </c:pt>
                <c:pt idx="6">
                  <c:v>Юриспруденция</c:v>
                </c:pt>
                <c:pt idx="7">
                  <c:v>Логистика</c:v>
                </c:pt>
                <c:pt idx="8">
                  <c:v>Экономика</c:v>
                </c:pt>
                <c:pt idx="9">
                  <c:v>Менеджмент</c:v>
                </c:pt>
              </c:strCache>
            </c:strRef>
          </c:cat>
          <c:val>
            <c:numRef>
              <c:f>'РУПы (2)'!$C$37:$C$46</c:f>
              <c:numCache>
                <c:formatCode>0.00</c:formatCode>
                <c:ptCount val="10"/>
                <c:pt idx="0">
                  <c:v>8.2050000000000001</c:v>
                </c:pt>
                <c:pt idx="1">
                  <c:v>9.7025000000000006</c:v>
                </c:pt>
                <c:pt idx="2">
                  <c:v>9.98</c:v>
                </c:pt>
                <c:pt idx="3">
                  <c:v>11.13666666666667</c:v>
                </c:pt>
                <c:pt idx="4">
                  <c:v>11.225000000000001</c:v>
                </c:pt>
                <c:pt idx="5">
                  <c:v>11.327500000000002</c:v>
                </c:pt>
                <c:pt idx="6">
                  <c:v>11.857500000000018</c:v>
                </c:pt>
                <c:pt idx="7">
                  <c:v>12.125</c:v>
                </c:pt>
                <c:pt idx="8">
                  <c:v>13.372500000000024</c:v>
                </c:pt>
                <c:pt idx="9">
                  <c:v>13.795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66592"/>
        <c:axId val="91168128"/>
      </c:barChart>
      <c:catAx>
        <c:axId val="91166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1168128"/>
        <c:crosses val="autoZero"/>
        <c:auto val="1"/>
        <c:lblAlgn val="ctr"/>
        <c:lblOffset val="100"/>
        <c:noMultiLvlLbl val="0"/>
      </c:catAx>
      <c:valAx>
        <c:axId val="91168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1166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Лист1!$E$99</c:f>
              <c:strCache>
                <c:ptCount val="1"/>
                <c:pt idx="0">
                  <c:v>% преподавателей департаментов/кафедр, использующих систему LMS в учебном процессе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Лист1!$D$100:$D$114</c:f>
              <c:strCache>
                <c:ptCount val="15"/>
                <c:pt idx="0">
                  <c:v>Департамент экономики</c:v>
                </c:pt>
                <c:pt idx="1">
                  <c:v>Департамент финансов</c:v>
                </c:pt>
                <c:pt idx="2">
                  <c:v>Департамент менеджмента</c:v>
                </c:pt>
                <c:pt idx="3">
                  <c:v>Департамент логистики</c:v>
                </c:pt>
                <c:pt idx="4">
                  <c:v>Департамент прикладной математики и бизнес-информатики</c:v>
                </c:pt>
                <c:pt idx="5">
                  <c:v>Департамент социологии</c:v>
                </c:pt>
                <c:pt idx="6">
                  <c:v>Департамент истории</c:v>
                </c:pt>
                <c:pt idx="7">
                  <c:v>Департамент востоковедения и африканистики</c:v>
                </c:pt>
                <c:pt idx="8">
                  <c:v>Депаратамент прикладной политологии</c:v>
                </c:pt>
                <c:pt idx="9">
                  <c:v>Департамент государственного администрирования</c:v>
                </c:pt>
                <c:pt idx="10">
                  <c:v>Департамент иностранных языков</c:v>
                </c:pt>
                <c:pt idx="11">
                  <c:v>Кафедра гражданского права и процесса</c:v>
                </c:pt>
                <c:pt idx="12">
                  <c:v>Кафедра конституционного и административного права</c:v>
                </c:pt>
                <c:pt idx="13">
                  <c:v>Кафедра теории и истории права и государства</c:v>
                </c:pt>
                <c:pt idx="14">
                  <c:v>Кафедра финансового права</c:v>
                </c:pt>
              </c:strCache>
            </c:strRef>
          </c:cat>
          <c:val>
            <c:numRef>
              <c:f>Лист1!$E$100:$E$114</c:f>
              <c:numCache>
                <c:formatCode>General</c:formatCode>
                <c:ptCount val="15"/>
                <c:pt idx="0">
                  <c:v>9.1</c:v>
                </c:pt>
                <c:pt idx="1">
                  <c:v>17.399999999999999</c:v>
                </c:pt>
                <c:pt idx="2">
                  <c:v>25</c:v>
                </c:pt>
                <c:pt idx="3">
                  <c:v>9.1</c:v>
                </c:pt>
                <c:pt idx="4">
                  <c:v>25</c:v>
                </c:pt>
                <c:pt idx="5">
                  <c:v>3.8</c:v>
                </c:pt>
                <c:pt idx="6">
                  <c:v>17.399999999999999</c:v>
                </c:pt>
                <c:pt idx="7">
                  <c:v>25</c:v>
                </c:pt>
                <c:pt idx="8">
                  <c:v>19.399999999999999</c:v>
                </c:pt>
                <c:pt idx="9">
                  <c:v>9.5</c:v>
                </c:pt>
                <c:pt idx="10">
                  <c:v>43.5</c:v>
                </c:pt>
                <c:pt idx="11">
                  <c:v>68.2</c:v>
                </c:pt>
                <c:pt idx="12">
                  <c:v>42.1</c:v>
                </c:pt>
                <c:pt idx="13">
                  <c:v>80</c:v>
                </c:pt>
                <c:pt idx="14">
                  <c:v>58.3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81568"/>
        <c:axId val="92383104"/>
      </c:barChart>
      <c:catAx>
        <c:axId val="92381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92383104"/>
        <c:crosses val="autoZero"/>
        <c:auto val="1"/>
        <c:lblAlgn val="ctr"/>
        <c:lblOffset val="100"/>
        <c:noMultiLvlLbl val="0"/>
      </c:catAx>
      <c:valAx>
        <c:axId val="92383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3815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Лист1!$E$98:$E$99</c:f>
              <c:strCache>
                <c:ptCount val="1"/>
                <c:pt idx="0">
                  <c:v>2014/2015 % ПУД, размещенных в БД "Учебные курсы"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Лист1!$D$100:$D$107</c:f>
              <c:strCache>
                <c:ptCount val="8"/>
                <c:pt idx="0">
                  <c:v>38.03.01. Экономика </c:v>
                </c:pt>
                <c:pt idx="1">
                  <c:v>38.03.02. Менеджмент (Менеджмент)</c:v>
                </c:pt>
                <c:pt idx="2">
                  <c:v>38.03.02. Менеджмент (Логистика и управление цепями поставок)</c:v>
                </c:pt>
                <c:pt idx="3">
                  <c:v>38.03.04. ГиМУ </c:v>
                </c:pt>
                <c:pt idx="4">
                  <c:v>41.03.04. Политология </c:v>
                </c:pt>
                <c:pt idx="5">
                  <c:v>39.03.01. Социология </c:v>
                </c:pt>
                <c:pt idx="6">
                  <c:v>46.03.01. История</c:v>
                </c:pt>
                <c:pt idx="7">
                  <c:v>40.03.01 Юриспруденция</c:v>
                </c:pt>
              </c:strCache>
            </c:strRef>
          </c:cat>
          <c:val>
            <c:numRef>
              <c:f>Лист1!$E$100:$E$107</c:f>
              <c:numCache>
                <c:formatCode>General</c:formatCode>
                <c:ptCount val="8"/>
                <c:pt idx="0">
                  <c:v>84.4</c:v>
                </c:pt>
                <c:pt idx="1">
                  <c:v>89</c:v>
                </c:pt>
                <c:pt idx="2">
                  <c:v>83.3</c:v>
                </c:pt>
                <c:pt idx="3">
                  <c:v>92.3</c:v>
                </c:pt>
                <c:pt idx="4">
                  <c:v>97.9</c:v>
                </c:pt>
                <c:pt idx="5">
                  <c:v>94.7</c:v>
                </c:pt>
                <c:pt idx="6">
                  <c:v>94</c:v>
                </c:pt>
                <c:pt idx="7">
                  <c:v>92.3</c:v>
                </c:pt>
              </c:numCache>
            </c:numRef>
          </c:val>
        </c:ser>
        <c:ser>
          <c:idx val="1"/>
          <c:order val="1"/>
          <c:tx>
            <c:strRef>
              <c:f>Лист1!$F$98:$F$99</c:f>
              <c:strCache>
                <c:ptCount val="1"/>
                <c:pt idx="0">
                  <c:v>2013/2014 % ПУД, размещенных в БД "Учебные курсы"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Лист1!$D$100:$D$107</c:f>
              <c:strCache>
                <c:ptCount val="8"/>
                <c:pt idx="0">
                  <c:v>38.03.01. Экономика </c:v>
                </c:pt>
                <c:pt idx="1">
                  <c:v>38.03.02. Менеджмент (Менеджмент)</c:v>
                </c:pt>
                <c:pt idx="2">
                  <c:v>38.03.02. Менеджмент (Логистика и управление цепями поставок)</c:v>
                </c:pt>
                <c:pt idx="3">
                  <c:v>38.03.04. ГиМУ </c:v>
                </c:pt>
                <c:pt idx="4">
                  <c:v>41.03.04. Политология </c:v>
                </c:pt>
                <c:pt idx="5">
                  <c:v>39.03.01. Социология </c:v>
                </c:pt>
                <c:pt idx="6">
                  <c:v>46.03.01. История</c:v>
                </c:pt>
                <c:pt idx="7">
                  <c:v>40.03.01 Юриспруденция</c:v>
                </c:pt>
              </c:strCache>
            </c:strRef>
          </c:cat>
          <c:val>
            <c:numRef>
              <c:f>Лист1!$F$100:$F$107</c:f>
              <c:numCache>
                <c:formatCode>General</c:formatCode>
                <c:ptCount val="8"/>
                <c:pt idx="0">
                  <c:v>92.3</c:v>
                </c:pt>
                <c:pt idx="1">
                  <c:v>82</c:v>
                </c:pt>
                <c:pt idx="3">
                  <c:v>95.2</c:v>
                </c:pt>
                <c:pt idx="4">
                  <c:v>95</c:v>
                </c:pt>
                <c:pt idx="5">
                  <c:v>94.8</c:v>
                </c:pt>
                <c:pt idx="6">
                  <c:v>83</c:v>
                </c:pt>
                <c:pt idx="7">
                  <c:v>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80960"/>
        <c:axId val="92682496"/>
      </c:barChart>
      <c:catAx>
        <c:axId val="92680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2682496"/>
        <c:crosses val="autoZero"/>
        <c:auto val="1"/>
        <c:lblAlgn val="ctr"/>
        <c:lblOffset val="100"/>
        <c:noMultiLvlLbl val="0"/>
      </c:catAx>
      <c:valAx>
        <c:axId val="92682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680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Лист1!$E$112:$E$113</c:f>
              <c:strCache>
                <c:ptCount val="1"/>
                <c:pt idx="0">
                  <c:v>% ПУД, размещенных в БД "Учебные курсы" в 2013/2014 уч. 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Лист1!$D$114:$D$122</c:f>
              <c:strCache>
                <c:ptCount val="9"/>
                <c:pt idx="0">
                  <c:v>Прикладная экономика и математические методы</c:v>
                </c:pt>
                <c:pt idx="1">
                  <c:v>Финансы</c:v>
                </c:pt>
                <c:pt idx="2">
                  <c:v>Маркетинговые технологии</c:v>
                </c:pt>
                <c:pt idx="3">
                  <c:v>Экономика впечатлений</c:v>
                </c:pt>
                <c:pt idx="4">
                  <c:v>ГиМУ</c:v>
                </c:pt>
                <c:pt idx="5">
                  <c:v>Управление образованием</c:v>
                </c:pt>
                <c:pt idx="6">
                  <c:v>Политика и управление</c:v>
                </c:pt>
                <c:pt idx="7">
                  <c:v>Современный социальный анализ</c:v>
                </c:pt>
                <c:pt idx="8">
                  <c:v>Адвокатура</c:v>
                </c:pt>
              </c:strCache>
            </c:strRef>
          </c:cat>
          <c:val>
            <c:numRef>
              <c:f>Лист1!$E$114:$E$122</c:f>
              <c:numCache>
                <c:formatCode>General</c:formatCode>
                <c:ptCount val="9"/>
                <c:pt idx="0">
                  <c:v>90</c:v>
                </c:pt>
                <c:pt idx="1">
                  <c:v>90.5</c:v>
                </c:pt>
                <c:pt idx="2">
                  <c:v>82.1</c:v>
                </c:pt>
                <c:pt idx="3">
                  <c:v>90</c:v>
                </c:pt>
                <c:pt idx="4">
                  <c:v>89.2</c:v>
                </c:pt>
                <c:pt idx="5">
                  <c:v>92.3</c:v>
                </c:pt>
                <c:pt idx="6">
                  <c:v>92.1</c:v>
                </c:pt>
                <c:pt idx="7">
                  <c:v>95.1</c:v>
                </c:pt>
                <c:pt idx="8">
                  <c:v>81.8</c:v>
                </c:pt>
              </c:numCache>
            </c:numRef>
          </c:val>
        </c:ser>
        <c:ser>
          <c:idx val="1"/>
          <c:order val="1"/>
          <c:tx>
            <c:strRef>
              <c:f>Лист1!$F$112:$F$113</c:f>
              <c:strCache>
                <c:ptCount val="1"/>
                <c:pt idx="0">
                  <c:v>% ПУД, размещенных в БД "Учебные курсы" в 2014/2015 уч. 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Лист1!$D$114:$D$122</c:f>
              <c:strCache>
                <c:ptCount val="9"/>
                <c:pt idx="0">
                  <c:v>Прикладная экономика и математические методы</c:v>
                </c:pt>
                <c:pt idx="1">
                  <c:v>Финансы</c:v>
                </c:pt>
                <c:pt idx="2">
                  <c:v>Маркетинговые технологии</c:v>
                </c:pt>
                <c:pt idx="3">
                  <c:v>Экономика впечатлений</c:v>
                </c:pt>
                <c:pt idx="4">
                  <c:v>ГиМУ</c:v>
                </c:pt>
                <c:pt idx="5">
                  <c:v>Управление образованием</c:v>
                </c:pt>
                <c:pt idx="6">
                  <c:v>Политика и управление</c:v>
                </c:pt>
                <c:pt idx="7">
                  <c:v>Современный социальный анализ</c:v>
                </c:pt>
                <c:pt idx="8">
                  <c:v>Адвокатура</c:v>
                </c:pt>
              </c:strCache>
            </c:strRef>
          </c:cat>
          <c:val>
            <c:numRef>
              <c:f>Лист1!$F$114:$F$122</c:f>
              <c:numCache>
                <c:formatCode>General</c:formatCode>
                <c:ptCount val="9"/>
                <c:pt idx="0">
                  <c:v>57.7</c:v>
                </c:pt>
                <c:pt idx="1">
                  <c:v>81.5</c:v>
                </c:pt>
                <c:pt idx="2">
                  <c:v>82.1</c:v>
                </c:pt>
                <c:pt idx="3">
                  <c:v>73.7</c:v>
                </c:pt>
                <c:pt idx="4">
                  <c:v>88.4</c:v>
                </c:pt>
                <c:pt idx="5">
                  <c:v>100</c:v>
                </c:pt>
                <c:pt idx="6">
                  <c:v>97.6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07680"/>
        <c:axId val="92409216"/>
      </c:barChart>
      <c:catAx>
        <c:axId val="92407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92409216"/>
        <c:crosses val="autoZero"/>
        <c:auto val="1"/>
        <c:lblAlgn val="ctr"/>
        <c:lblOffset val="100"/>
        <c:noMultiLvlLbl val="0"/>
      </c:catAx>
      <c:valAx>
        <c:axId val="924092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407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итог!$A$57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итог!$B$56:$C$56</c:f>
              <c:strCache>
                <c:ptCount val="2"/>
                <c:pt idx="0">
                  <c:v>2013/14</c:v>
                </c:pt>
                <c:pt idx="1">
                  <c:v>2014/15</c:v>
                </c:pt>
              </c:strCache>
            </c:strRef>
          </c:cat>
          <c:val>
            <c:numRef>
              <c:f>итог!$B$57:$C$57</c:f>
              <c:numCache>
                <c:formatCode>0.0%</c:formatCode>
                <c:ptCount val="2"/>
                <c:pt idx="0">
                  <c:v>4.1074249605055256E-2</c:v>
                </c:pt>
                <c:pt idx="1">
                  <c:v>9.635416666666681E-2</c:v>
                </c:pt>
              </c:numCache>
            </c:numRef>
          </c:val>
        </c:ser>
        <c:ser>
          <c:idx val="1"/>
          <c:order val="1"/>
          <c:tx>
            <c:strRef>
              <c:f>итог!$A$58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итог!$B$56:$C$56</c:f>
              <c:strCache>
                <c:ptCount val="2"/>
                <c:pt idx="0">
                  <c:v>2013/14</c:v>
                </c:pt>
                <c:pt idx="1">
                  <c:v>2014/15</c:v>
                </c:pt>
              </c:strCache>
            </c:strRef>
          </c:cat>
          <c:val>
            <c:numRef>
              <c:f>итог!$B$58:$C$58</c:f>
              <c:numCache>
                <c:formatCode>0.0%</c:formatCode>
                <c:ptCount val="2"/>
                <c:pt idx="0">
                  <c:v>9.2009685230024188E-2</c:v>
                </c:pt>
                <c:pt idx="1">
                  <c:v>0.14950166112956811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76928"/>
        <c:axId val="92478464"/>
      </c:barChart>
      <c:lineChart>
        <c:grouping val="standard"/>
        <c:varyColors val="0"/>
        <c:ser>
          <c:idx val="2"/>
          <c:order val="2"/>
          <c:tx>
            <c:strRef>
              <c:f>итог!$A$59</c:f>
              <c:strCache>
                <c:ptCount val="1"/>
                <c:pt idx="0">
                  <c:v>план по дорожной карте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3.0555555555555582E-2"/>
                  <c:y val="5.605605605605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415647790546938E-2"/>
                  <c:y val="6.806810022766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итог!$B$56:$C$56</c:f>
              <c:strCache>
                <c:ptCount val="2"/>
                <c:pt idx="0">
                  <c:v>2013/14</c:v>
                </c:pt>
                <c:pt idx="1">
                  <c:v>2014/15</c:v>
                </c:pt>
              </c:strCache>
            </c:strRef>
          </c:cat>
          <c:val>
            <c:numRef>
              <c:f>итог!$B$59:$C$59</c:f>
              <c:numCache>
                <c:formatCode>0.0%</c:formatCode>
                <c:ptCount val="2"/>
                <c:pt idx="0">
                  <c:v>4.0000000000000022E-2</c:v>
                </c:pt>
                <c:pt idx="1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76928"/>
        <c:axId val="92478464"/>
      </c:lineChart>
      <c:catAx>
        <c:axId val="9247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2478464"/>
        <c:crosses val="autoZero"/>
        <c:auto val="1"/>
        <c:lblAlgn val="ctr"/>
        <c:lblOffset val="100"/>
        <c:noMultiLvlLbl val="0"/>
      </c:catAx>
      <c:valAx>
        <c:axId val="924784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2476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Лист2!$C$67</c:f>
              <c:strCache>
                <c:ptCount val="1"/>
                <c:pt idx="0">
                  <c:v>% англоязычных учебных дисциплин в рабочих учебных планах  2013/2014 уч.г.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Лист2!$B$68:$B$76</c:f>
              <c:strCache>
                <c:ptCount val="9"/>
                <c:pt idx="0">
                  <c:v>38.03.01. Экономика </c:v>
                </c:pt>
                <c:pt idx="1">
                  <c:v>38.03.02. Менеджмент (Менеджмент+профиль ГМУ)</c:v>
                </c:pt>
                <c:pt idx="2">
                  <c:v>38.03.02. Менеджмент (Логистика и управление цепями поставок)</c:v>
                </c:pt>
                <c:pt idx="3">
                  <c:v>38.03.04. ГиМУ </c:v>
                </c:pt>
                <c:pt idx="4">
                  <c:v>41.03.04. Политология </c:v>
                </c:pt>
                <c:pt idx="5">
                  <c:v>39.03.01. Социология </c:v>
                </c:pt>
                <c:pt idx="6">
                  <c:v>46.03.01. История</c:v>
                </c:pt>
                <c:pt idx="7">
                  <c:v>41.03.03. Востоковедение и африканистика</c:v>
                </c:pt>
                <c:pt idx="8">
                  <c:v>40.03.01 Юриспруденция</c:v>
                </c:pt>
              </c:strCache>
            </c:strRef>
          </c:cat>
          <c:val>
            <c:numRef>
              <c:f>Лист2!$C$68:$C$76</c:f>
              <c:numCache>
                <c:formatCode>General</c:formatCode>
                <c:ptCount val="9"/>
                <c:pt idx="0">
                  <c:v>7</c:v>
                </c:pt>
                <c:pt idx="1">
                  <c:v>2.2999999999999998</c:v>
                </c:pt>
                <c:pt idx="3">
                  <c:v>0</c:v>
                </c:pt>
                <c:pt idx="4">
                  <c:v>5.0999999999999996</c:v>
                </c:pt>
                <c:pt idx="5">
                  <c:v>3.2</c:v>
                </c:pt>
                <c:pt idx="6">
                  <c:v>4.3</c:v>
                </c:pt>
                <c:pt idx="8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Лист2!$D$67</c:f>
              <c:strCache>
                <c:ptCount val="1"/>
                <c:pt idx="0">
                  <c:v>% англоязычных учебных дисциплин в рабочих учебных планах 2014/2015 уч.г.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Лист2!$B$68:$B$76</c:f>
              <c:strCache>
                <c:ptCount val="9"/>
                <c:pt idx="0">
                  <c:v>38.03.01. Экономика </c:v>
                </c:pt>
                <c:pt idx="1">
                  <c:v>38.03.02. Менеджмент (Менеджмент+профиль ГМУ)</c:v>
                </c:pt>
                <c:pt idx="2">
                  <c:v>38.03.02. Менеджмент (Логистика и управление цепями поставок)</c:v>
                </c:pt>
                <c:pt idx="3">
                  <c:v>38.03.04. ГиМУ </c:v>
                </c:pt>
                <c:pt idx="4">
                  <c:v>41.03.04. Политология </c:v>
                </c:pt>
                <c:pt idx="5">
                  <c:v>39.03.01. Социология </c:v>
                </c:pt>
                <c:pt idx="6">
                  <c:v>46.03.01. История</c:v>
                </c:pt>
                <c:pt idx="7">
                  <c:v>41.03.03. Востоковедение и африканистика</c:v>
                </c:pt>
                <c:pt idx="8">
                  <c:v>40.03.01 Юриспруденция</c:v>
                </c:pt>
              </c:strCache>
            </c:strRef>
          </c:cat>
          <c:val>
            <c:numRef>
              <c:f>Лист2!$D$68:$D$76</c:f>
              <c:numCache>
                <c:formatCode>General</c:formatCode>
                <c:ptCount val="9"/>
                <c:pt idx="0">
                  <c:v>17.600000000000001</c:v>
                </c:pt>
                <c:pt idx="1">
                  <c:v>9.3000000000000007</c:v>
                </c:pt>
                <c:pt idx="2">
                  <c:v>8.3000000000000007</c:v>
                </c:pt>
                <c:pt idx="3">
                  <c:v>7.9</c:v>
                </c:pt>
                <c:pt idx="4">
                  <c:v>11.6</c:v>
                </c:pt>
                <c:pt idx="5">
                  <c:v>7.5</c:v>
                </c:pt>
                <c:pt idx="6">
                  <c:v>13.6</c:v>
                </c:pt>
                <c:pt idx="7">
                  <c:v>5.3</c:v>
                </c:pt>
                <c:pt idx="8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31328"/>
        <c:axId val="92541312"/>
      </c:barChart>
      <c:catAx>
        <c:axId val="92531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2541312"/>
        <c:crosses val="autoZero"/>
        <c:auto val="1"/>
        <c:lblAlgn val="ctr"/>
        <c:lblOffset val="100"/>
        <c:noMultiLvlLbl val="0"/>
      </c:catAx>
      <c:valAx>
        <c:axId val="92541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531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386382519701006E-3"/>
          <c:y val="0.82887793782708974"/>
          <c:w val="0.98993609295936791"/>
          <c:h val="0.16855298380246675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Лист2!$C$83</c:f>
              <c:strCache>
                <c:ptCount val="1"/>
                <c:pt idx="0">
                  <c:v>% англоязычных учебных дисциплин в рабочих учебных планах 2013/2014 уч.г.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Лист2!$B$84:$B$93</c:f>
              <c:strCache>
                <c:ptCount val="10"/>
                <c:pt idx="0">
                  <c:v>Прикладная экономика и математические методы</c:v>
                </c:pt>
                <c:pt idx="1">
                  <c:v>Финансы</c:v>
                </c:pt>
                <c:pt idx="2">
                  <c:v>Маркетинговые технологии</c:v>
                </c:pt>
                <c:pt idx="3">
                  <c:v>Экономика впечатлений</c:v>
                </c:pt>
                <c:pt idx="4">
                  <c:v>Стратегическое управление логистикой</c:v>
                </c:pt>
                <c:pt idx="5">
                  <c:v>ГиМУ</c:v>
                </c:pt>
                <c:pt idx="6">
                  <c:v>Управление образованием</c:v>
                </c:pt>
                <c:pt idx="7">
                  <c:v>Политика и управление</c:v>
                </c:pt>
                <c:pt idx="8">
                  <c:v>Современный социальный анализ</c:v>
                </c:pt>
                <c:pt idx="9">
                  <c:v>Адвокатура</c:v>
                </c:pt>
              </c:strCache>
            </c:strRef>
          </c:cat>
          <c:val>
            <c:numRef>
              <c:f>Лист2!$C$84:$C$93</c:f>
              <c:numCache>
                <c:formatCode>General</c:formatCode>
                <c:ptCount val="10"/>
                <c:pt idx="0">
                  <c:v>12</c:v>
                </c:pt>
                <c:pt idx="1">
                  <c:v>9.5</c:v>
                </c:pt>
                <c:pt idx="2">
                  <c:v>9.1</c:v>
                </c:pt>
                <c:pt idx="3">
                  <c:v>22.2</c:v>
                </c:pt>
                <c:pt idx="5">
                  <c:v>5.0999999999999996</c:v>
                </c:pt>
                <c:pt idx="6">
                  <c:v>0</c:v>
                </c:pt>
                <c:pt idx="7">
                  <c:v>7.9</c:v>
                </c:pt>
                <c:pt idx="8">
                  <c:v>14.3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Лист2!$D$83</c:f>
              <c:strCache>
                <c:ptCount val="1"/>
                <c:pt idx="0">
                  <c:v>% англоязычных учебных дисциплин в рабочих учебных планах 2014/2015 уч.г.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Лист2!$B$84:$B$93</c:f>
              <c:strCache>
                <c:ptCount val="10"/>
                <c:pt idx="0">
                  <c:v>Прикладная экономика и математические методы</c:v>
                </c:pt>
                <c:pt idx="1">
                  <c:v>Финансы</c:v>
                </c:pt>
                <c:pt idx="2">
                  <c:v>Маркетинговые технологии</c:v>
                </c:pt>
                <c:pt idx="3">
                  <c:v>Экономика впечатлений</c:v>
                </c:pt>
                <c:pt idx="4">
                  <c:v>Стратегическое управление логистикой</c:v>
                </c:pt>
                <c:pt idx="5">
                  <c:v>ГиМУ</c:v>
                </c:pt>
                <c:pt idx="6">
                  <c:v>Управление образованием</c:v>
                </c:pt>
                <c:pt idx="7">
                  <c:v>Политика и управление</c:v>
                </c:pt>
                <c:pt idx="8">
                  <c:v>Современный социальный анализ</c:v>
                </c:pt>
                <c:pt idx="9">
                  <c:v>Адвокатура</c:v>
                </c:pt>
              </c:strCache>
            </c:strRef>
          </c:cat>
          <c:val>
            <c:numRef>
              <c:f>Лист2!$D$84:$D$93</c:f>
              <c:numCache>
                <c:formatCode>General</c:formatCode>
                <c:ptCount val="10"/>
                <c:pt idx="0">
                  <c:v>34.6</c:v>
                </c:pt>
                <c:pt idx="1">
                  <c:v>10.7</c:v>
                </c:pt>
                <c:pt idx="2">
                  <c:v>25</c:v>
                </c:pt>
                <c:pt idx="3">
                  <c:v>62.5</c:v>
                </c:pt>
                <c:pt idx="4">
                  <c:v>10.5</c:v>
                </c:pt>
                <c:pt idx="5">
                  <c:v>15.4</c:v>
                </c:pt>
                <c:pt idx="6">
                  <c:v>0</c:v>
                </c:pt>
                <c:pt idx="7">
                  <c:v>4.8</c:v>
                </c:pt>
                <c:pt idx="8">
                  <c:v>16.7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89056"/>
        <c:axId val="92599040"/>
      </c:barChart>
      <c:catAx>
        <c:axId val="92589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2599040"/>
        <c:crosses val="autoZero"/>
        <c:auto val="1"/>
        <c:lblAlgn val="ctr"/>
        <c:lblOffset val="100"/>
        <c:noMultiLvlLbl val="0"/>
      </c:catAx>
      <c:valAx>
        <c:axId val="92599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589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345840800297547E-3"/>
          <c:y val="0.83230003429570654"/>
          <c:w val="0.98189669864081985"/>
          <c:h val="0.16769996570429371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Лист2!$D$653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rgbClr val="B88472">
                <a:lumMod val="60000"/>
                <a:lumOff val="40000"/>
              </a:srgbClr>
            </a:solidFill>
            <a:ln>
              <a:solidFill>
                <a:srgbClr val="B88472">
                  <a:lumMod val="50000"/>
                </a:srgbClr>
              </a:solidFill>
            </a:ln>
          </c:spPr>
          <c:invertIfNegative val="0"/>
          <c:cat>
            <c:strRef>
              <c:f>Лист2!$B$654:$B$661</c:f>
              <c:strCache>
                <c:ptCount val="8"/>
                <c:pt idx="0">
                  <c:v>История</c:v>
                </c:pt>
                <c:pt idx="1">
                  <c:v>ГМУ</c:v>
                </c:pt>
                <c:pt idx="2">
                  <c:v>Политология</c:v>
                </c:pt>
                <c:pt idx="3">
                  <c:v>Социология</c:v>
                </c:pt>
                <c:pt idx="4">
                  <c:v>Менеджмент</c:v>
                </c:pt>
                <c:pt idx="5">
                  <c:v>Экономика</c:v>
                </c:pt>
                <c:pt idx="6">
                  <c:v>Юриспруденция</c:v>
                </c:pt>
                <c:pt idx="7">
                  <c:v>Филиал в целом</c:v>
                </c:pt>
              </c:strCache>
            </c:strRef>
          </c:cat>
          <c:val>
            <c:numRef>
              <c:f>Лист2!$D$654:$D$661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3.7735849056603793E-2</c:v>
                </c:pt>
                <c:pt idx="3">
                  <c:v>0</c:v>
                </c:pt>
                <c:pt idx="4">
                  <c:v>2.3809523809523812E-2</c:v>
                </c:pt>
                <c:pt idx="5">
                  <c:v>0</c:v>
                </c:pt>
                <c:pt idx="6">
                  <c:v>0</c:v>
                </c:pt>
                <c:pt idx="7">
                  <c:v>8.6805555555555611E-3</c:v>
                </c:pt>
              </c:numCache>
            </c:numRef>
          </c:val>
        </c:ser>
        <c:ser>
          <c:idx val="1"/>
          <c:order val="1"/>
          <c:tx>
            <c:strRef>
              <c:f>Лист2!$E$653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rgbClr val="727CA3">
                <a:lumMod val="60000"/>
                <a:lumOff val="40000"/>
              </a:srgbClr>
            </a:solidFill>
            <a:ln>
              <a:solidFill>
                <a:srgbClr val="464653">
                  <a:lumMod val="60000"/>
                  <a:lumOff val="40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Лист2!$B$654:$B$661</c:f>
              <c:strCache>
                <c:ptCount val="8"/>
                <c:pt idx="0">
                  <c:v>История</c:v>
                </c:pt>
                <c:pt idx="1">
                  <c:v>ГМУ</c:v>
                </c:pt>
                <c:pt idx="2">
                  <c:v>Политология</c:v>
                </c:pt>
                <c:pt idx="3">
                  <c:v>Социология</c:v>
                </c:pt>
                <c:pt idx="4">
                  <c:v>Менеджмент</c:v>
                </c:pt>
                <c:pt idx="5">
                  <c:v>Экономика</c:v>
                </c:pt>
                <c:pt idx="6">
                  <c:v>Юриспруденция</c:v>
                </c:pt>
                <c:pt idx="7">
                  <c:v>Филиал в целом</c:v>
                </c:pt>
              </c:strCache>
            </c:strRef>
          </c:cat>
          <c:val>
            <c:numRef>
              <c:f>Лист2!$E$654:$E$661</c:f>
              <c:numCache>
                <c:formatCode>0%</c:formatCode>
                <c:ptCount val="8"/>
                <c:pt idx="0">
                  <c:v>0.10344827586206895</c:v>
                </c:pt>
                <c:pt idx="1">
                  <c:v>0.20833333333333343</c:v>
                </c:pt>
                <c:pt idx="2">
                  <c:v>0.5283018867924526</c:v>
                </c:pt>
                <c:pt idx="3">
                  <c:v>0.11494252873563221</c:v>
                </c:pt>
                <c:pt idx="4">
                  <c:v>0.27777777777777796</c:v>
                </c:pt>
                <c:pt idx="5">
                  <c:v>3.0769230769230778E-2</c:v>
                </c:pt>
                <c:pt idx="6">
                  <c:v>8.4905660377358541E-2</c:v>
                </c:pt>
                <c:pt idx="7">
                  <c:v>0.1631944444444445</c:v>
                </c:pt>
              </c:numCache>
            </c:numRef>
          </c:val>
        </c:ser>
        <c:ser>
          <c:idx val="2"/>
          <c:order val="2"/>
          <c:tx>
            <c:strRef>
              <c:f>Лист2!$F$653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rgbClr val="9FB8CD"/>
            </a:solidFill>
            <a:ln>
              <a:solidFill>
                <a:srgbClr val="727CA3">
                  <a:lumMod val="75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Лист2!$B$654:$B$661</c:f>
              <c:strCache>
                <c:ptCount val="8"/>
                <c:pt idx="0">
                  <c:v>История</c:v>
                </c:pt>
                <c:pt idx="1">
                  <c:v>ГМУ</c:v>
                </c:pt>
                <c:pt idx="2">
                  <c:v>Политология</c:v>
                </c:pt>
                <c:pt idx="3">
                  <c:v>Социология</c:v>
                </c:pt>
                <c:pt idx="4">
                  <c:v>Менеджмент</c:v>
                </c:pt>
                <c:pt idx="5">
                  <c:v>Экономика</c:v>
                </c:pt>
                <c:pt idx="6">
                  <c:v>Юриспруденция</c:v>
                </c:pt>
                <c:pt idx="7">
                  <c:v>Филиал в целом</c:v>
                </c:pt>
              </c:strCache>
            </c:strRef>
          </c:cat>
          <c:val>
            <c:numRef>
              <c:f>Лист2!$F$654:$F$661</c:f>
              <c:numCache>
                <c:formatCode>0%</c:formatCode>
                <c:ptCount val="8"/>
                <c:pt idx="0">
                  <c:v>0.82758620689655149</c:v>
                </c:pt>
                <c:pt idx="1">
                  <c:v>0.62500000000000022</c:v>
                </c:pt>
                <c:pt idx="2">
                  <c:v>0.41509433962264175</c:v>
                </c:pt>
                <c:pt idx="3">
                  <c:v>0.75862068965517293</c:v>
                </c:pt>
                <c:pt idx="4">
                  <c:v>0.49206349206349215</c:v>
                </c:pt>
                <c:pt idx="5">
                  <c:v>0.4692307692307694</c:v>
                </c:pt>
                <c:pt idx="6">
                  <c:v>0.62264150943396246</c:v>
                </c:pt>
                <c:pt idx="7">
                  <c:v>0.54861111111111138</c:v>
                </c:pt>
              </c:numCache>
            </c:numRef>
          </c:val>
        </c:ser>
        <c:ser>
          <c:idx val="3"/>
          <c:order val="3"/>
          <c:tx>
            <c:strRef>
              <c:f>Лист2!$G$653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9FB8CD">
                <a:lumMod val="60000"/>
                <a:lumOff val="40000"/>
              </a:srgbClr>
            </a:solidFill>
            <a:ln>
              <a:solidFill>
                <a:srgbClr val="727CA3">
                  <a:lumMod val="75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Лист2!$B$654:$B$661</c:f>
              <c:strCache>
                <c:ptCount val="8"/>
                <c:pt idx="0">
                  <c:v>История</c:v>
                </c:pt>
                <c:pt idx="1">
                  <c:v>ГМУ</c:v>
                </c:pt>
                <c:pt idx="2">
                  <c:v>Политология</c:v>
                </c:pt>
                <c:pt idx="3">
                  <c:v>Социология</c:v>
                </c:pt>
                <c:pt idx="4">
                  <c:v>Менеджмент</c:v>
                </c:pt>
                <c:pt idx="5">
                  <c:v>Экономика</c:v>
                </c:pt>
                <c:pt idx="6">
                  <c:v>Юриспруденция</c:v>
                </c:pt>
                <c:pt idx="7">
                  <c:v>Филиал в целом</c:v>
                </c:pt>
              </c:strCache>
            </c:strRef>
          </c:cat>
          <c:val>
            <c:numRef>
              <c:f>Лист2!$G$654:$G$661</c:f>
              <c:numCache>
                <c:formatCode>0%</c:formatCode>
                <c:ptCount val="8"/>
                <c:pt idx="0">
                  <c:v>6.8965517241379309E-2</c:v>
                </c:pt>
                <c:pt idx="1">
                  <c:v>0.16666666666666666</c:v>
                </c:pt>
                <c:pt idx="2">
                  <c:v>1.8867924528301886E-2</c:v>
                </c:pt>
                <c:pt idx="3">
                  <c:v>0.12643678160919541</c:v>
                </c:pt>
                <c:pt idx="4">
                  <c:v>0.20634920634920642</c:v>
                </c:pt>
                <c:pt idx="5">
                  <c:v>0.5</c:v>
                </c:pt>
                <c:pt idx="6">
                  <c:v>0.2924528301886794</c:v>
                </c:pt>
                <c:pt idx="7">
                  <c:v>0.24305555555555555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494208"/>
        <c:axId val="102495744"/>
      </c:barChart>
      <c:catAx>
        <c:axId val="102494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2495744"/>
        <c:crosses val="autoZero"/>
        <c:auto val="1"/>
        <c:lblAlgn val="ctr"/>
        <c:lblOffset val="100"/>
        <c:noMultiLvlLbl val="0"/>
      </c:catAx>
      <c:valAx>
        <c:axId val="1024957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24942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Лаборатории и центры</c:v>
                </c:pt>
                <c:pt idx="1">
                  <c:v>Преподаватели</c:v>
                </c:pt>
                <c:pt idx="2">
                  <c:v>Внешние организации</c:v>
                </c:pt>
                <c:pt idx="3">
                  <c:v>Студенты</c:v>
                </c:pt>
                <c:pt idx="4">
                  <c:v>Базовая кафедра</c:v>
                </c:pt>
                <c:pt idx="5">
                  <c:v>Факультет довузовского образования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59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95690161410633"/>
          <c:y val="0.18813972360558967"/>
          <c:w val="0.35613866977743214"/>
          <c:h val="0.75931418248213967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3-4 мод.2012-13 уч.г.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мод. 2013-14 уч.г.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3-4 мод. 2013-14 уч.г.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26</c:v>
                </c:pt>
                <c:pt idx="1">
                  <c:v>36</c:v>
                </c:pt>
                <c:pt idx="2">
                  <c:v>23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1-2 мод. 2014-15 уч.г.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</c:v>
                </c:pt>
                <c:pt idx="1">
                  <c:v>45</c:v>
                </c:pt>
                <c:pt idx="2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3-4 мод. 2014-15 уч.г.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препод. </c:v>
                </c:pt>
                <c:pt idx="1">
                  <c:v>кол-во студ.</c:v>
                </c:pt>
                <c:pt idx="2">
                  <c:v>число дисциплин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34</c:v>
                </c:pt>
                <c:pt idx="1">
                  <c:v>40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82208"/>
        <c:axId val="103983744"/>
      </c:barChart>
      <c:catAx>
        <c:axId val="1039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03983744"/>
        <c:crosses val="autoZero"/>
        <c:auto val="1"/>
        <c:lblAlgn val="ctr"/>
        <c:lblOffset val="100"/>
        <c:noMultiLvlLbl val="0"/>
      </c:catAx>
      <c:valAx>
        <c:axId val="103983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982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636486702224598"/>
          <c:y val="2.7838017998000262E-2"/>
          <c:w val="0.58681528382934056"/>
          <c:h val="0.7933196311520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'РУПы (2)'!$B$50</c:f>
              <c:strCache>
                <c:ptCount val="1"/>
                <c:pt idx="0">
                  <c:v>2014-15 уч.г.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'РУПы (2)'!$A$51:$A$60</c:f>
              <c:strCache>
                <c:ptCount val="10"/>
                <c:pt idx="0">
                  <c:v>ГМУ</c:v>
                </c:pt>
                <c:pt idx="1">
                  <c:v>Финансы</c:v>
                </c:pt>
                <c:pt idx="2">
                  <c:v>Политика и управление</c:v>
                </c:pt>
                <c:pt idx="3">
                  <c:v>Стратегическое управление логистикой</c:v>
                </c:pt>
                <c:pt idx="4">
                  <c:v>Прикладная и междисциплинарная история</c:v>
                </c:pt>
                <c:pt idx="5">
                  <c:v>Экономика впечатлений</c:v>
                </c:pt>
                <c:pt idx="6">
                  <c:v>Современный социальный анализ</c:v>
                </c:pt>
                <c:pt idx="7">
                  <c:v>Прикладная экономика и математические методы</c:v>
                </c:pt>
                <c:pt idx="8">
                  <c:v>Адвокатура</c:v>
                </c:pt>
                <c:pt idx="9">
                  <c:v>Маркетинговые технологии</c:v>
                </c:pt>
              </c:strCache>
            </c:strRef>
          </c:cat>
          <c:val>
            <c:numRef>
              <c:f>'РУПы (2)'!$B$51:$B$60</c:f>
              <c:numCache>
                <c:formatCode>0.00</c:formatCode>
                <c:ptCount val="10"/>
                <c:pt idx="0">
                  <c:v>7.9763242439109314</c:v>
                </c:pt>
                <c:pt idx="1">
                  <c:v>6.1845992434909771</c:v>
                </c:pt>
                <c:pt idx="2">
                  <c:v>6.1351887956785394</c:v>
                </c:pt>
                <c:pt idx="3">
                  <c:v>8.462793930967802</c:v>
                </c:pt>
                <c:pt idx="5">
                  <c:v>9.4929964934033535</c:v>
                </c:pt>
                <c:pt idx="6">
                  <c:v>7.1590328000584345</c:v>
                </c:pt>
                <c:pt idx="7">
                  <c:v>6.2443450446661837</c:v>
                </c:pt>
                <c:pt idx="8">
                  <c:v>8.1432898088533214</c:v>
                </c:pt>
                <c:pt idx="9">
                  <c:v>8.6195358299649616</c:v>
                </c:pt>
              </c:numCache>
            </c:numRef>
          </c:val>
        </c:ser>
        <c:ser>
          <c:idx val="1"/>
          <c:order val="1"/>
          <c:tx>
            <c:strRef>
              <c:f>'РУПы (2)'!$C$50</c:f>
              <c:strCache>
                <c:ptCount val="1"/>
                <c:pt idx="0">
                  <c:v>2015-16 уч.г.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'РУПы (2)'!$A$51:$A$60</c:f>
              <c:strCache>
                <c:ptCount val="10"/>
                <c:pt idx="0">
                  <c:v>ГМУ</c:v>
                </c:pt>
                <c:pt idx="1">
                  <c:v>Финансы</c:v>
                </c:pt>
                <c:pt idx="2">
                  <c:v>Политика и управление</c:v>
                </c:pt>
                <c:pt idx="3">
                  <c:v>Стратегическое управление логистикой</c:v>
                </c:pt>
                <c:pt idx="4">
                  <c:v>Прикладная и междисциплинарная история</c:v>
                </c:pt>
                <c:pt idx="5">
                  <c:v>Экономика впечатлений</c:v>
                </c:pt>
                <c:pt idx="6">
                  <c:v>Современный социальный анализ</c:v>
                </c:pt>
                <c:pt idx="7">
                  <c:v>Прикладная экономика и математические методы</c:v>
                </c:pt>
                <c:pt idx="8">
                  <c:v>Адвокатура</c:v>
                </c:pt>
                <c:pt idx="9">
                  <c:v>Маркетинговые технологии</c:v>
                </c:pt>
              </c:strCache>
            </c:strRef>
          </c:cat>
          <c:val>
            <c:numRef>
              <c:f>'РУПы (2)'!$C$51:$C$60</c:f>
              <c:numCache>
                <c:formatCode>0.00</c:formatCode>
                <c:ptCount val="10"/>
                <c:pt idx="0">
                  <c:v>10.305000000000016</c:v>
                </c:pt>
                <c:pt idx="1">
                  <c:v>10.360000000000015</c:v>
                </c:pt>
                <c:pt idx="2">
                  <c:v>10.425000000000002</c:v>
                </c:pt>
                <c:pt idx="3">
                  <c:v>11.620000000000001</c:v>
                </c:pt>
                <c:pt idx="4">
                  <c:v>11.629999999999999</c:v>
                </c:pt>
                <c:pt idx="5">
                  <c:v>12.055000000000016</c:v>
                </c:pt>
                <c:pt idx="6">
                  <c:v>12.15</c:v>
                </c:pt>
                <c:pt idx="7">
                  <c:v>12.585000000000004</c:v>
                </c:pt>
                <c:pt idx="8">
                  <c:v>12.925000000000002</c:v>
                </c:pt>
                <c:pt idx="9">
                  <c:v>13.11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32320"/>
        <c:axId val="91833856"/>
      </c:barChart>
      <c:catAx>
        <c:axId val="91832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+mn-lt"/>
              </a:defRPr>
            </a:pPr>
            <a:endParaRPr lang="ru-RU"/>
          </a:p>
        </c:txPr>
        <c:crossAx val="91833856"/>
        <c:crosses val="autoZero"/>
        <c:auto val="1"/>
        <c:lblAlgn val="ctr"/>
        <c:lblOffset val="100"/>
        <c:noMultiLvlLbl val="0"/>
      </c:catAx>
      <c:valAx>
        <c:axId val="91833856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91832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136774718775423E-2"/>
          <c:y val="0.88224975002777473"/>
          <c:w val="0.32539309497425323"/>
          <c:h val="5.3327788540999274E-2"/>
        </c:manualLayout>
      </c:layout>
      <c:overlay val="0"/>
      <c:txPr>
        <a:bodyPr/>
        <a:lstStyle/>
        <a:p>
          <a:pPr>
            <a:defRPr sz="14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3"/>
          <c:order val="0"/>
          <c:tx>
            <c:strRef>
              <c:f>'Динамика численности'!$A$5</c:f>
              <c:strCache>
                <c:ptCount val="1"/>
                <c:pt idx="0">
                  <c:v>Специалисты (очная форма)</c:v>
                </c:pt>
              </c:strCache>
            </c:strRef>
          </c:tx>
          <c:dLbls>
            <c:dLbl>
              <c:idx val="0"/>
              <c:layout>
                <c:manualLayout>
                  <c:x val="3.20512820512820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3675213675213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численности'!$D$1:$H$1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'Динамика численности'!$D$5:$H$5</c:f>
              <c:numCache>
                <c:formatCode>General</c:formatCode>
                <c:ptCount val="5"/>
                <c:pt idx="0">
                  <c:v>349</c:v>
                </c:pt>
                <c:pt idx="1">
                  <c:v>227</c:v>
                </c:pt>
                <c:pt idx="2">
                  <c:v>166</c:v>
                </c:pt>
                <c:pt idx="3">
                  <c:v>76</c:v>
                </c:pt>
                <c:pt idx="4">
                  <c:v>1</c:v>
                </c:pt>
              </c:numCache>
            </c:numRef>
          </c:val>
        </c:ser>
        <c:ser>
          <c:idx val="2"/>
          <c:order val="1"/>
          <c:tx>
            <c:strRef>
              <c:f>'Динамика численности'!$A$4</c:f>
              <c:strCache>
                <c:ptCount val="1"/>
                <c:pt idx="0">
                  <c:v>Бакалавры (очная форма)</c:v>
                </c:pt>
              </c:strCache>
            </c:strRef>
          </c:tx>
          <c:dLbls>
            <c:dLbl>
              <c:idx val="0"/>
              <c:layout>
                <c:manualLayout>
                  <c:x val="2.77777777777778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51282051282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8098159509202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численности'!$D$1:$H$1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'Динамика численности'!$D$4:$H$4</c:f>
              <c:numCache>
                <c:formatCode>General</c:formatCode>
                <c:ptCount val="5"/>
                <c:pt idx="0">
                  <c:v>1226</c:v>
                </c:pt>
                <c:pt idx="1">
                  <c:v>1490</c:v>
                </c:pt>
                <c:pt idx="2">
                  <c:v>1967</c:v>
                </c:pt>
                <c:pt idx="3">
                  <c:v>2348</c:v>
                </c:pt>
                <c:pt idx="4">
                  <c:v>2864</c:v>
                </c:pt>
              </c:numCache>
            </c:numRef>
          </c:val>
        </c:ser>
        <c:ser>
          <c:idx val="1"/>
          <c:order val="2"/>
          <c:tx>
            <c:strRef>
              <c:f>'Динамика численности'!$A$3</c:f>
              <c:strCache>
                <c:ptCount val="1"/>
                <c:pt idx="0">
                  <c:v>Магистры (очная форма)</c:v>
                </c:pt>
              </c:strCache>
            </c:strRef>
          </c:tx>
          <c:dLbls>
            <c:dLbl>
              <c:idx val="0"/>
              <c:layout>
                <c:manualLayout>
                  <c:x val="2.5641025641025647E-2"/>
                  <c:y val="-3.2760032760032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6410256410256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494887525562394E-2"/>
                  <c:y val="9.4117647058823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численности'!$D$1:$H$1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'Динамика численности'!$D$3:$H$3</c:f>
              <c:numCache>
                <c:formatCode>General</c:formatCode>
                <c:ptCount val="5"/>
                <c:pt idx="0">
                  <c:v>218</c:v>
                </c:pt>
                <c:pt idx="1">
                  <c:v>253</c:v>
                </c:pt>
                <c:pt idx="2">
                  <c:v>305</c:v>
                </c:pt>
                <c:pt idx="3">
                  <c:v>344</c:v>
                </c:pt>
                <c:pt idx="4">
                  <c:v>479</c:v>
                </c:pt>
              </c:numCache>
            </c:numRef>
          </c:val>
        </c:ser>
        <c:ser>
          <c:idx val="0"/>
          <c:order val="3"/>
          <c:tx>
            <c:strRef>
              <c:f>'Динамика численности'!$A$2</c:f>
              <c:strCache>
                <c:ptCount val="1"/>
                <c:pt idx="0">
                  <c:v>Магистры (очно-зачн. форма)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4"/>
              <c:layout>
                <c:manualLayout>
                  <c:x val="-1.7094039037679285E-2"/>
                  <c:y val="1.068547097460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314928425357873E-2"/>
                  <c:y val="6.2745098039215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численности'!$D$1:$H$1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'Динамика численности'!$D$2:$H$2</c:f>
              <c:numCache>
                <c:formatCode>General</c:formatCode>
                <c:ptCount val="5"/>
                <c:pt idx="0">
                  <c:v>25</c:v>
                </c:pt>
                <c:pt idx="1">
                  <c:v>48</c:v>
                </c:pt>
                <c:pt idx="2">
                  <c:v>66</c:v>
                </c:pt>
                <c:pt idx="3">
                  <c:v>66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2772096"/>
        <c:axId val="102802560"/>
      </c:areaChart>
      <c:catAx>
        <c:axId val="1027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02802560"/>
        <c:crosses val="autoZero"/>
        <c:auto val="1"/>
        <c:lblAlgn val="ctr"/>
        <c:lblOffset val="100"/>
        <c:noMultiLvlLbl val="0"/>
      </c:catAx>
      <c:valAx>
        <c:axId val="1028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277209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800" b="1" i="0" baseline="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Общий контингент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857111996374300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29406961836691"/>
          <c:y val="0.13145342684254499"/>
          <c:w val="0.83284893394610082"/>
          <c:h val="0.73186601514039062"/>
        </c:manualLayout>
      </c:layout>
      <c:areaChart>
        <c:grouping val="stacked"/>
        <c:varyColors val="0"/>
        <c:ser>
          <c:idx val="0"/>
          <c:order val="0"/>
          <c:tx>
            <c:strRef>
              <c:f>Лист2!$H$3</c:f>
              <c:strCache>
                <c:ptCount val="1"/>
                <c:pt idx="0">
                  <c:v>СПбШЭМ</c:v>
                </c:pt>
              </c:strCache>
            </c:strRef>
          </c:tx>
          <c:dLbls>
            <c:dLbl>
              <c:idx val="0"/>
              <c:layout>
                <c:manualLayout>
                  <c:x val="3.4605597964376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3435114503817E-2"/>
                  <c:y val="1.2403098756337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Лист2!$I$2:$M$2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Лист2!$I$3:$M$3</c:f>
              <c:numCache>
                <c:formatCode>General</c:formatCode>
                <c:ptCount val="5"/>
                <c:pt idx="0">
                  <c:v>986</c:v>
                </c:pt>
                <c:pt idx="1">
                  <c:v>1070</c:v>
                </c:pt>
                <c:pt idx="2">
                  <c:v>1193</c:v>
                </c:pt>
                <c:pt idx="3">
                  <c:v>1352</c:v>
                </c:pt>
                <c:pt idx="4">
                  <c:v>1550</c:v>
                </c:pt>
              </c:numCache>
            </c:numRef>
          </c:val>
        </c:ser>
        <c:ser>
          <c:idx val="1"/>
          <c:order val="1"/>
          <c:tx>
            <c:strRef>
              <c:f>Лист2!$H$4</c:f>
              <c:strCache>
                <c:ptCount val="1"/>
                <c:pt idx="0">
                  <c:v>СПбШСГН</c:v>
                </c:pt>
              </c:strCache>
            </c:strRef>
          </c:tx>
          <c:dLbls>
            <c:dLbl>
              <c:idx val="0"/>
              <c:layout>
                <c:manualLayout>
                  <c:x val="3.6641221374045817E-2"/>
                  <c:y val="1.2403098756337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427480916030534E-2"/>
                  <c:y val="8.268732504224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Лист2!$I$2:$M$2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Лист2!$I$4:$M$4</c:f>
              <c:numCache>
                <c:formatCode>General</c:formatCode>
                <c:ptCount val="5"/>
                <c:pt idx="0">
                  <c:v>452</c:v>
                </c:pt>
                <c:pt idx="1">
                  <c:v>477</c:v>
                </c:pt>
                <c:pt idx="2">
                  <c:v>698</c:v>
                </c:pt>
                <c:pt idx="3">
                  <c:v>850</c:v>
                </c:pt>
                <c:pt idx="4">
                  <c:v>1106</c:v>
                </c:pt>
              </c:numCache>
            </c:numRef>
          </c:val>
        </c:ser>
        <c:ser>
          <c:idx val="2"/>
          <c:order val="2"/>
          <c:tx>
            <c:strRef>
              <c:f>Лист2!$H$5</c:f>
              <c:strCache>
                <c:ptCount val="1"/>
                <c:pt idx="0">
                  <c:v>Юридический факультет</c:v>
                </c:pt>
              </c:strCache>
            </c:strRef>
          </c:tx>
          <c:dLbls>
            <c:dLbl>
              <c:idx val="0"/>
              <c:layout>
                <c:manualLayout>
                  <c:x val="3.6641221374045817E-2"/>
                  <c:y val="-1.2403098756337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427480916030534E-2"/>
                  <c:y val="1.2403098756337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Лист2!$I$2:$M$2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Лист2!$I$5:$M$5</c:f>
              <c:numCache>
                <c:formatCode>General</c:formatCode>
                <c:ptCount val="5"/>
                <c:pt idx="0">
                  <c:v>355</c:v>
                </c:pt>
                <c:pt idx="1">
                  <c:v>421</c:v>
                </c:pt>
                <c:pt idx="2">
                  <c:v>540</c:v>
                </c:pt>
                <c:pt idx="3">
                  <c:v>544</c:v>
                </c:pt>
                <c:pt idx="4">
                  <c:v>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44384"/>
        <c:axId val="105354368"/>
      </c:areaChart>
      <c:catAx>
        <c:axId val="1053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5354368"/>
        <c:crosses val="autoZero"/>
        <c:auto val="1"/>
        <c:lblAlgn val="ctr"/>
        <c:lblOffset val="100"/>
        <c:noMultiLvlLbl val="0"/>
      </c:catAx>
      <c:valAx>
        <c:axId val="10535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344384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Коммерческий контингент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15507436570428"/>
          <c:y val="0.1424450464592249"/>
          <c:w val="0.83002690649528965"/>
          <c:h val="0.74157510697014972"/>
        </c:manualLayout>
      </c:layout>
      <c:areaChart>
        <c:grouping val="stacked"/>
        <c:varyColors val="0"/>
        <c:ser>
          <c:idx val="0"/>
          <c:order val="0"/>
          <c:tx>
            <c:strRef>
              <c:f>'Бюдж и комм'!$P$14</c:f>
              <c:strCache>
                <c:ptCount val="1"/>
                <c:pt idx="0">
                  <c:v>СПбШЭМ</c:v>
                </c:pt>
              </c:strCache>
            </c:strRef>
          </c:tx>
          <c:dLbls>
            <c:dLbl>
              <c:idx val="0"/>
              <c:layout>
                <c:manualLayout>
                  <c:x val="3.3591731266149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5917312661498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 и комм'!$Q$13:$S$13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'Бюдж и комм'!$Q$14:$S$14</c:f>
              <c:numCache>
                <c:formatCode>General</c:formatCode>
                <c:ptCount val="3"/>
                <c:pt idx="0">
                  <c:v>180</c:v>
                </c:pt>
                <c:pt idx="1">
                  <c:v>299</c:v>
                </c:pt>
                <c:pt idx="2">
                  <c:v>506</c:v>
                </c:pt>
              </c:numCache>
            </c:numRef>
          </c:val>
        </c:ser>
        <c:ser>
          <c:idx val="1"/>
          <c:order val="1"/>
          <c:tx>
            <c:strRef>
              <c:f>'Бюдж и комм'!$P$15</c:f>
              <c:strCache>
                <c:ptCount val="1"/>
                <c:pt idx="0">
                  <c:v>СПбШСГН</c:v>
                </c:pt>
              </c:strCache>
            </c:strRef>
          </c:tx>
          <c:dLbls>
            <c:dLbl>
              <c:idx val="0"/>
              <c:layout>
                <c:manualLayout>
                  <c:x val="3.10077519379844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423772609819146E-2"/>
                  <c:y val="1.388888888888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 и комм'!$Q$13:$S$13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'Бюдж и комм'!$Q$15:$S$15</c:f>
              <c:numCache>
                <c:formatCode>General</c:formatCode>
                <c:ptCount val="3"/>
                <c:pt idx="0">
                  <c:v>54</c:v>
                </c:pt>
                <c:pt idx="1">
                  <c:v>124</c:v>
                </c:pt>
                <c:pt idx="2">
                  <c:v>280</c:v>
                </c:pt>
              </c:numCache>
            </c:numRef>
          </c:val>
        </c:ser>
        <c:ser>
          <c:idx val="2"/>
          <c:order val="2"/>
          <c:tx>
            <c:strRef>
              <c:f>'Бюдж и комм'!$P$16</c:f>
              <c:strCache>
                <c:ptCount val="1"/>
                <c:pt idx="0">
                  <c:v>Юридический факультет</c:v>
                </c:pt>
              </c:strCache>
            </c:strRef>
          </c:tx>
          <c:dLbls>
            <c:dLbl>
              <c:idx val="0"/>
              <c:layout>
                <c:manualLayout>
                  <c:x val="3.1007751937984489E-2"/>
                  <c:y val="-4.6296296296297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39793281653763E-2"/>
                  <c:y val="4.6296296296296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'Бюдж и комм'!$Q$13:$S$13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'Бюдж и комм'!$Q$16:$S$16</c:f>
              <c:numCache>
                <c:formatCode>General</c:formatCode>
                <c:ptCount val="3"/>
                <c:pt idx="0">
                  <c:v>110</c:v>
                </c:pt>
                <c:pt idx="1">
                  <c:v>106</c:v>
                </c:pt>
                <c:pt idx="2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43040"/>
        <c:axId val="105944576"/>
      </c:areaChart>
      <c:catAx>
        <c:axId val="105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5944576"/>
        <c:crosses val="autoZero"/>
        <c:auto val="1"/>
        <c:lblAlgn val="ctr"/>
        <c:lblOffset val="100"/>
        <c:noMultiLvlLbl val="0"/>
      </c:catAx>
      <c:valAx>
        <c:axId val="10594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430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4456408304359628E-2"/>
          <c:y val="0.93332739195381931"/>
          <c:w val="0.89999995446771863"/>
          <c:h val="5.8955566245537633E-2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общих условиях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1.3859686886642221E-2"/>
                  <c:y val="-3.9167729009394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01.10 2011</c:v>
                </c:pt>
                <c:pt idx="1">
                  <c:v>01.10.2012</c:v>
                </c:pt>
                <c:pt idx="2">
                  <c:v>01.10.2013</c:v>
                </c:pt>
                <c:pt idx="3">
                  <c:v>01.10.2014</c:v>
                </c:pt>
                <c:pt idx="4">
                  <c:v>01.10.2015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  <c:pt idx="4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международным договорам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4.346033311113582E-2"/>
                  <c:y val="-3.6178418970396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01.10 2011</c:v>
                </c:pt>
                <c:pt idx="1">
                  <c:v>01.10.2012</c:v>
                </c:pt>
                <c:pt idx="2">
                  <c:v>01.10.2013</c:v>
                </c:pt>
                <c:pt idx="3">
                  <c:v>01.10.2014</c:v>
                </c:pt>
                <c:pt idx="4">
                  <c:v>01.10.2015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22</c:v>
                </c:pt>
                <c:pt idx="4">
                  <c:v>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98752"/>
        <c:axId val="105900288"/>
      </c:lineChart>
      <c:catAx>
        <c:axId val="1058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105900288"/>
        <c:crosses val="autoZero"/>
        <c:auto val="1"/>
        <c:lblAlgn val="ctr"/>
        <c:lblOffset val="100"/>
        <c:noMultiLvlLbl val="0"/>
      </c:catAx>
      <c:valAx>
        <c:axId val="10590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8987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875"/>
          <c:y val="0.18493725852968401"/>
          <c:w val="0.81709761850391205"/>
          <c:h val="0.6749075474778261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'Люди,ставки'!$E$20</c:f>
              <c:strCache>
                <c:ptCount val="1"/>
                <c:pt idx="0">
                  <c:v>В среднем ставок на 1 человека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'Люди,ставки'!$B$21:$B$25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'Люди,ставки'!$E$21:$E$25</c:f>
              <c:numCache>
                <c:formatCode>0.00</c:formatCode>
                <c:ptCount val="5"/>
                <c:pt idx="0">
                  <c:v>0.6428571428571429</c:v>
                </c:pt>
                <c:pt idx="1">
                  <c:v>0.75875370919881369</c:v>
                </c:pt>
                <c:pt idx="2">
                  <c:v>0.7859424920127801</c:v>
                </c:pt>
                <c:pt idx="3">
                  <c:v>0.78885630498533665</c:v>
                </c:pt>
                <c:pt idx="4">
                  <c:v>0.70175438596491169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07584"/>
        <c:axId val="91906048"/>
      </c:barChart>
      <c:lineChart>
        <c:grouping val="standard"/>
        <c:varyColors val="0"/>
        <c:ser>
          <c:idx val="0"/>
          <c:order val="0"/>
          <c:tx>
            <c:strRef>
              <c:f>'Люди,ставки'!$C$20</c:f>
              <c:strCache>
                <c:ptCount val="1"/>
                <c:pt idx="0">
                  <c:v>Люди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'Люди,ставки'!$B$21:$B$25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'Люди,ставки'!$C$21:$C$25</c:f>
              <c:numCache>
                <c:formatCode>General</c:formatCode>
                <c:ptCount val="5"/>
                <c:pt idx="0">
                  <c:v>336</c:v>
                </c:pt>
                <c:pt idx="1">
                  <c:v>337</c:v>
                </c:pt>
                <c:pt idx="2">
                  <c:v>313</c:v>
                </c:pt>
                <c:pt idx="3">
                  <c:v>341</c:v>
                </c:pt>
                <c:pt idx="4">
                  <c:v>399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'Люди,ставки'!$D$20</c:f>
              <c:strCache>
                <c:ptCount val="1"/>
                <c:pt idx="0">
                  <c:v>Ставки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'Люди,ставки'!$B$21:$B$25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'Люди,ставки'!$D$21:$D$25</c:f>
              <c:numCache>
                <c:formatCode>0.0</c:formatCode>
                <c:ptCount val="5"/>
                <c:pt idx="0">
                  <c:v>216</c:v>
                </c:pt>
                <c:pt idx="1">
                  <c:v>255.7</c:v>
                </c:pt>
                <c:pt idx="2">
                  <c:v>246</c:v>
                </c:pt>
                <c:pt idx="3">
                  <c:v>269</c:v>
                </c:pt>
                <c:pt idx="4">
                  <c:v>280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86336"/>
        <c:axId val="91887872"/>
      </c:lineChart>
      <c:catAx>
        <c:axId val="91886336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out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91887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88787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1886336"/>
        <c:crosses val="autoZero"/>
        <c:crossBetween val="between"/>
      </c:valAx>
      <c:valAx>
        <c:axId val="91906048"/>
        <c:scaling>
          <c:orientation val="minMax"/>
          <c:max val="1.5"/>
        </c:scaling>
        <c:delete val="0"/>
        <c:axPos val="r"/>
        <c:numFmt formatCode="0.00" sourceLinked="1"/>
        <c:majorTickMark val="out"/>
        <c:minorTickMark val="none"/>
        <c:tickLblPos val="nextTo"/>
        <c:crossAx val="91907584"/>
        <c:crosses val="max"/>
        <c:crossBetween val="between"/>
        <c:majorUnit val="0.5"/>
      </c:valAx>
      <c:catAx>
        <c:axId val="9190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0604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6.4269259338494075E-2"/>
          <c:y val="4.5847091473037005E-2"/>
          <c:w val="0.89999991749559805"/>
          <c:h val="6.2622852143482066E-2"/>
        </c:manualLayout>
      </c:layout>
      <c:overlay val="0"/>
      <c:txPr>
        <a:bodyPr/>
        <a:lstStyle/>
        <a:p>
          <a:pPr>
            <a:defRPr sz="20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08235154816225E-2"/>
          <c:y val="8.1290610454356385E-2"/>
          <c:w val="0.83283531663805666"/>
          <c:h val="0.65663423438504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Лист3!$G$4</c:f>
              <c:strCache>
                <c:ptCount val="1"/>
                <c:pt idx="0">
                  <c:v>Доктора наук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Лист3!$J$3:$L$3</c:f>
              <c:strCache>
                <c:ptCount val="3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</c:strCache>
            </c:strRef>
          </c:cat>
          <c:val>
            <c:numRef>
              <c:f>Лист3!$J$4:$L$4</c:f>
              <c:numCache>
                <c:formatCode>General</c:formatCode>
                <c:ptCount val="3"/>
                <c:pt idx="0">
                  <c:v>48</c:v>
                </c:pt>
                <c:pt idx="1">
                  <c:v>50</c:v>
                </c:pt>
                <c:pt idx="2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Лист3!$G$5</c:f>
              <c:strCache>
                <c:ptCount val="1"/>
                <c:pt idx="0">
                  <c:v>Кандидаты наук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Лист3!$J$3:$L$3</c:f>
              <c:strCache>
                <c:ptCount val="3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</c:strCache>
            </c:strRef>
          </c:cat>
          <c:val>
            <c:numRef>
              <c:f>Лист3!$J$5:$L$5</c:f>
              <c:numCache>
                <c:formatCode>General</c:formatCode>
                <c:ptCount val="3"/>
                <c:pt idx="0">
                  <c:v>147</c:v>
                </c:pt>
                <c:pt idx="1">
                  <c:v>166</c:v>
                </c:pt>
                <c:pt idx="2">
                  <c:v>213</c:v>
                </c:pt>
              </c:numCache>
            </c:numRef>
          </c:val>
        </c:ser>
        <c:ser>
          <c:idx val="2"/>
          <c:order val="2"/>
          <c:tx>
            <c:strRef>
              <c:f>Лист3!$G$6</c:f>
              <c:strCache>
                <c:ptCount val="1"/>
                <c:pt idx="0">
                  <c:v>Без ученой степени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Лист3!$J$3:$L$3</c:f>
              <c:strCache>
                <c:ptCount val="3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</c:strCache>
            </c:strRef>
          </c:cat>
          <c:val>
            <c:numRef>
              <c:f>Лист3!$J$6:$L$6</c:f>
              <c:numCache>
                <c:formatCode>General</c:formatCode>
                <c:ptCount val="3"/>
                <c:pt idx="0">
                  <c:v>118</c:v>
                </c:pt>
                <c:pt idx="1">
                  <c:v>128</c:v>
                </c:pt>
                <c:pt idx="2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140864"/>
        <c:axId val="91142400"/>
      </c:barChart>
      <c:lineChart>
        <c:grouping val="standard"/>
        <c:varyColors val="0"/>
        <c:ser>
          <c:idx val="3"/>
          <c:order val="3"/>
          <c:tx>
            <c:strRef>
              <c:f>Лист3!$G$7</c:f>
              <c:strCache>
                <c:ptCount val="1"/>
                <c:pt idx="0">
                  <c:v>Процент остепененных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5"/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2.0512820512820516E-2"/>
                  <c:y val="1.086956521739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12820512820516E-2"/>
                  <c:y val="3.2608695652174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61538461538574E-2"/>
                  <c:y val="2.536231884057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61538461538574E-2"/>
                  <c:y val="3.623188405797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61538461538574E-2"/>
                  <c:y val="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Лист3!$J$3:$L$3</c:f>
              <c:strCache>
                <c:ptCount val="3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</c:strCache>
            </c:strRef>
          </c:cat>
          <c:val>
            <c:numRef>
              <c:f>Лист3!$J$7:$L$7</c:f>
              <c:numCache>
                <c:formatCode>0.0%</c:formatCode>
                <c:ptCount val="3"/>
                <c:pt idx="0">
                  <c:v>0.62300319488817912</c:v>
                </c:pt>
                <c:pt idx="1">
                  <c:v>0.62790697674418638</c:v>
                </c:pt>
                <c:pt idx="2">
                  <c:v>0.67418546365914833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8016"/>
        <c:axId val="91156480"/>
      </c:lineChart>
      <c:catAx>
        <c:axId val="911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114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1424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1140864"/>
        <c:crosses val="autoZero"/>
        <c:crossBetween val="between"/>
      </c:valAx>
      <c:valAx>
        <c:axId val="91156480"/>
        <c:scaling>
          <c:orientation val="minMax"/>
          <c:max val="1.2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+mn-lt"/>
              </a:defRPr>
            </a:pPr>
            <a:endParaRPr lang="ru-RU"/>
          </a:p>
        </c:txPr>
        <c:crossAx val="91158016"/>
        <c:crosses val="max"/>
        <c:crossBetween val="between"/>
        <c:majorUnit val="0.60000000000000064"/>
      </c:valAx>
      <c:catAx>
        <c:axId val="9115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15648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6.0234178467005871E-2"/>
          <c:y val="0.85079909848225665"/>
          <c:w val="0.91452602603383848"/>
          <c:h val="0.1250933127027430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Лист1!$D$79</c:f>
              <c:strCache>
                <c:ptCount val="1"/>
                <c:pt idx="0">
                  <c:v>Количество преподавателей НИУ ВШЭ - Санкт-Петербург, использовавших систему LMS в учебном процессе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Лист1!$E$78:$H$78</c:f>
              <c:strCache>
                <c:ptCount val="4"/>
                <c:pt idx="0">
                  <c:v>2011-2012 уч.г.</c:v>
                </c:pt>
                <c:pt idx="1">
                  <c:v>2012-2013 уч.г.</c:v>
                </c:pt>
                <c:pt idx="2">
                  <c:v>2013-2014 уч.г.</c:v>
                </c:pt>
                <c:pt idx="3">
                  <c:v>2014-2015 уч.г.</c:v>
                </c:pt>
              </c:strCache>
            </c:strRef>
          </c:cat>
          <c:val>
            <c:numRef>
              <c:f>Лист1!$E$79:$H$79</c:f>
              <c:numCache>
                <c:formatCode>General</c:formatCode>
                <c:ptCount val="4"/>
                <c:pt idx="0">
                  <c:v>38</c:v>
                </c:pt>
                <c:pt idx="1">
                  <c:v>113</c:v>
                </c:pt>
                <c:pt idx="2">
                  <c:v>132</c:v>
                </c:pt>
                <c:pt idx="3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88736"/>
        <c:axId val="91990272"/>
      </c:barChart>
      <c:catAx>
        <c:axId val="9198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1990272"/>
        <c:crosses val="autoZero"/>
        <c:auto val="1"/>
        <c:lblAlgn val="ctr"/>
        <c:lblOffset val="100"/>
        <c:noMultiLvlLbl val="0"/>
      </c:catAx>
      <c:valAx>
        <c:axId val="9199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988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0.22875</cdr:x>
      <cdr:y>0.26781</cdr:y>
    </cdr:from>
    <cdr:to>
      <cdr:x>0.31625</cdr:x>
      <cdr:y>0.34941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882552" y="1212086"/>
          <a:ext cx="7200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2018</a:t>
          </a:r>
          <a:endParaRPr lang="ru-RU" b="1" dirty="0"/>
        </a:p>
      </cdr:txBody>
    </cdr:sp>
  </cdr:relSizeAnchor>
  <cdr:relSizeAnchor xmlns:cdr="http://schemas.openxmlformats.org/drawingml/2006/chartDrawing">
    <cdr:from>
      <cdr:x>0.465</cdr:x>
      <cdr:y>0.18133</cdr:y>
    </cdr:from>
    <cdr:to>
      <cdr:x>0.5525</cdr:x>
      <cdr:y>0.26293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26768" y="820688"/>
          <a:ext cx="7200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2504</a:t>
          </a:r>
          <a:endParaRPr lang="ru-RU" b="1" dirty="0"/>
        </a:p>
      </cdr:txBody>
    </cdr:sp>
  </cdr:relSizeAnchor>
  <cdr:relSizeAnchor xmlns:cdr="http://schemas.openxmlformats.org/drawingml/2006/chartDrawing">
    <cdr:from>
      <cdr:x>0.68375</cdr:x>
      <cdr:y>0.11769</cdr:y>
    </cdr:from>
    <cdr:to>
      <cdr:x>0.77125</cdr:x>
      <cdr:y>0.19929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5626968" y="532656"/>
          <a:ext cx="7200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2834</a:t>
          </a:r>
          <a:endParaRPr lang="ru-RU" b="1" dirty="0"/>
        </a:p>
      </cdr:txBody>
    </cdr:sp>
  </cdr:relSizeAnchor>
  <cdr:relSizeAnchor xmlns:cdr="http://schemas.openxmlformats.org/drawingml/2006/chartDrawing">
    <cdr:from>
      <cdr:x>0.89374</cdr:x>
      <cdr:y>0.03814</cdr:y>
    </cdr:from>
    <cdr:to>
      <cdr:x>0.98124</cdr:x>
      <cdr:y>0.11974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355123" y="172620"/>
          <a:ext cx="720090" cy="3693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3410</a:t>
          </a:r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0.9074</cdr:x>
      <cdr:y>0.14469</cdr:y>
    </cdr:from>
    <cdr:to>
      <cdr:x>0.98259</cdr:x>
      <cdr:y>0.26969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43895" y="511705"/>
          <a:ext cx="475956" cy="44206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0.00533</cdr:x>
      <cdr:y>0.00889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B8CD3-7393-4B6D-B7D9-64B0EB34BB8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F6D8-91A0-4BE8-9A91-C1E10CC79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8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57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Общая численность контингента НИУ ВШЭ - Санкт-Петербург (очной формы обучения) за 5 лет увеличилась на 78,4%: </a:t>
            </a:r>
          </a:p>
          <a:p>
            <a:r>
              <a:rPr lang="ru-RU" dirty="0" smtClean="0"/>
              <a:t>­	количество </a:t>
            </a:r>
            <a:r>
              <a:rPr lang="ru-RU" dirty="0" err="1" smtClean="0"/>
              <a:t>магистранов</a:t>
            </a:r>
            <a:r>
              <a:rPr lang="ru-RU" dirty="0" smtClean="0"/>
              <a:t> увеличилось на 261 чел. (на 119,7%);</a:t>
            </a:r>
          </a:p>
          <a:p>
            <a:r>
              <a:rPr lang="ru-RU" dirty="0" smtClean="0"/>
              <a:t>­	количество бакалавров увеличилось на 1638 чел. (на 133,6%).</a:t>
            </a:r>
          </a:p>
          <a:p>
            <a:r>
              <a:rPr lang="ru-RU" dirty="0" smtClean="0"/>
              <a:t>Прирост за год составил 17,6%.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FA120-00FE-4D35-A67A-7D4A2DCA0C5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1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УС этот слайд надо будет переделать, т.к. здесь не видно падение темпа прироста контрактников у юристов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FA120-00FE-4D35-A67A-7D4A2DCA0C5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Численность иностранных студентов за пять лет выросла в 13 раз и на 1 октября 2015 года составила 147 человек. 31 из них – это студенты, обучающиеся на условиях общего приема, 116 человек – иностранцы, обучающиеся по международным соглашениям.</a:t>
            </a:r>
          </a:p>
        </p:txBody>
      </p:sp>
      <p:sp>
        <p:nvSpPr>
          <p:cNvPr id="304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7BBD7-470E-4E1C-A388-166F42D8FBC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3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0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8283F9-4966-4017-AC1F-5DCC1E7375A1}" type="slidenum">
              <a:rPr lang="ru-RU">
                <a:solidFill>
                  <a:srgbClr val="000000"/>
                </a:solidFill>
              </a:rPr>
              <a:pPr/>
              <a:t>13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6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6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164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115CCF0-5822-4D06-9FDF-3FA7828D619F}" type="slidenum">
              <a:rPr lang="ru-RU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4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37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37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7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7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B6612DD-C9AD-4252-BE4B-B9C44A089B14}" type="slidenum">
              <a:rPr lang="ru-RU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17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11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УС надо переставить года одинаково на обоих слайдах (сейчас</a:t>
            </a:r>
            <a:r>
              <a:rPr lang="ru-RU" baseline="0" dirty="0" smtClean="0"/>
              <a:t> они отличаются тем, что разные сверху </a:t>
            </a:r>
            <a:r>
              <a:rPr lang="ru-RU" baseline="0" smtClean="0"/>
              <a:t>и снизу)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1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слайд надо разбить на два: те пункты, которые выполнены, и три невыполненных пункта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2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2997D8-5D39-481C-ADC7-2421FA486F79}" type="slidenum">
              <a:rPr lang="ru-RU">
                <a:solidFill>
                  <a:srgbClr val="000000"/>
                </a:solidFill>
              </a:rPr>
              <a:pPr/>
              <a:t>20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37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37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37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7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7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B6612DD-C9AD-4252-BE4B-B9C44A089B14}" type="slidenum">
              <a:rPr lang="ru-RU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17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F2AC-587B-4BA6-B938-EF94FE34B8F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55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1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37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7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7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B6612DD-C9AD-4252-BE4B-B9C44A089B14}" type="slidenum">
              <a:rPr lang="ru-RU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17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надо сделать два слайда: один про задачи  интернационализации, другой – про остальное (пп.4, 7, 8)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FA120-00FE-4D35-A67A-7D4A2DCA0C5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0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283F9-4966-4017-AC1F-5DCC1E7375A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6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7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7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612DD-C9AD-4252-BE4B-B9C44A089B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1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2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997D8-5D39-481C-ADC7-2421FA486F7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Здесь надо сделать сравнение не только с 2015/16 </a:t>
            </a:r>
            <a:r>
              <a:rPr lang="ru-RU" dirty="0" err="1" smtClean="0"/>
              <a:t>уч</a:t>
            </a:r>
            <a:r>
              <a:rPr lang="ru-RU" dirty="0" smtClean="0"/>
              <a:t>. годом, а с 2013/14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</a:t>
            </a:r>
            <a:r>
              <a:rPr lang="ru-RU" baseline="0" dirty="0" smtClean="0"/>
              <a:t>. годом.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FA120-00FE-4D35-A67A-7D4A2DCA0C5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Аналогично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аналогично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F6D8-91A0-4BE8-9A91-C1E10CC79C4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12/18/2015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5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2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744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DDE9EC"/>
                </a:solidFill>
              </a:rPr>
              <a:pPr/>
              <a:t>12/18/2015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91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149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419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5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33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564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DDE9EC"/>
                </a:solidFill>
              </a:rPr>
              <a:pPr/>
              <a:t>12/18/2015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83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0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1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DB638576-1DC9-4854-B774-EAE2CCE9BAA1}" type="datetimeFigureOut">
              <a:rPr lang="en-US" smtClean="0"/>
              <a:pPr>
                <a:defRPr/>
              </a:pPr>
              <a:t>12/18/2015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8186-F179-49F9-A059-C60C25909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24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0A41-F916-474A-8E7A-2735AF8A7348}" type="datetimeFigureOut">
              <a:rPr lang="en-US" smtClean="0"/>
              <a:pPr>
                <a:defRPr/>
              </a:pPr>
              <a:t>12/18/2015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0E56-5EA5-41CE-AF0D-945C7E21D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65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875BAC16-996E-47F4-AAB6-22A02F53D442}" type="datetimeFigureOut">
              <a:rPr lang="en-US" smtClean="0"/>
              <a:pPr>
                <a:defRPr/>
              </a:pPr>
              <a:t>12/18/2015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315EB21A-1A41-43B1-8BFB-ECDB851A6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03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A5EC-BA51-4DD5-BACE-435D6AAE673A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CCFF-AD85-4240-8F99-4691AC90A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0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6B68-4706-4950-A27A-78A503785952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AB8D-FEBE-469D-978F-94CF6919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79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9025-032D-473E-BA8B-AEE7785D97E9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1895-110C-4828-ABC1-0F3FC710D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922A-9754-43FB-99D9-091E9D003F99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7259-6ADD-48A6-8E63-BD49A6527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7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B4EE-CCD0-4E75-9DD8-979B817F98D8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6163-D475-454A-98F2-48C9B77F1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6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3B8F5BAB-E160-4240-9020-1AF08BCD49DC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68DCC5C1-7D00-4EC3-98A0-2C7250CC8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9D55-2C11-4DA2-A2AC-8E62C7D0BEBA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2EEA-C43E-44FF-A338-9A2F1F5A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4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BF17-8A0B-4BC4-8472-ECF6FC0250EB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A593-D60C-42C2-A4F8-18A4D0384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4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5D3AB-D95D-4FC5-AB41-D79B34CDA9D5}" type="datetimeFigureOut">
              <a:rPr lang="en-US" smtClean="0"/>
              <a:pPr>
                <a:defRPr/>
              </a:pPr>
              <a:t>12/18/2015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2B5CC-2348-4800-8DE6-16559244C42A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9041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4909981E-03AF-42DF-AA27-6197D30AB73D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D31F-2460-4FC0-B891-5860855A8E3E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8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60A-2ADE-4025-A8D6-910CD3982B41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2F12-CF9A-4C11-B7F4-A9960DD5DDF5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7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580E1-2AD8-4650-B6FD-6A6CC49FA3FF}" type="datetimeFigureOut">
              <a:rPr lang="en-US" smtClean="0">
                <a:solidFill>
                  <a:srgbClr val="DDE9EC"/>
                </a:solidFill>
              </a:rPr>
              <a:pPr>
                <a:defRPr/>
              </a:pPr>
              <a:t>12/18/2015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F590-28E1-4307-86E8-09282004136A}" type="slidenum">
              <a:rPr 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8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358C-7DD6-4641-B884-F0D2DFF8A91D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EEBF-2B58-40DF-9FBD-260093760CE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37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E647-266F-42B2-9445-5136C50B59A6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01E4-8F74-4B18-AE62-7A46364DE329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9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681E-66C8-4DD7-AF7D-0D611611C087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3204-FCC5-41B6-A925-88B3C12548F6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4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0FD0-CD8F-4AA5-8219-4597389F2B5A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11FB-9753-48F9-9E59-2FD0F1BFD788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44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B365-30AA-4F9B-92E1-7672AA8B2382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A5E2-1B8D-484D-AFD0-BB7461CF06B0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4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920C-A21B-464E-B8E8-E688D23A1E4B}" type="datetimeFigureOut">
              <a:rPr lang="en-US" smtClean="0">
                <a:solidFill>
                  <a:srgbClr val="DDE9EC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0B66-2673-46C6-B5B1-23100DB3FEC1}" type="slidenum">
              <a:rPr 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48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473E-F29E-44D5-9645-8680D791B41A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34E4-FF40-4F30-8668-32502854A50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87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99FB-871F-45D8-965C-0234FF0E2E1D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50E5-0D7A-46F8-9074-1788BEB67E90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75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47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40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3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0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4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7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38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97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14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53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4909981E-03AF-42DF-AA27-6197D30AB73D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D31F-2460-4FC0-B891-5860855A8E3E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60A-2ADE-4025-A8D6-910CD3982B41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2F12-CF9A-4C11-B7F4-A9960DD5DDF5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03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580E1-2AD8-4650-B6FD-6A6CC49FA3FF}" type="datetimeFigureOut">
              <a:rPr lang="en-US" smtClean="0">
                <a:solidFill>
                  <a:srgbClr val="DDE9EC"/>
                </a:solidFill>
              </a:rPr>
              <a:pPr>
                <a:defRPr/>
              </a:pPr>
              <a:t>12/18/2015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F590-28E1-4307-86E8-09282004136A}" type="slidenum">
              <a:rPr 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76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358C-7DD6-4641-B884-F0D2DFF8A91D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EEBF-2B58-40DF-9FBD-260093760CE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68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E647-266F-42B2-9445-5136C50B59A6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01E4-8F74-4B18-AE62-7A46364DE329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8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681E-66C8-4DD7-AF7D-0D611611C087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3204-FCC5-41B6-A925-88B3C12548F6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05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0FD0-CD8F-4AA5-8219-4597389F2B5A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11FB-9753-48F9-9E59-2FD0F1BFD788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84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B365-30AA-4F9B-92E1-7672AA8B2382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A5E2-1B8D-484D-AFD0-BB7461CF06B0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3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920C-A21B-464E-B8E8-E688D23A1E4B}" type="datetimeFigureOut">
              <a:rPr lang="en-US" smtClean="0">
                <a:solidFill>
                  <a:srgbClr val="DDE9EC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0B66-2673-46C6-B5B1-23100DB3FEC1}" type="slidenum">
              <a:rPr 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473E-F29E-44D5-9645-8680D791B41A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34E4-FF40-4F30-8668-32502854A50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8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99FB-871F-45D8-965C-0234FF0E2E1D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50E5-0D7A-46F8-9074-1788BEB67E90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116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47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931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DDE9EC"/>
                </a:solidFill>
              </a:rPr>
              <a:pPr/>
              <a:t>12/18/2015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7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01178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479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12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64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52604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DDE9EC"/>
                </a:solidFill>
              </a:rPr>
              <a:pPr/>
              <a:t>12/18/2015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3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851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64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5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4888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DDE9EC"/>
                </a:solidFill>
              </a:rPr>
              <a:pPr/>
              <a:t>12/18/2015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53650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9411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55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80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1210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DDE9EC"/>
                </a:solidFill>
              </a:rPr>
              <a:pPr/>
              <a:t>12/18/2015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8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73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838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25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8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49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110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968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951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763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864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12/18/2015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2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44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464653"/>
                </a:solidFill>
                <a:latin typeface="+mn-lt"/>
              </a:defRPr>
            </a:lvl1pPr>
          </a:lstStyle>
          <a:p>
            <a:pPr>
              <a:defRPr/>
            </a:pPr>
            <a:fld id="{79BBBAF3-39ED-4C91-943E-9A40CC5DAD49}" type="datetimeFigureOut">
              <a:rPr lang="en-US" smtClean="0"/>
              <a:pPr>
                <a:defRPr/>
              </a:pPr>
              <a:t>12/18/2015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rgbClr val="46465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464653"/>
                </a:solidFill>
                <a:latin typeface="+mn-lt"/>
              </a:defRPr>
            </a:lvl1pPr>
          </a:lstStyle>
          <a:p>
            <a:pPr>
              <a:defRPr/>
            </a:pPr>
            <a:fld id="{DB6F4736-A817-45FD-9B06-4D3C7F504F84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9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64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4A1FD9-4DB3-4A6B-B55C-B214CEC6ED8D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5CE9D5-7AC9-4A50-9994-E7CAFD42765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0F5A-87FD-4521-9FDD-CE8E215D71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7DB83-E744-41BF-BAA1-455576478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64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4A1FD9-4DB3-4A6B-B55C-B214CEC6ED8D}" type="datetimeFigureOut">
              <a:rPr lang="en-US" smtClean="0">
                <a:solidFill>
                  <a:srgbClr val="464653"/>
                </a:solidFill>
              </a:rPr>
              <a:pPr>
                <a:defRPr/>
              </a:pPr>
              <a:t>12/18/2015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5CE9D5-7AC9-4A50-9994-E7CAFD42765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9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12/18/2015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4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8.x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3.x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Excel_97-2003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784976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ОТЧЕТ 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по учебно - методической работе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учебный год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НИУ ВШЭ – Санкт-Петербург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В.Э.Гордин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70" y="116632"/>
            <a:ext cx="7632848" cy="85010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Динамика численности </a:t>
            </a:r>
            <a:r>
              <a:rPr lang="ru-RU" sz="2400" dirty="0" smtClean="0">
                <a:solidFill>
                  <a:schemeClr val="bg1"/>
                </a:solidFill>
              </a:rPr>
              <a:t>студентов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НИУ ВШЭ – Санкт-Петербург по уровням подготовки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25957"/>
              </p:ext>
            </p:extLst>
          </p:nvPr>
        </p:nvGraphicFramePr>
        <p:xfrm>
          <a:off x="251520" y="1412776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299075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1818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азвание 1"/>
          <p:cNvSpPr>
            <a:spLocks noGrp="1"/>
          </p:cNvSpPr>
          <p:nvPr>
            <p:ph type="title"/>
          </p:nvPr>
        </p:nvSpPr>
        <p:spPr bwMode="auto">
          <a:xfrm>
            <a:off x="1331640" y="228600"/>
            <a:ext cx="7704856" cy="7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chemeClr val="bg1"/>
                </a:solidFill>
              </a:rPr>
              <a:t>Распределение контингента по факультетам </a:t>
            </a:r>
            <a:r>
              <a:rPr lang="en-US" altLang="ru-RU" sz="2800" dirty="0">
                <a:solidFill>
                  <a:schemeClr val="bg1"/>
                </a:solidFill>
              </a:rPr>
              <a:t/>
            </a:r>
            <a:br>
              <a:rPr lang="en-US" altLang="ru-RU" sz="2800" dirty="0">
                <a:solidFill>
                  <a:schemeClr val="bg1"/>
                </a:solidFill>
              </a:rPr>
            </a:br>
            <a:r>
              <a:rPr lang="ru-RU" altLang="ru-RU" sz="2800" dirty="0">
                <a:solidFill>
                  <a:schemeClr val="bg1"/>
                </a:solidFill>
              </a:rPr>
              <a:t>(очная форма, без учета специалитета)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4327070"/>
              </p:ext>
            </p:extLst>
          </p:nvPr>
        </p:nvGraphicFramePr>
        <p:xfrm>
          <a:off x="107504" y="1340768"/>
          <a:ext cx="4536504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92561704"/>
              </p:ext>
            </p:extLst>
          </p:nvPr>
        </p:nvGraphicFramePr>
        <p:xfrm>
          <a:off x="4716016" y="1268760"/>
          <a:ext cx="4392488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95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Заголовок 3"/>
          <p:cNvSpPr>
            <a:spLocks noGrp="1"/>
          </p:cNvSpPr>
          <p:nvPr>
            <p:ph type="title"/>
          </p:nvPr>
        </p:nvSpPr>
        <p:spPr>
          <a:xfrm>
            <a:off x="1428750" y="188640"/>
            <a:ext cx="7715250" cy="990600"/>
          </a:xfrm>
        </p:spPr>
        <p:txBody>
          <a:bodyPr anchor="ctr">
            <a:normAutofit/>
          </a:bodyPr>
          <a:lstStyle/>
          <a:p>
            <a:r>
              <a:rPr lang="ru-RU" altLang="ru-RU" sz="2600" dirty="0">
                <a:solidFill>
                  <a:prstClr val="white"/>
                </a:solidFill>
              </a:rPr>
              <a:t>Динамика численности иностранных студентов</a:t>
            </a:r>
            <a:endParaRPr lang="ru-RU" sz="2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3330"/>
              </p:ext>
            </p:extLst>
          </p:nvPr>
        </p:nvGraphicFramePr>
        <p:xfrm>
          <a:off x="251520" y="1412776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98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Заголовок 3"/>
          <p:cNvSpPr txBox="1">
            <a:spLocks/>
          </p:cNvSpPr>
          <p:nvPr/>
        </p:nvSpPr>
        <p:spPr bwMode="auto">
          <a:xfrm>
            <a:off x="1428750" y="152400"/>
            <a:ext cx="725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>
              <a:solidFill>
                <a:srgbClr val="FFFFFF"/>
              </a:solidFill>
              <a:latin typeface="Cambria" pitchFamily="18" charset="0"/>
            </a:endParaRPr>
          </a:p>
        </p:txBody>
      </p:sp>
      <p:graphicFrame>
        <p:nvGraphicFramePr>
          <p:cNvPr id="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743993"/>
              </p:ext>
            </p:extLst>
          </p:nvPr>
        </p:nvGraphicFramePr>
        <p:xfrm>
          <a:off x="179512" y="1412776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428750" y="19235"/>
            <a:ext cx="76077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Численность преподавателей и количество ставок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НИУ ВШЭ –Санкт-Петербург за последние 5 лет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Заголовок 3"/>
          <p:cNvSpPr txBox="1">
            <a:spLocks/>
          </p:cNvSpPr>
          <p:nvPr/>
        </p:nvSpPr>
        <p:spPr bwMode="auto">
          <a:xfrm>
            <a:off x="1428750" y="152400"/>
            <a:ext cx="725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915459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01493" y="34954"/>
            <a:ext cx="7584157" cy="9906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Динамика </a:t>
            </a:r>
            <a:r>
              <a:rPr lang="ru-RU" sz="2400" dirty="0" smtClean="0">
                <a:solidFill>
                  <a:schemeClr val="bg1"/>
                </a:solidFill>
              </a:rPr>
              <a:t>качественного состава ППС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НИУ ВШЭ – Санкт-Петербург</a:t>
            </a:r>
          </a:p>
        </p:txBody>
      </p:sp>
      <p:graphicFrame>
        <p:nvGraphicFramePr>
          <p:cNvPr id="91546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038306"/>
              </p:ext>
            </p:extLst>
          </p:nvPr>
        </p:nvGraphicFramePr>
        <p:xfrm>
          <a:off x="57150" y="1362075"/>
          <a:ext cx="8958263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r:id="rId4" imgW="8961897" imgH="4157832" progId="Excel.Sheet.8">
                  <p:embed/>
                </p:oleObj>
              </mc:Choice>
              <mc:Fallback>
                <p:oleObj r:id="rId4" imgW="8961897" imgH="4157832" progId="Excel.Sheet.8">
                  <p:embed/>
                  <p:pic>
                    <p:nvPicPr>
                      <p:cNvPr id="0" name="Picture 1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362075"/>
                        <a:ext cx="8958263" cy="415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54288"/>
              </p:ext>
            </p:extLst>
          </p:nvPr>
        </p:nvGraphicFramePr>
        <p:xfrm>
          <a:off x="179512" y="1340769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47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34144"/>
            <a:ext cx="7258072" cy="990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Динамика численности преподавателей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НИУ </a:t>
            </a:r>
            <a:r>
              <a:rPr lang="ru-RU" sz="2400" dirty="0">
                <a:solidFill>
                  <a:schemeClr val="bg1"/>
                </a:solidFill>
              </a:rPr>
              <a:t>ВШЭ - Санкт-Петербург,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использовавших </a:t>
            </a:r>
            <a:r>
              <a:rPr lang="ru-RU" sz="2400" dirty="0">
                <a:solidFill>
                  <a:schemeClr val="bg1"/>
                </a:solidFill>
              </a:rPr>
              <a:t>систему LMS в учебном процессе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841810"/>
              </p:ext>
            </p:extLst>
          </p:nvPr>
        </p:nvGraphicFramePr>
        <p:xfrm>
          <a:off x="971600" y="1412776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05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Количество </a:t>
            </a:r>
            <a:r>
              <a:rPr lang="ru-RU" sz="2000" dirty="0">
                <a:solidFill>
                  <a:schemeClr val="bg1"/>
                </a:solidFill>
              </a:rPr>
              <a:t>преподавателей </a:t>
            </a:r>
            <a:r>
              <a:rPr lang="ru-RU" sz="2000" dirty="0" smtClean="0">
                <a:solidFill>
                  <a:schemeClr val="bg1"/>
                </a:solidFill>
              </a:rPr>
              <a:t>(по департаментам/кафедрам),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использовавших </a:t>
            </a:r>
            <a:r>
              <a:rPr lang="ru-RU" sz="2000" dirty="0">
                <a:solidFill>
                  <a:schemeClr val="bg1"/>
                </a:solidFill>
              </a:rPr>
              <a:t>систему LMS в учебном процессе 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2014/2015 учебном </a:t>
            </a:r>
            <a:r>
              <a:rPr lang="ru-RU" sz="2000" dirty="0" smtClean="0">
                <a:solidFill>
                  <a:schemeClr val="bg1"/>
                </a:solidFill>
              </a:rPr>
              <a:t>году, %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861922"/>
              </p:ext>
            </p:extLst>
          </p:nvPr>
        </p:nvGraphicFramePr>
        <p:xfrm>
          <a:off x="539552" y="1196752"/>
          <a:ext cx="8064896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96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Заголовок 3"/>
          <p:cNvSpPr txBox="1">
            <a:spLocks/>
          </p:cNvSpPr>
          <p:nvPr/>
        </p:nvSpPr>
        <p:spPr bwMode="auto">
          <a:xfrm>
            <a:off x="1462641" y="137448"/>
            <a:ext cx="725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78643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70514" y="156917"/>
            <a:ext cx="7604315" cy="66419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Внедрение </a:t>
            </a:r>
            <a:r>
              <a:rPr lang="ru-RU" sz="2800" dirty="0" err="1">
                <a:solidFill>
                  <a:schemeClr val="bg1"/>
                </a:solidFill>
              </a:rPr>
              <a:t>MOOCs</a:t>
            </a:r>
            <a:r>
              <a:rPr lang="ru-RU" sz="2800" dirty="0">
                <a:solidFill>
                  <a:schemeClr val="bg1"/>
                </a:solidFill>
              </a:rPr>
              <a:t> в содержание ОП</a:t>
            </a:r>
          </a:p>
        </p:txBody>
      </p:sp>
      <p:sp>
        <p:nvSpPr>
          <p:cNvPr id="786438" name="Rectangle 6"/>
          <p:cNvSpPr>
            <a:spLocks noChangeArrowheads="1"/>
          </p:cNvSpPr>
          <p:nvPr/>
        </p:nvSpPr>
        <p:spPr bwMode="auto">
          <a:xfrm>
            <a:off x="346298" y="1410337"/>
            <a:ext cx="863931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2014/2015 учебном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году:</a:t>
            </a:r>
          </a:p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</a:pPr>
            <a:endParaRPr lang="ru-RU" sz="1200" dirty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2400" dirty="0" smtClean="0"/>
              <a:t>Академическим</a:t>
            </a:r>
            <a:r>
              <a:rPr lang="en-US" sz="2400" dirty="0" smtClean="0"/>
              <a:t> </a:t>
            </a:r>
            <a:r>
              <a:rPr lang="ru-RU" sz="2400" dirty="0" smtClean="0"/>
              <a:t>руководством ОП для </a:t>
            </a:r>
            <a:r>
              <a:rPr lang="ru-RU" sz="2400" dirty="0"/>
              <a:t>дистанционного изучения </a:t>
            </a:r>
            <a:r>
              <a:rPr lang="ru-RU" sz="2400" dirty="0" smtClean="0"/>
              <a:t>студентам было </a:t>
            </a:r>
            <a:r>
              <a:rPr lang="ru-RU" sz="2400" dirty="0"/>
              <a:t>предложено </a:t>
            </a:r>
            <a:r>
              <a:rPr lang="ru-RU" sz="2400" b="1" dirty="0"/>
              <a:t>72 </a:t>
            </a:r>
            <a:r>
              <a:rPr lang="ru-RU" sz="2400" b="1" dirty="0" err="1"/>
              <a:t>on-line</a:t>
            </a:r>
            <a:r>
              <a:rPr lang="ru-RU" sz="2400" b="1" dirty="0"/>
              <a:t> </a:t>
            </a:r>
            <a:r>
              <a:rPr lang="ru-RU" sz="2400" b="1" dirty="0" smtClean="0"/>
              <a:t>курса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</a:p>
          <a:p>
            <a:pPr marL="273050" lvl="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000" dirty="0" smtClean="0"/>
              <a:t>54 </a:t>
            </a:r>
            <a:r>
              <a:rPr lang="ru-RU" sz="2000" dirty="0"/>
              <a:t>в </a:t>
            </a:r>
            <a:r>
              <a:rPr lang="ru-RU" sz="2000" dirty="0" err="1"/>
              <a:t>бакалавриате</a:t>
            </a:r>
            <a:r>
              <a:rPr lang="ru-RU" sz="2000" dirty="0"/>
              <a:t> (История, Политология, ГМУ, Менеджмент, Экономика)</a:t>
            </a:r>
            <a:r>
              <a:rPr lang="ru-RU" sz="2000" dirty="0" smtClean="0">
                <a:solidFill>
                  <a:prstClr val="black"/>
                </a:solidFill>
              </a:rPr>
              <a:t>;</a:t>
            </a:r>
            <a:endParaRPr lang="ru-RU" sz="2000" dirty="0">
              <a:solidFill>
                <a:prstClr val="black"/>
              </a:solidFill>
            </a:endParaRPr>
          </a:p>
          <a:p>
            <a:pPr marL="273050" lvl="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  </a:t>
            </a:r>
            <a:r>
              <a:rPr lang="ru-RU" sz="2000" dirty="0" smtClean="0"/>
              <a:t>18 </a:t>
            </a:r>
            <a:r>
              <a:rPr lang="ru-RU" sz="2000" dirty="0"/>
              <a:t>в магистратуре (Политика и управление, ГМУ, </a:t>
            </a:r>
            <a:r>
              <a:rPr lang="ru-RU" sz="2000" dirty="0" smtClean="0"/>
              <a:t>Управление образованием)</a:t>
            </a:r>
            <a:r>
              <a:rPr lang="ru-RU" sz="2000" dirty="0" smtClean="0">
                <a:solidFill>
                  <a:prstClr val="black"/>
                </a:solidFill>
              </a:rPr>
              <a:t>; </a:t>
            </a:r>
            <a:endParaRPr lang="ru-RU" sz="2000" dirty="0">
              <a:solidFill>
                <a:prstClr val="black"/>
              </a:solidFill>
            </a:endParaRPr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endParaRPr lang="ru-RU" sz="1600" dirty="0" smtClean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2400" dirty="0" smtClean="0"/>
              <a:t>информация </a:t>
            </a:r>
            <a:r>
              <a:rPr lang="ru-RU" sz="2400" dirty="0"/>
              <a:t>о предложенных курсах размещена на страницах образовательных программ</a:t>
            </a:r>
            <a:r>
              <a:rPr lang="ru-RU" sz="2400" dirty="0" smtClean="0"/>
              <a:t>;</a:t>
            </a:r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endParaRPr lang="ru-RU" sz="1600" dirty="0" smtClean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2400" dirty="0" smtClean="0"/>
              <a:t>в </a:t>
            </a:r>
            <a:r>
              <a:rPr lang="ru-RU" sz="2400" dirty="0"/>
              <a:t>течение учебного года ни одна дисциплина не была </a:t>
            </a:r>
            <a:r>
              <a:rPr lang="ru-RU" sz="2400" dirty="0" err="1" smtClean="0"/>
              <a:t>перезачтена</a:t>
            </a:r>
            <a:r>
              <a:rPr lang="ru-RU" sz="2400" dirty="0" smtClean="0"/>
              <a:t>.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8485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16824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Обеспечение образовательных программ подготовки БАКАЛАВРОВ программами учебных дисциплин в 2013/2014  и 2014/2015 уч. гг.,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5897297"/>
            <a:ext cx="4680520" cy="468052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464653"/>
                </a:solidFill>
                <a:latin typeface="+mn-lt"/>
                <a:cs typeface="Times New Roman" pitchFamily="18" charset="0"/>
              </a:rPr>
              <a:t>Данные БД «Учебные курсы»</a:t>
            </a:r>
            <a:endParaRPr lang="ru-RU" sz="2000" dirty="0">
              <a:solidFill>
                <a:srgbClr val="464653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980480"/>
              </p:ext>
            </p:extLst>
          </p:nvPr>
        </p:nvGraphicFramePr>
        <p:xfrm>
          <a:off x="683568" y="1448781"/>
          <a:ext cx="777686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1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16824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Обеспечение образовательных программ подготовки МАГИСТРОВ программами учебных дисциплин в 2013/2014  и 2014/2015 уч. гг.,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6057292"/>
            <a:ext cx="3528392" cy="648072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solidFill>
                  <a:srgbClr val="464653"/>
                </a:solidFill>
                <a:latin typeface="+mn-lt"/>
                <a:cs typeface="Times New Roman" pitchFamily="18" charset="0"/>
              </a:rPr>
              <a:t>Данные БД «Учебные курсы»</a:t>
            </a:r>
            <a:r>
              <a:rPr lang="en-US" dirty="0" smtClean="0">
                <a:solidFill>
                  <a:srgbClr val="464653"/>
                </a:solidFill>
              </a:rPr>
              <a:t/>
            </a:r>
            <a:br>
              <a:rPr lang="en-US" dirty="0" smtClean="0">
                <a:solidFill>
                  <a:srgbClr val="464653"/>
                </a:solidFill>
              </a:rPr>
            </a:br>
            <a:endParaRPr lang="ru-RU" dirty="0">
              <a:solidFill>
                <a:srgbClr val="464653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037487"/>
              </p:ext>
            </p:extLst>
          </p:nvPr>
        </p:nvGraphicFramePr>
        <p:xfrm>
          <a:off x="395537" y="1543050"/>
          <a:ext cx="8280920" cy="440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05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28728" y="152400"/>
            <a:ext cx="7258072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1026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</a:t>
            </a:r>
            <a:r>
              <a:rPr lang="ru-RU" sz="3100" dirty="0" smtClean="0">
                <a:solidFill>
                  <a:schemeClr val="bg1"/>
                </a:solidFill>
              </a:rPr>
              <a:t>задачи</a:t>
            </a:r>
            <a:r>
              <a:rPr lang="ru-RU" dirty="0" smtClean="0">
                <a:solidFill>
                  <a:schemeClr val="bg1"/>
                </a:solidFill>
              </a:rPr>
              <a:t> учебно-методической работы на 2014-2015 учебный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4721736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buAutoNum type="arabicPeriod"/>
            </a:pPr>
            <a:r>
              <a:rPr lang="ru-RU" sz="2200" dirty="0"/>
              <a:t>Создание регламентов реализации основных бизнес-процессов учебной деятельности в новой структуре </a:t>
            </a:r>
            <a:r>
              <a:rPr lang="ru-RU" sz="2200" dirty="0" smtClean="0"/>
              <a:t>управления</a:t>
            </a:r>
          </a:p>
          <a:p>
            <a:pPr marL="514350" indent="-514350">
              <a:buAutoNum type="arabicPeriod"/>
            </a:pPr>
            <a:endParaRPr lang="ru-RU" sz="900" dirty="0" smtClean="0"/>
          </a:p>
          <a:p>
            <a:pPr marL="360363" indent="-360363">
              <a:buAutoNum type="arabicPeriod"/>
            </a:pPr>
            <a:r>
              <a:rPr lang="ru-RU" sz="2200" dirty="0"/>
              <a:t>Повышение экономической эффективности реализуемых </a:t>
            </a:r>
            <a:r>
              <a:rPr lang="ru-RU" sz="2200" dirty="0" smtClean="0"/>
              <a:t>ОП</a:t>
            </a:r>
          </a:p>
          <a:p>
            <a:pPr marL="360363" indent="-360363">
              <a:buAutoNum type="arabicPeriod"/>
            </a:pPr>
            <a:endParaRPr lang="ru-RU" sz="900" dirty="0" smtClean="0"/>
          </a:p>
          <a:p>
            <a:pPr marL="360363" indent="-360363">
              <a:buAutoNum type="arabicPeriod"/>
            </a:pPr>
            <a:r>
              <a:rPr lang="ru-RU" sz="2200" dirty="0"/>
              <a:t>Внедрение </a:t>
            </a:r>
            <a:r>
              <a:rPr lang="ru-RU" sz="2200" dirty="0" err="1"/>
              <a:t>MOOCs</a:t>
            </a:r>
            <a:r>
              <a:rPr lang="ru-RU" sz="2200" dirty="0"/>
              <a:t> в содержание </a:t>
            </a:r>
            <a:r>
              <a:rPr lang="ru-RU" sz="2200" dirty="0" smtClean="0"/>
              <a:t>ОП</a:t>
            </a:r>
          </a:p>
          <a:p>
            <a:pPr marL="514350" indent="-514350">
              <a:buAutoNum type="arabicPeriod"/>
            </a:pPr>
            <a:endParaRPr lang="ru-RU" sz="900" dirty="0" smtClean="0"/>
          </a:p>
          <a:p>
            <a:pPr marL="360363" indent="-360363">
              <a:buAutoNum type="arabicPeriod"/>
            </a:pPr>
            <a:r>
              <a:rPr lang="ru-RU" sz="2200" dirty="0"/>
              <a:t>Разработка новых подходов к организации практик и проектной работы студентов в рамках новой модели </a:t>
            </a:r>
            <a:r>
              <a:rPr lang="ru-RU" sz="2200" dirty="0" err="1" smtClean="0"/>
              <a:t>бакалавриата</a:t>
            </a:r>
            <a:endParaRPr lang="ru-RU" sz="2200" dirty="0" smtClean="0"/>
          </a:p>
          <a:p>
            <a:pPr marL="514350" indent="-514350">
              <a:buAutoNum type="arabicPeriod"/>
            </a:pPr>
            <a:endParaRPr lang="ru-RU" sz="900" dirty="0" smtClean="0"/>
          </a:p>
          <a:p>
            <a:pPr marL="360363" indent="-360363">
              <a:buAutoNum type="arabicPeriod"/>
            </a:pPr>
            <a:r>
              <a:rPr lang="ru-RU" sz="2200" dirty="0"/>
              <a:t>Создание института </a:t>
            </a:r>
            <a:r>
              <a:rPr lang="ru-RU" sz="2200" dirty="0" err="1"/>
              <a:t>тьюторинга</a:t>
            </a:r>
            <a:r>
              <a:rPr lang="ru-RU" sz="2200" dirty="0"/>
              <a:t> для определения индивидуальных образовательных </a:t>
            </a:r>
            <a:r>
              <a:rPr lang="ru-RU" sz="2200" dirty="0" smtClean="0"/>
              <a:t>траекторий</a:t>
            </a:r>
          </a:p>
          <a:p>
            <a:pPr marL="514350" indent="-514350">
              <a:buAutoNum type="arabicPeriod"/>
            </a:pPr>
            <a:endParaRPr lang="ru-RU" sz="900" dirty="0" smtClean="0"/>
          </a:p>
          <a:p>
            <a:pPr marL="360363" indent="-360363">
              <a:buAutoNum type="arabicPeriod"/>
              <a:tabLst>
                <a:tab pos="360363" algn="l"/>
              </a:tabLst>
            </a:pPr>
            <a:r>
              <a:rPr lang="ru-RU" sz="2200" dirty="0"/>
              <a:t>Организация полномасштабного учебного процесса в </a:t>
            </a:r>
            <a:r>
              <a:rPr lang="ru-RU" sz="2200" dirty="0" smtClean="0"/>
              <a:t>аспирантуре</a:t>
            </a:r>
          </a:p>
          <a:p>
            <a:pPr marL="514350" indent="-514350">
              <a:buAutoNum type="arabicPeriod"/>
            </a:pPr>
            <a:endParaRPr lang="ru-RU" sz="900" dirty="0" smtClean="0"/>
          </a:p>
          <a:p>
            <a:pPr marL="360363" indent="-360363">
              <a:buAutoNum type="arabicPeriod"/>
            </a:pPr>
            <a:r>
              <a:rPr lang="ru-RU" sz="2200" dirty="0"/>
              <a:t>Лицензирование ОП </a:t>
            </a:r>
            <a:r>
              <a:rPr lang="ru-RU" sz="2200" dirty="0" err="1"/>
              <a:t>бакалавриата</a:t>
            </a:r>
            <a:r>
              <a:rPr lang="ru-RU" sz="2200" dirty="0"/>
              <a:t> по направлению </a:t>
            </a:r>
            <a:r>
              <a:rPr lang="ru-RU" sz="2200" dirty="0" err="1" smtClean="0"/>
              <a:t>Медиакоммуникации</a:t>
            </a:r>
            <a:endParaRPr lang="ru-RU" sz="2200" dirty="0" smtClean="0"/>
          </a:p>
          <a:p>
            <a:pPr marL="514350" indent="-514350">
              <a:buAutoNum type="arabicPeriod"/>
            </a:pPr>
            <a:endParaRPr lang="ru-RU" sz="900" dirty="0" smtClean="0"/>
          </a:p>
          <a:p>
            <a:pPr marL="360363" indent="-360363">
              <a:buAutoNum type="arabicPeriod"/>
            </a:pPr>
            <a:r>
              <a:rPr lang="ru-RU" sz="2200" dirty="0"/>
              <a:t>Создание системы аттестации сотрудников учебных </a:t>
            </a:r>
            <a:r>
              <a:rPr lang="ru-RU" sz="2200" dirty="0" smtClean="0"/>
              <a:t>офисов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824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Заголовок 3"/>
          <p:cNvSpPr txBox="1">
            <a:spLocks/>
          </p:cNvSpPr>
          <p:nvPr/>
        </p:nvSpPr>
        <p:spPr bwMode="auto">
          <a:xfrm>
            <a:off x="1428750" y="152400"/>
            <a:ext cx="725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>
              <a:solidFill>
                <a:srgbClr val="FFFFFF"/>
              </a:solidFill>
              <a:latin typeface="Cambria" pitchFamily="18" charset="0"/>
            </a:endParaRPr>
          </a:p>
        </p:txBody>
      </p:sp>
      <p:graphicFrame>
        <p:nvGraphicFramePr>
          <p:cNvPr id="301060" name="Диаграмма 5"/>
          <p:cNvGraphicFramePr>
            <a:graphicFrameLocks/>
          </p:cNvGraphicFramePr>
          <p:nvPr/>
        </p:nvGraphicFramePr>
        <p:xfrm>
          <a:off x="57150" y="1362075"/>
          <a:ext cx="8958263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3" r:id="rId4" imgW="8961897" imgH="4157832" progId="Excel.Sheet.8">
                  <p:embed/>
                </p:oleObj>
              </mc:Choice>
              <mc:Fallback>
                <p:oleObj r:id="rId4" imgW="8961897" imgH="4157832" progId="Excel.Sheet.8">
                  <p:embed/>
                  <p:pic>
                    <p:nvPicPr>
                      <p:cNvPr id="0" name="Picture 39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362075"/>
                        <a:ext cx="8958263" cy="415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1" name="Заголовок 3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604788" cy="990600"/>
          </a:xfrm>
          <a:noFill/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Доля дисциплин, читаемых на английском языке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(с учетом НИС),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</a:rPr>
              <a:t>РУПах</a:t>
            </a:r>
            <a:r>
              <a:rPr lang="ru-RU" sz="2400" dirty="0" smtClean="0">
                <a:solidFill>
                  <a:schemeClr val="bg1"/>
                </a:solidFill>
              </a:rPr>
              <a:t> 2013/2014  </a:t>
            </a:r>
            <a:r>
              <a:rPr lang="ru-RU" sz="2400" dirty="0">
                <a:solidFill>
                  <a:schemeClr val="bg1"/>
                </a:solidFill>
              </a:rPr>
              <a:t>и 2014/2015 уч. гг.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01142961"/>
              </p:ext>
            </p:extLst>
          </p:nvPr>
        </p:nvGraphicFramePr>
        <p:xfrm>
          <a:off x="323528" y="1484785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093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16632"/>
            <a:ext cx="7715272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Сравнение </a:t>
            </a:r>
            <a:r>
              <a:rPr lang="ru-RU" sz="2400" dirty="0" smtClean="0">
                <a:solidFill>
                  <a:schemeClr val="bg1"/>
                </a:solidFill>
              </a:rPr>
              <a:t>доли </a:t>
            </a:r>
            <a:r>
              <a:rPr lang="ru-RU" sz="2400" dirty="0">
                <a:solidFill>
                  <a:schemeClr val="bg1"/>
                </a:solidFill>
              </a:rPr>
              <a:t>англоязычных учебных дисциплин в </a:t>
            </a:r>
            <a:r>
              <a:rPr lang="ru-RU" sz="2400" dirty="0" err="1" smtClean="0">
                <a:solidFill>
                  <a:schemeClr val="bg1"/>
                </a:solidFill>
              </a:rPr>
              <a:t>РУПах</a:t>
            </a:r>
            <a:r>
              <a:rPr lang="ru-RU" sz="2400" dirty="0" smtClean="0">
                <a:solidFill>
                  <a:schemeClr val="bg1"/>
                </a:solidFill>
              </a:rPr>
              <a:t> 2013/2014 </a:t>
            </a:r>
            <a:r>
              <a:rPr lang="ru-RU" sz="2400" dirty="0">
                <a:solidFill>
                  <a:schemeClr val="bg1"/>
                </a:solidFill>
              </a:rPr>
              <a:t>уч. г. и 2014/2015 уч. г.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 ОП  БАКАЛАВРИАТА, </a:t>
            </a:r>
            <a:r>
              <a:rPr lang="ru-RU" sz="2400" dirty="0">
                <a:solidFill>
                  <a:schemeClr val="bg1"/>
                </a:solidFill>
              </a:rPr>
              <a:t>%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829982"/>
              </p:ext>
            </p:extLst>
          </p:nvPr>
        </p:nvGraphicFramePr>
        <p:xfrm>
          <a:off x="323528" y="1412776"/>
          <a:ext cx="8424936" cy="494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3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16632"/>
            <a:ext cx="7715272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Сравнение </a:t>
            </a:r>
            <a:r>
              <a:rPr lang="ru-RU" sz="2400" dirty="0" smtClean="0">
                <a:solidFill>
                  <a:prstClr val="white"/>
                </a:solidFill>
              </a:rPr>
              <a:t>доли англоязычных </a:t>
            </a:r>
            <a:r>
              <a:rPr lang="ru-RU" sz="2400" dirty="0">
                <a:solidFill>
                  <a:prstClr val="white"/>
                </a:solidFill>
              </a:rPr>
              <a:t>учебных дисциплин в </a:t>
            </a:r>
            <a:r>
              <a:rPr lang="ru-RU" sz="2400" dirty="0" err="1">
                <a:solidFill>
                  <a:prstClr val="white"/>
                </a:solidFill>
              </a:rPr>
              <a:t>РУПах</a:t>
            </a:r>
            <a:r>
              <a:rPr lang="ru-RU" sz="2400" dirty="0">
                <a:solidFill>
                  <a:prstClr val="white"/>
                </a:solidFill>
              </a:rPr>
              <a:t> 2013/2014 уч. г. и 2014/2015 уч. г. </a:t>
            </a:r>
            <a:r>
              <a:rPr lang="ru-RU" sz="2400" dirty="0" smtClean="0">
                <a:solidFill>
                  <a:prstClr val="white"/>
                </a:solidFill>
              </a:rPr>
              <a:t/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по </a:t>
            </a:r>
            <a:r>
              <a:rPr lang="ru-RU" sz="2400" dirty="0">
                <a:solidFill>
                  <a:prstClr val="white"/>
                </a:solidFill>
              </a:rPr>
              <a:t>ОП </a:t>
            </a:r>
            <a:r>
              <a:rPr lang="ru-RU" sz="2400" dirty="0" smtClean="0">
                <a:solidFill>
                  <a:prstClr val="white"/>
                </a:solidFill>
              </a:rPr>
              <a:t> МАГИСТРАТУРЫ, </a:t>
            </a:r>
            <a:r>
              <a:rPr lang="ru-RU" sz="2400" dirty="0">
                <a:solidFill>
                  <a:prstClr val="white"/>
                </a:solidFill>
              </a:rPr>
              <a:t>%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471343"/>
              </p:ext>
            </p:extLst>
          </p:nvPr>
        </p:nvGraphicFramePr>
        <p:xfrm>
          <a:off x="467544" y="1340768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9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Распределение оценок </a:t>
            </a:r>
            <a:r>
              <a:rPr lang="en-US" sz="2400" dirty="0">
                <a:solidFill>
                  <a:schemeClr val="bg1"/>
                </a:solidFill>
              </a:rPr>
              <a:t>IELTS </a:t>
            </a:r>
            <a:r>
              <a:rPr lang="ru-RU" sz="2400" dirty="0">
                <a:solidFill>
                  <a:schemeClr val="bg1"/>
                </a:solidFill>
              </a:rPr>
              <a:t>по пятибалльной шкале по образовательным программам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2014/15 учебный год)</a:t>
            </a: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451188"/>
              </p:ext>
            </p:extLst>
          </p:nvPr>
        </p:nvGraphicFramePr>
        <p:xfrm>
          <a:off x="467544" y="1412776"/>
          <a:ext cx="843528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68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Заголовок 3"/>
          <p:cNvSpPr txBox="1">
            <a:spLocks/>
          </p:cNvSpPr>
          <p:nvPr/>
        </p:nvSpPr>
        <p:spPr bwMode="auto">
          <a:xfrm>
            <a:off x="1462108" y="150264"/>
            <a:ext cx="725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78643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90131" y="150264"/>
            <a:ext cx="7604315" cy="9906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Разработка новых подходов к организации </a:t>
            </a:r>
            <a:r>
              <a:rPr lang="ru-RU" sz="2400" dirty="0" smtClean="0">
                <a:solidFill>
                  <a:schemeClr val="bg1"/>
                </a:solidFill>
              </a:rPr>
              <a:t>проектной </a:t>
            </a:r>
            <a:r>
              <a:rPr lang="ru-RU" sz="2400" dirty="0">
                <a:solidFill>
                  <a:schemeClr val="bg1"/>
                </a:solidFill>
              </a:rPr>
              <a:t>работы студентов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рамках новой модели </a:t>
            </a:r>
            <a:r>
              <a:rPr lang="ru-RU" sz="2400" dirty="0" err="1">
                <a:solidFill>
                  <a:schemeClr val="bg1"/>
                </a:solidFill>
              </a:rPr>
              <a:t>бакалавриата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86438" name="Rectangle 6"/>
          <p:cNvSpPr>
            <a:spLocks noChangeArrowheads="1"/>
          </p:cNvSpPr>
          <p:nvPr/>
        </p:nvSpPr>
        <p:spPr bwMode="auto">
          <a:xfrm>
            <a:off x="375967" y="1412776"/>
            <a:ext cx="8639310" cy="48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2014/2015 учебном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году:</a:t>
            </a:r>
          </a:p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</a:pPr>
            <a:endParaRPr lang="ru-RU" sz="1200" dirty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2800" dirty="0"/>
              <a:t>р</a:t>
            </a:r>
            <a:r>
              <a:rPr lang="ru-RU" sz="2800" dirty="0" smtClean="0"/>
              <a:t>азработаны:</a:t>
            </a:r>
            <a:endParaRPr lang="en-US" sz="2800" dirty="0" smtClean="0"/>
          </a:p>
          <a:p>
            <a:pPr marL="273050" indent="-63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ru-RU" sz="2400" dirty="0" smtClean="0"/>
              <a:t>  Методические </a:t>
            </a:r>
            <a:r>
              <a:rPr lang="ru-RU" sz="2400" dirty="0"/>
              <a:t>рекомендации по организации проектной деятельности студентов при реализации новой модели образовательных программ </a:t>
            </a:r>
            <a:r>
              <a:rPr lang="ru-RU" sz="2400" dirty="0" err="1"/>
              <a:t>бакалавриата</a:t>
            </a:r>
            <a:r>
              <a:rPr lang="ru-RU" sz="2400" dirty="0"/>
              <a:t>; </a:t>
            </a:r>
            <a:endParaRPr lang="ru-RU" sz="2400" dirty="0" smtClean="0"/>
          </a:p>
          <a:p>
            <a:pPr marL="273050" indent="-63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ru-RU" sz="800" dirty="0"/>
          </a:p>
          <a:p>
            <a:pPr marL="273050" indent="-63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ru-RU" sz="2400" dirty="0" smtClean="0"/>
              <a:t>  форма </a:t>
            </a:r>
            <a:r>
              <a:rPr lang="ru-RU" sz="2400" dirty="0"/>
              <a:t>проектного предложения</a:t>
            </a:r>
            <a:r>
              <a:rPr lang="ru-RU" sz="2400" dirty="0" smtClean="0"/>
              <a:t>;</a:t>
            </a:r>
          </a:p>
          <a:p>
            <a:pPr marL="273050" indent="-63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ru-RU" sz="800" dirty="0"/>
          </a:p>
          <a:p>
            <a:pPr marL="273050" indent="-63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ru-RU" sz="2400" dirty="0" smtClean="0"/>
              <a:t>  «</a:t>
            </a:r>
            <a:r>
              <a:rPr lang="ru-RU" sz="2400" dirty="0"/>
              <a:t>Ярмарка проектов» в </a:t>
            </a:r>
            <a:r>
              <a:rPr lang="en-US" sz="2400" dirty="0" smtClean="0"/>
              <a:t>LMS</a:t>
            </a:r>
            <a:r>
              <a:rPr lang="ru-RU" sz="2400" dirty="0" smtClean="0"/>
              <a:t>;</a:t>
            </a:r>
          </a:p>
          <a:p>
            <a:pPr marL="273050" indent="-63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ru-RU" dirty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2800" dirty="0" smtClean="0"/>
              <a:t>организована </a:t>
            </a:r>
            <a:r>
              <a:rPr lang="ru-RU" sz="2800" dirty="0"/>
              <a:t>запись студентов на </a:t>
            </a:r>
            <a:r>
              <a:rPr lang="ru-RU" sz="2800" dirty="0" smtClean="0"/>
              <a:t>проекты;</a:t>
            </a:r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endParaRPr lang="ru-RU" dirty="0" smtClean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2800" dirty="0"/>
              <a:t>проведено распределение студентов по </a:t>
            </a:r>
            <a:r>
              <a:rPr lang="ru-RU" sz="2800" dirty="0" smtClean="0"/>
              <a:t>проектам.</a:t>
            </a:r>
            <a:endParaRPr lang="en-US" sz="2800" dirty="0"/>
          </a:p>
          <a:p>
            <a:pPr marL="273050" indent="-635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5440" y="116632"/>
            <a:ext cx="7355160" cy="7780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Cambria"/>
              </a:rPr>
              <a:t>Количество проектных предложений, </a:t>
            </a:r>
            <a:br>
              <a:rPr lang="ru-RU" sz="2400" dirty="0">
                <a:solidFill>
                  <a:prstClr val="white"/>
                </a:solidFill>
                <a:latin typeface="Cambria"/>
              </a:rPr>
            </a:br>
            <a:r>
              <a:rPr lang="ru-RU" sz="2400" dirty="0">
                <a:solidFill>
                  <a:prstClr val="white"/>
                </a:solidFill>
                <a:latin typeface="Cambria"/>
              </a:rPr>
              <a:t>реализуемых в 2015-2016 учебном году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8347"/>
              </p:ext>
            </p:extLst>
          </p:nvPr>
        </p:nvGraphicFramePr>
        <p:xfrm>
          <a:off x="313970" y="1454638"/>
          <a:ext cx="8506502" cy="486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381"/>
                <a:gridCol w="1987612"/>
                <a:gridCol w="1920509"/>
              </a:tblGrid>
              <a:tr h="1036761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Образовательная программа</a:t>
                      </a:r>
                      <a:endParaRPr lang="ru-R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проектных предложений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18.02.2015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Количество</a:t>
                      </a:r>
                      <a:r>
                        <a:rPr lang="ru-RU" sz="2000" b="0" baseline="0" dirty="0" smtClean="0"/>
                        <a:t> проектных предложений</a:t>
                      </a:r>
                    </a:p>
                    <a:p>
                      <a:pPr algn="ctr"/>
                      <a:r>
                        <a:rPr lang="ru-RU" sz="2000" b="0" baseline="0" dirty="0" smtClean="0"/>
                        <a:t>01.11.2015</a:t>
                      </a:r>
                    </a:p>
                  </a:txBody>
                  <a:tcPr anchor="ctr"/>
                </a:tc>
              </a:tr>
              <a:tr h="4160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Экономика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</a:p>
                  </a:txBody>
                  <a:tcPr anchor="ctr"/>
                </a:tc>
              </a:tr>
              <a:tr h="4160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Менеджмент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60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Логистика и УЦП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</a:p>
                  </a:txBody>
                  <a:tcPr anchor="ctr"/>
                </a:tc>
              </a:tr>
              <a:tr h="4160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Социология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</a:p>
                  </a:txBody>
                  <a:tcPr anchor="ctr"/>
                </a:tc>
              </a:tr>
              <a:tr h="33443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История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anchor="ctr"/>
                </a:tc>
              </a:tr>
              <a:tr h="33443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Государственное и муниципальное управление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 anchor="ctr"/>
                </a:tc>
              </a:tr>
              <a:tr h="35836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Политология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</a:p>
                  </a:txBody>
                  <a:tcPr anchor="ctr"/>
                </a:tc>
              </a:tr>
              <a:tr h="33443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948264" y="5877272"/>
            <a:ext cx="187451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4624"/>
            <a:ext cx="7704856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Количество проектных предложений, </a:t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white"/>
                </a:solidFill>
              </a:rPr>
              <a:t>реализуемых в 2015-2016 учебном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3817"/>
              </p:ext>
            </p:extLst>
          </p:nvPr>
        </p:nvGraphicFramePr>
        <p:xfrm>
          <a:off x="2915816" y="1358129"/>
          <a:ext cx="6048672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12"/>
          <p:cNvSpPr txBox="1">
            <a:spLocks/>
          </p:cNvSpPr>
          <p:nvPr/>
        </p:nvSpPr>
        <p:spPr>
          <a:xfrm>
            <a:off x="323528" y="1452461"/>
            <a:ext cx="3008313" cy="46910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27CA3"/>
              </a:buClr>
              <a:buFont typeface="Wingdings 3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Всего 78 проектов</a:t>
            </a:r>
          </a:p>
          <a:p>
            <a:pPr>
              <a:buClr>
                <a:srgbClr val="727CA3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727CA3"/>
              </a:buClr>
              <a:buFont typeface="Wingdings 3"/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Из них:</a:t>
            </a:r>
          </a:p>
          <a:p>
            <a:pPr marL="0" indent="0">
              <a:buClr>
                <a:srgbClr val="727CA3"/>
              </a:buClr>
              <a:buFont typeface="Wingdings 3"/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исследовательских – 33;</a:t>
            </a:r>
          </a:p>
          <a:p>
            <a:pPr marL="0" indent="0">
              <a:buClr>
                <a:srgbClr val="727CA3"/>
              </a:buClr>
              <a:buFont typeface="Wingdings 3"/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прикладных – 45.</a:t>
            </a:r>
          </a:p>
          <a:p>
            <a:pPr>
              <a:buClr>
                <a:srgbClr val="727CA3"/>
              </a:buClr>
            </a:pPr>
            <a:endParaRPr lang="ru-RU" sz="20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727CA3"/>
              </a:buClr>
              <a:buFont typeface="Wingdings 3"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4 проекта были отклонены академическими руководителями</a:t>
            </a:r>
          </a:p>
          <a:p>
            <a:pPr>
              <a:buClr>
                <a:srgbClr val="727CA3"/>
              </a:buClr>
            </a:pP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Динамика </a:t>
            </a:r>
            <a:r>
              <a:rPr lang="ru-RU" sz="2400" dirty="0" smtClean="0">
                <a:solidFill>
                  <a:schemeClr val="bg1"/>
                </a:solidFill>
              </a:rPr>
              <a:t>основных </a:t>
            </a:r>
            <a:r>
              <a:rPr lang="ru-RU" sz="2400" dirty="0">
                <a:solidFill>
                  <a:schemeClr val="bg1"/>
                </a:solidFill>
              </a:rPr>
              <a:t>параметров, характеризующих реализацию проекта «Учебные ассистенты»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45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15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Заголовок 3"/>
          <p:cNvSpPr txBox="1">
            <a:spLocks/>
          </p:cNvSpPr>
          <p:nvPr/>
        </p:nvSpPr>
        <p:spPr bwMode="auto">
          <a:xfrm>
            <a:off x="1462108" y="150264"/>
            <a:ext cx="725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78643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65271" y="128901"/>
            <a:ext cx="7671225" cy="9906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Организация учебного процесса в аспирантуре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86438" name="Rectangle 6"/>
          <p:cNvSpPr>
            <a:spLocks noChangeArrowheads="1"/>
          </p:cNvSpPr>
          <p:nvPr/>
        </p:nvSpPr>
        <p:spPr bwMode="auto">
          <a:xfrm>
            <a:off x="325178" y="1600840"/>
            <a:ext cx="8639310" cy="44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2014/2015 учебном году в НИУ ВШЭ – Санкт-Петербург:</a:t>
            </a:r>
          </a:p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</a:pPr>
            <a:endParaRPr lang="ru-RU" sz="1200" dirty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1600" dirty="0" smtClean="0"/>
              <a:t>вопросы </a:t>
            </a:r>
            <a:r>
              <a:rPr lang="ru-RU" sz="1600" dirty="0"/>
              <a:t>научно-педагогического наполнения и менеджмента </a:t>
            </a:r>
            <a:r>
              <a:rPr lang="ru-RU" sz="1600" dirty="0" smtClean="0"/>
              <a:t>аспирантских программ были </a:t>
            </a:r>
            <a:r>
              <a:rPr lang="ru-RU" sz="1600" dirty="0"/>
              <a:t>переданы академическим руководителям </a:t>
            </a:r>
            <a:r>
              <a:rPr lang="ru-RU" sz="1600" dirty="0" smtClean="0"/>
              <a:t>ОП и </a:t>
            </a:r>
            <a:r>
              <a:rPr lang="ru-RU" sz="1600" dirty="0"/>
              <a:t>учебным </a:t>
            </a:r>
            <a:r>
              <a:rPr lang="ru-RU" sz="1600" dirty="0" smtClean="0"/>
              <a:t>офисам , администрирующим  магистерские ОП; </a:t>
            </a:r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endParaRPr lang="ru-RU" sz="800" dirty="0" smtClean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1600" dirty="0"/>
              <a:t>академические руководители ОП и руководители департаментов соответствующих </a:t>
            </a:r>
            <a:r>
              <a:rPr lang="ru-RU" sz="1600" dirty="0" smtClean="0"/>
              <a:t>направлений назначены в </a:t>
            </a:r>
            <a:r>
              <a:rPr lang="ru-RU" sz="1600" dirty="0"/>
              <a:t>качестве лиц, отвечающих за взаимодействие с аспирантскими </a:t>
            </a:r>
            <a:r>
              <a:rPr lang="ru-RU" sz="1600" dirty="0" smtClean="0"/>
              <a:t>школами;</a:t>
            </a:r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endParaRPr lang="ru-RU" sz="800" dirty="0" smtClean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endParaRPr lang="ru-RU" sz="800" dirty="0" smtClean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1600" dirty="0"/>
              <a:t>по решению Ученого совета филиала </a:t>
            </a:r>
            <a:r>
              <a:rPr lang="ru-RU" sz="1600" dirty="0" smtClean="0"/>
              <a:t>сформирована </a:t>
            </a:r>
            <a:r>
              <a:rPr lang="ru-RU" sz="1600" dirty="0"/>
              <a:t>комиссия по развитию аспирантуры НИУ ВШЭ – </a:t>
            </a:r>
            <a:r>
              <a:rPr lang="ru-RU" sz="1600" dirty="0" smtClean="0"/>
              <a:t>Санкт-Петербург;</a:t>
            </a:r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endParaRPr lang="ru-RU" sz="800" dirty="0" smtClean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1600" dirty="0"/>
              <a:t>с</a:t>
            </a:r>
            <a:r>
              <a:rPr lang="ru-RU" sz="1600" dirty="0" smtClean="0"/>
              <a:t>формирован </a:t>
            </a:r>
            <a:r>
              <a:rPr lang="ru-RU" sz="1600" dirty="0"/>
              <a:t>график академического года аспирантов, утверждены и введены в действие учебные планы на весь период </a:t>
            </a:r>
            <a:r>
              <a:rPr lang="ru-RU" sz="1600" dirty="0" smtClean="0"/>
              <a:t>обучения;</a:t>
            </a:r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endParaRPr lang="ru-RU" sz="800" dirty="0" smtClean="0"/>
          </a:p>
          <a:p>
            <a:pPr marL="274320" indent="-27432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Char char="ü"/>
            </a:pPr>
            <a:r>
              <a:rPr lang="ru-RU" sz="1600" dirty="0" smtClean="0"/>
              <a:t>сформирован </a:t>
            </a:r>
            <a:r>
              <a:rPr lang="ru-RU" sz="1600" dirty="0"/>
              <a:t>полный пакет учебно-методических материалов: программы учебных дисциплин, программы практик и практикумов, программы кандидатских экзаменов, методические рекомендации по организации самостоятельной работы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518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28728" y="152400"/>
            <a:ext cx="7258072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59668"/>
            <a:ext cx="7704856" cy="576064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+mn-cs"/>
              </a:rPr>
              <a:t>Задачи на 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+mn-cs"/>
              </a:rPr>
              <a:t>201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+mn-cs"/>
              </a:rPr>
              <a:t>5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+mn-cs"/>
              </a:rPr>
              <a:t>-201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+mn-cs"/>
              </a:rPr>
              <a:t>6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+mn-cs"/>
              </a:rPr>
              <a:t> учебный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56984" cy="5328592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Разработка </a:t>
            </a:r>
            <a:r>
              <a:rPr lang="ru-RU" sz="1800" dirty="0">
                <a:ea typeface="Calibri" panose="020F0502020204030204" pitchFamily="34" charset="0"/>
                <a:cs typeface="Calibri" pitchFamily="34" charset="0"/>
              </a:rPr>
              <a:t>бизнес-процессов по обеспечению международной академической </a:t>
            </a: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мобильности</a:t>
            </a:r>
            <a:endParaRPr lang="en-US" sz="1800" dirty="0" smtClean="0">
              <a:ea typeface="Calibri" panose="020F0502020204030204" pitchFamily="34" charset="0"/>
              <a:cs typeface="Calibri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Переформатирование части образовательных программ в программы двойных дипломов</a:t>
            </a:r>
            <a:endParaRPr lang="en-US" sz="1800" dirty="0" smtClean="0">
              <a:ea typeface="Calibri" panose="020F0502020204030204" pitchFamily="34" charset="0"/>
              <a:cs typeface="Calibri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Проведение </a:t>
            </a:r>
            <a:r>
              <a:rPr lang="ru-RU" sz="1800" dirty="0">
                <a:ea typeface="Calibri" panose="020F0502020204030204" pitchFamily="34" charset="0"/>
                <a:cs typeface="Calibri" pitchFamily="34" charset="0"/>
              </a:rPr>
              <a:t>международных и общественно-профессиональных аккредитаций </a:t>
            </a: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ОП</a:t>
            </a:r>
            <a:endParaRPr lang="en-US" sz="1800" dirty="0">
              <a:ea typeface="Calibri" panose="020F0502020204030204" pitchFamily="34" charset="0"/>
              <a:cs typeface="Calibri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cs typeface="Calibri" pitchFamily="34" charset="0"/>
              </a:rPr>
              <a:t>Создание инструментов поддержки образовательных инноваций</a:t>
            </a:r>
            <a:r>
              <a:rPr lang="en-US" sz="1800" dirty="0" smtClean="0">
                <a:cs typeface="Calibri" pitchFamily="34" charset="0"/>
              </a:rPr>
              <a:t> </a:t>
            </a:r>
            <a:r>
              <a:rPr lang="ru-RU" sz="1800" dirty="0" smtClean="0">
                <a:cs typeface="Calibri" pitchFamily="34" charset="0"/>
              </a:rPr>
              <a:t>и преподавания на английском языке</a:t>
            </a:r>
            <a:endParaRPr lang="en-US" sz="1800" dirty="0" smtClean="0">
              <a:cs typeface="Calibri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Формирование </a:t>
            </a:r>
            <a:r>
              <a:rPr lang="ru-RU" sz="1800" dirty="0">
                <a:ea typeface="Calibri" panose="020F0502020204030204" pitchFamily="34" charset="0"/>
                <a:cs typeface="Calibri" pitchFamily="34" charset="0"/>
              </a:rPr>
              <a:t>учебно-методического обеспечения англоязычных </a:t>
            </a: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дисциплин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a typeface="Calibri" panose="020F0502020204030204" pitchFamily="34" charset="0"/>
                <a:cs typeface="Calibri" pitchFamily="34" charset="0"/>
              </a:rPr>
              <a:t>Внедрение </a:t>
            </a:r>
            <a:r>
              <a:rPr lang="ru-RU" sz="1800" dirty="0" err="1">
                <a:ea typeface="Calibri" panose="020F0502020204030204" pitchFamily="34" charset="0"/>
                <a:cs typeface="Calibri" pitchFamily="34" charset="0"/>
              </a:rPr>
              <a:t>MOOCs</a:t>
            </a:r>
            <a:r>
              <a:rPr lang="ru-RU" sz="1800" dirty="0">
                <a:ea typeface="Calibri" panose="020F0502020204030204" pitchFamily="34" charset="0"/>
                <a:cs typeface="Calibri" pitchFamily="34" charset="0"/>
              </a:rPr>
              <a:t> в содержание ОП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Подготовка </a:t>
            </a:r>
            <a:r>
              <a:rPr lang="ru-RU" sz="1800" dirty="0">
                <a:ea typeface="Calibri" panose="020F0502020204030204" pitchFamily="34" charset="0"/>
                <a:cs typeface="Calibri" pitchFamily="34" charset="0"/>
              </a:rPr>
              <a:t>к открытию новых образовательных </a:t>
            </a: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программ, в т.ч. второго высшего образования</a:t>
            </a:r>
            <a:endParaRPr lang="en-US" sz="1800" dirty="0" smtClean="0">
              <a:ea typeface="Calibri" panose="020F0502020204030204" pitchFamily="34" charset="0"/>
              <a:cs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Подготовка к открытию образовательной программы </a:t>
            </a:r>
            <a:r>
              <a:rPr lang="en-US" sz="1800" dirty="0" smtClean="0">
                <a:ea typeface="Calibri" panose="020F0502020204030204" pitchFamily="34" charset="0"/>
                <a:cs typeface="Calibri" pitchFamily="34" charset="0"/>
              </a:rPr>
              <a:t>Russian Studies</a:t>
            </a:r>
            <a:endParaRPr lang="ru-RU" sz="400" dirty="0" smtClean="0">
              <a:ea typeface="Calibri" panose="020F0502020204030204" pitchFamily="34" charset="0"/>
              <a:cs typeface="Calibri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Организация и проведение оценки </a:t>
            </a:r>
            <a:r>
              <a:rPr lang="ru-RU" sz="1800" dirty="0">
                <a:ea typeface="Calibri" panose="020F0502020204030204" pitchFamily="34" charset="0"/>
                <a:cs typeface="Calibri" pitchFamily="34" charset="0"/>
              </a:rPr>
              <a:t>квалификации и результатов профессиональной деятельности </a:t>
            </a:r>
            <a:r>
              <a:rPr lang="ru-RU" sz="1800" dirty="0" smtClean="0">
                <a:ea typeface="Calibri" panose="020F0502020204030204" pitchFamily="34" charset="0"/>
                <a:cs typeface="Calibri" pitchFamily="34" charset="0"/>
              </a:rPr>
              <a:t>сотрудников учебных офисов</a:t>
            </a:r>
            <a:endParaRPr lang="ru-RU" sz="1800" dirty="0">
              <a:ea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632848" cy="77809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Динамика количества образовательных программ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НИУ ВШЭ – Санкт-Петербург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9657"/>
              </p:ext>
            </p:extLst>
          </p:nvPr>
        </p:nvGraphicFramePr>
        <p:xfrm>
          <a:off x="179512" y="1340768"/>
          <a:ext cx="8784975" cy="4854680"/>
        </p:xfrm>
        <a:graphic>
          <a:graphicData uri="http://schemas.openxmlformats.org/drawingml/2006/table">
            <a:tbl>
              <a:tblPr firstRow="1" bandRow="1"/>
              <a:tblGrid>
                <a:gridCol w="3373560"/>
                <a:gridCol w="1170036"/>
                <a:gridCol w="1096909"/>
                <a:gridCol w="1096909"/>
                <a:gridCol w="1023781"/>
                <a:gridCol w="1023780"/>
              </a:tblGrid>
              <a:tr h="109346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Данные на</a:t>
                      </a:r>
                    </a:p>
                  </a:txBody>
                  <a:tcPr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01.10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.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2011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01.10.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2012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01.10. 2013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01.10.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2014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01.10.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6441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образовательных программ (ОП)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</a:txBody>
                  <a:tcPr anchor="b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19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19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17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661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бакалавриат</a:t>
                      </a:r>
                    </a:p>
                  </a:txBody>
                  <a:tcPr anchor="b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61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 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бакалавриата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661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магистратура</a:t>
                      </a:r>
                    </a:p>
                  </a:txBody>
                  <a:tcPr anchor="b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ru-RU" sz="2000" b="1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ru-RU" sz="2000" b="1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61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 магистратуры</a:t>
                      </a:r>
                    </a:p>
                  </a:txBody>
                  <a:tcPr anchor="b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661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Магистерские специализации</a:t>
                      </a:r>
                    </a:p>
                  </a:txBody>
                  <a:tcPr anchor="b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ru-RU" sz="2000" b="1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ru-RU" sz="2000" b="1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61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</a:t>
                      </a:r>
                    </a:p>
                  </a:txBody>
                  <a:tcPr anchor="b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ru-RU" sz="2000" b="1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ru-RU" sz="2000" b="1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ru-RU" sz="2000" b="1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ru-RU" sz="2000" b="1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0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22" y="207703"/>
            <a:ext cx="1845269" cy="193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190008, Россия, Санкт-Петербург, ул. Союза Печатников, д. 16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Учебно-методический отдел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(812) 570-4258, (812) 400-1346</a:t>
            </a:r>
          </a:p>
          <a:p>
            <a:r>
              <a:rPr lang="en-US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www.spb.hse.ru</a:t>
            </a:r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69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03648" y="260648"/>
            <a:ext cx="7632575" cy="59432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Открытие новых образовательных программ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12776"/>
            <a:ext cx="777686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9FB8CD">
                    <a:lumMod val="50000"/>
                  </a:srgbClr>
                </a:solidFill>
                <a:ea typeface="Times New Roman"/>
                <a:cs typeface="Times New Roman"/>
              </a:rPr>
              <a:t>Открыты две новые образовательные программы, по которым был осуществлен набор на 1 курс 2015-2016 учебного года</a:t>
            </a:r>
            <a:r>
              <a:rPr lang="ru-RU" sz="2800" b="1" dirty="0" smtClean="0">
                <a:solidFill>
                  <a:srgbClr val="9FB8CD">
                    <a:lumMod val="50000"/>
                  </a:srgbClr>
                </a:solidFill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ru-RU" sz="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615950" indent="-342900" algn="just">
              <a:lnSpc>
                <a:spcPct val="15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prstClr val="black"/>
                </a:solidFill>
              </a:rPr>
              <a:t>45.03.01 Филология ОП «Филология»;</a:t>
            </a:r>
          </a:p>
          <a:p>
            <a:pPr marL="615950" indent="-342900" algn="just">
              <a:lnSpc>
                <a:spcPct val="15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prstClr val="black"/>
                </a:solidFill>
              </a:rPr>
              <a:t>46.04.01 История ОП «Прикладная и междисциплинарная история».</a:t>
            </a:r>
          </a:p>
        </p:txBody>
      </p:sp>
    </p:spTree>
    <p:extLst>
      <p:ext uri="{BB962C8B-B14F-4D97-AF65-F5344CB8AC3E}">
        <p14:creationId xmlns:p14="http://schemas.microsoft.com/office/powerpoint/2010/main" val="20116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Заголовок 3"/>
          <p:cNvSpPr txBox="1">
            <a:spLocks/>
          </p:cNvSpPr>
          <p:nvPr/>
        </p:nvSpPr>
        <p:spPr bwMode="auto">
          <a:xfrm>
            <a:off x="1428750" y="152400"/>
            <a:ext cx="725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78643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31913" y="152400"/>
            <a:ext cx="7704583" cy="9906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Лицензирование образовательной деятельности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86438" name="Rectangle 6"/>
          <p:cNvSpPr>
            <a:spLocks noChangeArrowheads="1"/>
          </p:cNvSpPr>
          <p:nvPr/>
        </p:nvSpPr>
        <p:spPr bwMode="auto">
          <a:xfrm>
            <a:off x="323528" y="1599183"/>
            <a:ext cx="82333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800" dirty="0">
                <a:latin typeface="+mn-lt"/>
              </a:rPr>
              <a:t>­	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Пройдено лицензирование  </a:t>
            </a:r>
            <a:endParaRPr lang="ru-RU" sz="4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indent="450850"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учебного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корпуса </a:t>
            </a:r>
            <a:endParaRPr lang="ru-RU" sz="4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indent="450850"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ул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Кантемировская,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д.3 </a:t>
            </a:r>
          </a:p>
          <a:p>
            <a:pPr indent="450850"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и там организован полноценный учебный процесс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2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Заголовок 3"/>
          <p:cNvSpPr txBox="1">
            <a:spLocks/>
          </p:cNvSpPr>
          <p:nvPr/>
        </p:nvSpPr>
        <p:spPr bwMode="auto">
          <a:xfrm>
            <a:off x="1428750" y="152400"/>
            <a:ext cx="7258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>
              <a:solidFill>
                <a:srgbClr val="FFFFFF"/>
              </a:solidFill>
              <a:latin typeface="Cambria" pitchFamily="18" charset="0"/>
            </a:endParaRPr>
          </a:p>
        </p:txBody>
      </p:sp>
      <p:graphicFrame>
        <p:nvGraphicFramePr>
          <p:cNvPr id="301060" name="Диаграмма 5"/>
          <p:cNvGraphicFramePr>
            <a:graphicFrameLocks/>
          </p:cNvGraphicFramePr>
          <p:nvPr/>
        </p:nvGraphicFramePr>
        <p:xfrm>
          <a:off x="57150" y="1362075"/>
          <a:ext cx="8958263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" r:id="rId4" imgW="8961897" imgH="4157832" progId="Excel.Sheet.8">
                  <p:embed/>
                </p:oleObj>
              </mc:Choice>
              <mc:Fallback>
                <p:oleObj r:id="rId4" imgW="8961897" imgH="4157832" progId="Excel.Sheet.8">
                  <p:embed/>
                  <p:pic>
                    <p:nvPicPr>
                      <p:cNvPr id="0" name="Picture 3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362075"/>
                        <a:ext cx="8958263" cy="415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1" name="Заголовок 3"/>
          <p:cNvSpPr>
            <a:spLocks noGrp="1"/>
          </p:cNvSpPr>
          <p:nvPr>
            <p:ph type="title"/>
          </p:nvPr>
        </p:nvSpPr>
        <p:spPr>
          <a:xfrm>
            <a:off x="1331913" y="152400"/>
            <a:ext cx="7354887" cy="990600"/>
          </a:xfrm>
          <a:noFill/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Итоги государственной </a:t>
            </a:r>
            <a:r>
              <a:rPr lang="ru-RU" sz="2400" dirty="0" smtClean="0">
                <a:solidFill>
                  <a:schemeClr val="bg1"/>
                </a:solidFill>
              </a:rPr>
              <a:t>аккредитаци</a:t>
            </a:r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образовательных </a:t>
            </a:r>
            <a:r>
              <a:rPr lang="ru-RU" sz="2400" dirty="0" smtClean="0">
                <a:solidFill>
                  <a:schemeClr val="bg1"/>
                </a:solidFill>
              </a:rPr>
              <a:t>программ аспирантуры и профессиональной аккредитации </a:t>
            </a:r>
            <a:r>
              <a:rPr lang="en-US" sz="2400" dirty="0" smtClean="0">
                <a:solidFill>
                  <a:schemeClr val="bg1"/>
                </a:solidFill>
              </a:rPr>
              <a:t>ACCA</a:t>
            </a:r>
            <a:endParaRPr lang="ru-RU" sz="2400" dirty="0">
              <a:solidFill>
                <a:schemeClr val="bg1"/>
              </a:solidFill>
            </a:endParaRPr>
          </a:p>
        </p:txBody>
      </p:sp>
      <p:sp useBgFill="1">
        <p:nvSpPr>
          <p:cNvPr id="5" name="Содержимое 4"/>
          <p:cNvSpPr>
            <a:spLocks/>
          </p:cNvSpPr>
          <p:nvPr/>
        </p:nvSpPr>
        <p:spPr bwMode="auto">
          <a:xfrm>
            <a:off x="376480" y="1268760"/>
            <a:ext cx="8291512" cy="511256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None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Апрель 2015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года 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- аккредитация 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-ти ООП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 УГС</a:t>
            </a:r>
            <a:endParaRPr lang="ru-RU" sz="1900" dirty="0">
              <a:solidFill>
                <a:schemeClr val="accent2">
                  <a:lumMod val="50000"/>
                </a:schemeClr>
              </a:solidFill>
            </a:endParaRPr>
          </a:p>
          <a:p>
            <a:pPr marL="615950" lvl="0" indent="-342900" algn="just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1900" b="1" dirty="0"/>
              <a:t>38.00.00 экономика и управление</a:t>
            </a:r>
            <a:r>
              <a:rPr lang="en-US" sz="1900" b="1" dirty="0" smtClean="0"/>
              <a:t>:</a:t>
            </a:r>
            <a:r>
              <a:rPr lang="ru-RU" sz="1900" dirty="0" smtClean="0"/>
              <a:t>38.06.01 Экономика</a:t>
            </a:r>
          </a:p>
          <a:p>
            <a:pPr marL="615950" lvl="0" indent="-342900" algn="just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prstClr val="black"/>
                </a:solidFill>
              </a:rPr>
              <a:t>40.00.00 юриспруденция</a:t>
            </a:r>
            <a:r>
              <a:rPr lang="en-US" sz="1900" b="1" dirty="0" smtClean="0">
                <a:solidFill>
                  <a:prstClr val="black"/>
                </a:solidFill>
              </a:rPr>
              <a:t>:</a:t>
            </a:r>
            <a:r>
              <a:rPr lang="ru-RU" sz="1900" b="1" dirty="0" smtClean="0"/>
              <a:t> </a:t>
            </a:r>
            <a:r>
              <a:rPr lang="ru-RU" sz="1900" dirty="0"/>
              <a:t>40.06.01 </a:t>
            </a:r>
            <a:r>
              <a:rPr lang="ru-RU" sz="1900" dirty="0" smtClean="0"/>
              <a:t>Юриспруденция</a:t>
            </a:r>
          </a:p>
          <a:p>
            <a:pPr marL="615950" lvl="0" indent="-342900" algn="just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1900" b="1" dirty="0"/>
              <a:t>41.00.00 политические науки и регионоведение</a:t>
            </a:r>
            <a:r>
              <a:rPr lang="en-US" sz="1900" b="1" dirty="0" smtClean="0"/>
              <a:t>:</a:t>
            </a:r>
            <a:r>
              <a:rPr lang="ru-RU" sz="1900" b="1" dirty="0" smtClean="0"/>
              <a:t> </a:t>
            </a:r>
            <a:r>
              <a:rPr lang="ru-RU" sz="1900" dirty="0"/>
              <a:t>41.06.01 Политические науки и </a:t>
            </a:r>
            <a:r>
              <a:rPr lang="ru-RU" sz="1900" dirty="0" smtClean="0"/>
              <a:t>регионоведение</a:t>
            </a:r>
          </a:p>
          <a:p>
            <a:pPr marL="615950" lvl="0" indent="-342900" algn="just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1900" b="1" dirty="0"/>
              <a:t>46.00.00 история и археология</a:t>
            </a:r>
            <a:r>
              <a:rPr lang="ru-RU" sz="1900" b="1" dirty="0" smtClean="0"/>
              <a:t>: </a:t>
            </a:r>
            <a:r>
              <a:rPr lang="ru-RU" sz="1900" dirty="0" smtClean="0"/>
              <a:t>46.06.01 </a:t>
            </a:r>
            <a:r>
              <a:rPr lang="ru-RU" sz="1900" dirty="0"/>
              <a:t>Исторические науки и </a:t>
            </a:r>
            <a:r>
              <a:rPr lang="ru-RU" sz="1900" dirty="0" smtClean="0"/>
              <a:t>археология</a:t>
            </a:r>
          </a:p>
          <a:p>
            <a:pPr marL="615950" lvl="0" indent="-342900" algn="just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1900" b="1" dirty="0"/>
              <a:t>39.00.00 социология и социальная работа</a:t>
            </a:r>
            <a:r>
              <a:rPr lang="ru-RU" sz="1900" b="1" dirty="0" smtClean="0"/>
              <a:t>: </a:t>
            </a:r>
            <a:r>
              <a:rPr lang="ru-RU" sz="1900" dirty="0" smtClean="0"/>
              <a:t>39.06.01 </a:t>
            </a:r>
            <a:r>
              <a:rPr lang="ru-RU" sz="1900" dirty="0"/>
              <a:t>Социологические </a:t>
            </a:r>
            <a:r>
              <a:rPr lang="ru-RU" sz="1900" dirty="0" smtClean="0"/>
              <a:t>науки</a:t>
            </a:r>
            <a:endParaRPr lang="en-US" sz="1900" dirty="0" smtClean="0"/>
          </a:p>
          <a:p>
            <a:pPr marL="615950" lvl="0" indent="-342900" algn="just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73050" lvl="0" algn="just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Август 2015 года 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профессиональная аккредитация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ACCA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по  образовательным программам:</a:t>
            </a:r>
          </a:p>
          <a:p>
            <a:pPr marL="615950" lvl="0" indent="-342900" algn="just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1900" dirty="0" smtClean="0"/>
              <a:t>Магистерская ОП «Финансы» (направление </a:t>
            </a:r>
            <a:r>
              <a:rPr lang="ru-RU" sz="1900" dirty="0"/>
              <a:t>38.04.08 </a:t>
            </a:r>
            <a:r>
              <a:rPr lang="ru-RU" sz="1900" dirty="0" smtClean="0"/>
              <a:t>«Финансы </a:t>
            </a:r>
            <a:r>
              <a:rPr lang="ru-RU" sz="1900" dirty="0"/>
              <a:t>и </a:t>
            </a:r>
            <a:r>
              <a:rPr lang="ru-RU" sz="1900" dirty="0" smtClean="0"/>
              <a:t>кредит») </a:t>
            </a:r>
          </a:p>
          <a:p>
            <a:pPr marL="615950" lvl="0" indent="-342900" algn="just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ü"/>
            </a:pPr>
            <a:r>
              <a:rPr lang="ru-RU" sz="1900" dirty="0" smtClean="0"/>
              <a:t>Бакалаврская ОП «Экономика» </a:t>
            </a:r>
            <a:r>
              <a:rPr lang="ru-RU" sz="1900" dirty="0"/>
              <a:t>(направление 38.03.01  </a:t>
            </a:r>
            <a:r>
              <a:rPr lang="ru-RU" sz="1900" dirty="0" smtClean="0"/>
              <a:t>«Экономика»)</a:t>
            </a:r>
          </a:p>
        </p:txBody>
      </p:sp>
    </p:spTree>
    <p:extLst>
      <p:ext uri="{BB962C8B-B14F-4D97-AF65-F5344CB8AC3E}">
        <p14:creationId xmlns:p14="http://schemas.microsoft.com/office/powerpoint/2010/main" val="40553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632848" cy="77809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Средний коэффициент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экономической эффективности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по учебным планам филиала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31708"/>
              </p:ext>
            </p:extLst>
          </p:nvPr>
        </p:nvGraphicFramePr>
        <p:xfrm>
          <a:off x="467544" y="1340768"/>
          <a:ext cx="8290477" cy="1264122"/>
        </p:xfrm>
        <a:graphic>
          <a:graphicData uri="http://schemas.openxmlformats.org/drawingml/2006/table">
            <a:tbl>
              <a:tblPr firstRow="1" bandRow="1"/>
              <a:tblGrid>
                <a:gridCol w="2304256"/>
                <a:gridCol w="2952328"/>
                <a:gridCol w="3033893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бакалавриат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магистратура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2014-15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уч.г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2015-16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уч.г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11,48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611560" y="2708920"/>
            <a:ext cx="78843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indent="-273050" algn="ctr">
              <a:spcBef>
                <a:spcPts val="600"/>
              </a:spcBef>
              <a:defRPr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 курсам: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28071"/>
              </p:ext>
            </p:extLst>
          </p:nvPr>
        </p:nvGraphicFramePr>
        <p:xfrm>
          <a:off x="467544" y="3212976"/>
          <a:ext cx="8290477" cy="1336130"/>
        </p:xfrm>
        <a:graphic>
          <a:graphicData uri="http://schemas.openxmlformats.org/drawingml/2006/table">
            <a:tbl>
              <a:tblPr firstRow="1" bandRow="1"/>
              <a:tblGrid>
                <a:gridCol w="2304256"/>
                <a:gridCol w="1368152"/>
                <a:gridCol w="1584176"/>
                <a:gridCol w="1584176"/>
                <a:gridCol w="1449717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бакалавриат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курс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курс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курс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 курс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2014-15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уч.г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5,59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9,17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8,43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7,19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2015-16 уч.г.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11,24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12,93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10,88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61065"/>
              </p:ext>
            </p:extLst>
          </p:nvPr>
        </p:nvGraphicFramePr>
        <p:xfrm>
          <a:off x="467544" y="4869160"/>
          <a:ext cx="8352927" cy="1336130"/>
        </p:xfrm>
        <a:graphic>
          <a:graphicData uri="http://schemas.openxmlformats.org/drawingml/2006/table">
            <a:tbl>
              <a:tblPr firstRow="1" bandRow="1"/>
              <a:tblGrid>
                <a:gridCol w="2304256"/>
                <a:gridCol w="2952328"/>
                <a:gridCol w="3096343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магистратура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курс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курс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2014-15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уч.г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8,03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6,99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2015-16 уч.г.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12,98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10,47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28728" y="152400"/>
            <a:ext cx="7258072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3798"/>
            <a:ext cx="7643192" cy="1026368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Экономическая эффективность </a:t>
            </a:r>
            <a:r>
              <a:rPr lang="en-US" sz="2600" dirty="0" smtClean="0">
                <a:solidFill>
                  <a:schemeClr val="bg1"/>
                </a:solidFill>
              </a:rPr>
              <a:t/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образовательных </a:t>
            </a:r>
            <a:r>
              <a:rPr lang="ru-RU" sz="2600" dirty="0">
                <a:solidFill>
                  <a:schemeClr val="bg1"/>
                </a:solidFill>
              </a:rPr>
              <a:t>программ </a:t>
            </a:r>
            <a:r>
              <a:rPr lang="ru-RU" sz="2600" dirty="0" smtClean="0">
                <a:solidFill>
                  <a:schemeClr val="bg1"/>
                </a:solidFill>
              </a:rPr>
              <a:t>(БАКАЛАВРИАТ)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2014-15 и 2015-16 </a:t>
            </a:r>
            <a:r>
              <a:rPr lang="ru-RU" sz="2600" dirty="0" err="1">
                <a:solidFill>
                  <a:schemeClr val="bg1"/>
                </a:solidFill>
              </a:rPr>
              <a:t>уч.гг</a:t>
            </a:r>
            <a:r>
              <a:rPr lang="ru-RU" sz="26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68123022"/>
              </p:ext>
            </p:extLst>
          </p:nvPr>
        </p:nvGraphicFramePr>
        <p:xfrm>
          <a:off x="683568" y="1340768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71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28216336"/>
              </p:ext>
            </p:extLst>
          </p:nvPr>
        </p:nvGraphicFramePr>
        <p:xfrm>
          <a:off x="323528" y="141277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365106" y="188640"/>
            <a:ext cx="7743398" cy="102636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  <a:cs typeface="+mj-cs"/>
              </a:rPr>
              <a:t>Экономическая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 эффективность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образовательных программ (МАГИСТРАТУРА)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2014-15 и 2015-16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уч.гг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88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3748</TotalTime>
  <Words>1137</Words>
  <Application>Microsoft Office PowerPoint</Application>
  <PresentationFormat>Экран (4:3)</PresentationFormat>
  <Paragraphs>307</Paragraphs>
  <Slides>30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Origin</vt:lpstr>
      <vt:lpstr>3_Origin</vt:lpstr>
      <vt:lpstr>19_Origin</vt:lpstr>
      <vt:lpstr>2_Origin</vt:lpstr>
      <vt:lpstr>1_Тема Office</vt:lpstr>
      <vt:lpstr>4_Origin</vt:lpstr>
      <vt:lpstr>1_Origin</vt:lpstr>
      <vt:lpstr>6_Origin</vt:lpstr>
      <vt:lpstr>Office Theme</vt:lpstr>
      <vt:lpstr>Лист Microsoft Excel 97-2003</vt:lpstr>
      <vt:lpstr>ОТЧЕТ  по учебно - методической работе   2014-2015 учебный год НИУ ВШЭ – Санкт-Петербург  Заместитель директора В.Э.Гордин  </vt:lpstr>
      <vt:lpstr>Основные задачи учебно-методической работы на 2014-2015 учебный год</vt:lpstr>
      <vt:lpstr>Динамика количества образовательных программ в НИУ ВШЭ – Санкт-Петербург</vt:lpstr>
      <vt:lpstr>Открытие новых образовательных программ</vt:lpstr>
      <vt:lpstr>Лицензирование образовательной деятельности</vt:lpstr>
      <vt:lpstr>Итоги государственной аккредитации образовательных программ аспирантуры и профессиональной аккредитации ACCA</vt:lpstr>
      <vt:lpstr>Средний коэффициент  экономической эффективности  по учебным планам филиала </vt:lpstr>
      <vt:lpstr>Экономическая эффективность  образовательных программ (БАКАЛАВРИАТ) 2014-15 и 2015-16 уч.гг.</vt:lpstr>
      <vt:lpstr>Презентация PowerPoint</vt:lpstr>
      <vt:lpstr>Динамика численности студентов  НИУ ВШЭ – Санкт-Петербург по уровням подготовки</vt:lpstr>
      <vt:lpstr>Распределение контингента по факультетам  (очная форма, без учета специалитета)</vt:lpstr>
      <vt:lpstr>Динамика численности иностранных студентов</vt:lpstr>
      <vt:lpstr>Презентация PowerPoint</vt:lpstr>
      <vt:lpstr>Динамика качественного состава ППС  в НИУ ВШЭ – Санкт-Петербург</vt:lpstr>
      <vt:lpstr>Динамика численности преподавателей  НИУ ВШЭ - Санкт-Петербург,  использовавших систему LMS в учебном процессе</vt:lpstr>
      <vt:lpstr>Количество преподавателей (по департаментам/кафедрам),  использовавших систему LMS в учебном процессе   в 2014/2015 учебном году, %</vt:lpstr>
      <vt:lpstr>Внедрение MOOCs в содержание ОП</vt:lpstr>
      <vt:lpstr>Обеспечение образовательных программ подготовки БАКАЛАВРОВ программами учебных дисциплин в 2013/2014  и 2014/2015 уч. гг., %</vt:lpstr>
      <vt:lpstr>Обеспечение образовательных программ подготовки МАГИСТРОВ программами учебных дисциплин в 2013/2014  и 2014/2015 уч. гг., %</vt:lpstr>
      <vt:lpstr>Доля дисциплин, читаемых на английском языке  (с учетом НИС),  в РУПах 2013/2014  и 2014/2015 уч. гг.</vt:lpstr>
      <vt:lpstr>Сравнение доли англоязычных учебных дисциплин в РУПах 2013/2014 уч. г. и 2014/2015 уч. г.  по ОП  БАКАЛАВРИАТА, %</vt:lpstr>
      <vt:lpstr>Сравнение доли англоязычных учебных дисциплин в РУПах 2013/2014 уч. г. и 2014/2015 уч. г.  по ОП  МАГИСТРАТУРЫ, %</vt:lpstr>
      <vt:lpstr>Распределение оценок IELTS по пятибалльной шкале по образовательным программам  (2014/15 учебный год)</vt:lpstr>
      <vt:lpstr>Разработка новых подходов к организации проектной работы студентов  в рамках новой модели бакалавриата</vt:lpstr>
      <vt:lpstr>Количество проектных предложений,  реализуемых в 2015-2016 учебном году</vt:lpstr>
      <vt:lpstr>Количество проектных предложений,  реализуемых в 2015-2016 учебном году</vt:lpstr>
      <vt:lpstr>Динамика основных параметров, характеризующих реализацию проекта «Учебные ассистенты»</vt:lpstr>
      <vt:lpstr>Организация учебного процесса в аспирантуре</vt:lpstr>
      <vt:lpstr>Задачи на 2015-2016 учебный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организации проектной деятельности  при реализации новой модели образовательных программ бакалавриата</dc:title>
  <dc:creator>vosetrov</dc:creator>
  <cp:lastModifiedBy>vosetrov</cp:lastModifiedBy>
  <cp:revision>556</cp:revision>
  <cp:lastPrinted>2014-11-17T13:42:47Z</cp:lastPrinted>
  <dcterms:created xsi:type="dcterms:W3CDTF">2014-07-01T07:45:01Z</dcterms:created>
  <dcterms:modified xsi:type="dcterms:W3CDTF">2015-12-18T14:12:50Z</dcterms:modified>
</cp:coreProperties>
</file>