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71" r:id="rId5"/>
    <p:sldId id="270" r:id="rId6"/>
    <p:sldId id="267" r:id="rId7"/>
    <p:sldId id="260" r:id="rId8"/>
    <p:sldId id="268" r:id="rId9"/>
    <p:sldId id="262" r:id="rId10"/>
    <p:sldId id="263" r:id="rId11"/>
    <p:sldId id="269" r:id="rId12"/>
    <p:sldId id="264" r:id="rId13"/>
    <p:sldId id="261" r:id="rId14"/>
    <p:sldId id="265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9524-81A7-4AE1-BDBF-CD4FFD31A968}" type="datetimeFigureOut">
              <a:rPr lang="ru-RU" smtClean="0"/>
              <a:t>30.09.2014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8A8A74-AB3D-4AAB-A1F0-48B4BF7245E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9524-81A7-4AE1-BDBF-CD4FFD31A968}" type="datetimeFigureOut">
              <a:rPr lang="ru-RU" smtClean="0"/>
              <a:t>30.09.2014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A8A74-AB3D-4AAB-A1F0-48B4BF7245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9524-81A7-4AE1-BDBF-CD4FFD31A968}" type="datetimeFigureOut">
              <a:rPr lang="ru-RU" smtClean="0"/>
              <a:t>30.09.2014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A8A74-AB3D-4AAB-A1F0-48B4BF7245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9524-81A7-4AE1-BDBF-CD4FFD31A968}" type="datetimeFigureOut">
              <a:rPr lang="ru-RU" smtClean="0"/>
              <a:t>30.09.2014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A8A74-AB3D-4AAB-A1F0-48B4BF7245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9524-81A7-4AE1-BDBF-CD4FFD31A968}" type="datetimeFigureOut">
              <a:rPr lang="ru-RU" smtClean="0"/>
              <a:t>30.09.2014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A8A74-AB3D-4AAB-A1F0-48B4BF7245E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9524-81A7-4AE1-BDBF-CD4FFD31A968}" type="datetimeFigureOut">
              <a:rPr lang="ru-RU" smtClean="0"/>
              <a:t>30.09.2014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A8A74-AB3D-4AAB-A1F0-48B4BF7245E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9524-81A7-4AE1-BDBF-CD4FFD31A968}" type="datetimeFigureOut">
              <a:rPr lang="ru-RU" smtClean="0"/>
              <a:t>30.09.2014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A8A74-AB3D-4AAB-A1F0-48B4BF7245E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9524-81A7-4AE1-BDBF-CD4FFD31A968}" type="datetimeFigureOut">
              <a:rPr lang="ru-RU" smtClean="0"/>
              <a:t>30.09.2014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A8A74-AB3D-4AAB-A1F0-48B4BF7245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9524-81A7-4AE1-BDBF-CD4FFD31A968}" type="datetimeFigureOut">
              <a:rPr lang="ru-RU" smtClean="0"/>
              <a:t>30.09.2014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A8A74-AB3D-4AAB-A1F0-48B4BF7245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9524-81A7-4AE1-BDBF-CD4FFD31A968}" type="datetimeFigureOut">
              <a:rPr lang="ru-RU" smtClean="0"/>
              <a:t>30.09.2014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A8A74-AB3D-4AAB-A1F0-48B4BF7245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9524-81A7-4AE1-BDBF-CD4FFD31A968}" type="datetimeFigureOut">
              <a:rPr lang="ru-RU" smtClean="0"/>
              <a:t>30.09.2014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A8A74-AB3D-4AAB-A1F0-48B4BF7245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5D69524-81A7-4AE1-BDBF-CD4FFD31A968}" type="datetimeFigureOut">
              <a:rPr lang="ru-RU" smtClean="0"/>
              <a:t>30.09.2014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58A8A74-AB3D-4AAB-A1F0-48B4BF7245E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223224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The International Postal Exchange in the Nineteenth Century:</a:t>
            </a:r>
            <a:r>
              <a:rPr lang="ru-RU" sz="3200" dirty="0">
                <a:solidFill>
                  <a:schemeClr val="tx1"/>
                </a:solidFill>
              </a:rPr>
              <a:t/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the Postal Treaties between the Russian Empire and the Kingdom of Prussia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4005064"/>
            <a:ext cx="4032448" cy="2232248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</a:rPr>
              <a:t>Sergey Mikhaylov</a:t>
            </a:r>
          </a:p>
          <a:p>
            <a:r>
              <a:rPr lang="en-US" dirty="0">
                <a:solidFill>
                  <a:schemeClr val="tx1"/>
                </a:solidFill>
              </a:rPr>
              <a:t>Department of History</a:t>
            </a:r>
          </a:p>
          <a:p>
            <a:r>
              <a:rPr lang="en-US" dirty="0">
                <a:solidFill>
                  <a:schemeClr val="tx1"/>
                </a:solidFill>
              </a:rPr>
              <a:t>National Research </a:t>
            </a:r>
            <a:r>
              <a:rPr lang="en-US" dirty="0" smtClean="0">
                <a:solidFill>
                  <a:schemeClr val="tx1"/>
                </a:solidFill>
              </a:rPr>
              <a:t>University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Higher </a:t>
            </a:r>
            <a:r>
              <a:rPr lang="en-US" dirty="0">
                <a:solidFill>
                  <a:schemeClr val="tx1"/>
                </a:solidFill>
              </a:rPr>
              <a:t>School of </a:t>
            </a:r>
            <a:r>
              <a:rPr lang="en-US" dirty="0" smtClean="0">
                <a:solidFill>
                  <a:schemeClr val="tx1"/>
                </a:solidFill>
              </a:rPr>
              <a:t>Economics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. Petersburg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504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l="-14000" t="-7000" r="-16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088232"/>
          </a:xfrm>
        </p:spPr>
        <p:txBody>
          <a:bodyPr/>
          <a:lstStyle/>
          <a:p>
            <a:r>
              <a:rPr lang="en-US" sz="4800" dirty="0">
                <a:effectLst/>
              </a:rPr>
              <a:t>Another attempt to redirect flows of mail from Russia to Europe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420888"/>
            <a:ext cx="8568952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M</a:t>
            </a:r>
            <a:r>
              <a:rPr lang="en-US" sz="2800" dirty="0" smtClean="0">
                <a:solidFill>
                  <a:schemeClr val="tx1"/>
                </a:solidFill>
              </a:rPr>
              <a:t>ail </a:t>
            </a:r>
            <a:r>
              <a:rPr lang="en-US" sz="2800" dirty="0">
                <a:solidFill>
                  <a:schemeClr val="tx1"/>
                </a:solidFill>
              </a:rPr>
              <a:t>and packages from  Russia to France, 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the Netherlands and South Germany </a:t>
            </a:r>
            <a:r>
              <a:rPr lang="en-US" sz="2800" dirty="0" smtClean="0">
                <a:solidFill>
                  <a:schemeClr val="tx1"/>
                </a:solidFill>
              </a:rPr>
              <a:t>through the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territory </a:t>
            </a:r>
            <a:r>
              <a:rPr lang="en-US" sz="2800" dirty="0">
                <a:solidFill>
                  <a:schemeClr val="tx1"/>
                </a:solidFill>
              </a:rPr>
              <a:t>of Poland, Austria, Saxony </a:t>
            </a:r>
            <a:r>
              <a:rPr lang="en-US" sz="2800" dirty="0" smtClean="0">
                <a:solidFill>
                  <a:schemeClr val="tx1"/>
                </a:solidFill>
              </a:rPr>
              <a:t>and Bayern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instead </a:t>
            </a:r>
            <a:r>
              <a:rPr lang="en-US" sz="2800" dirty="0">
                <a:solidFill>
                  <a:schemeClr val="tx1"/>
                </a:solidFill>
              </a:rPr>
              <a:t>Prussia</a:t>
            </a:r>
            <a:r>
              <a:rPr lang="en-US" sz="2800" dirty="0"/>
              <a:t> </a:t>
            </a:r>
            <a:endParaRPr lang="en-US" sz="2800" dirty="0" smtClean="0"/>
          </a:p>
          <a:p>
            <a:r>
              <a:rPr lang="en-US" sz="2800" dirty="0" smtClean="0">
                <a:solidFill>
                  <a:schemeClr val="tx1"/>
                </a:solidFill>
              </a:rPr>
              <a:t>Trade route</a:t>
            </a:r>
            <a:endParaRPr lang="ru-RU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1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ергей\Desktop\последний пла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-6099" y="28719"/>
            <a:ext cx="9144000" cy="346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 err="1">
                <a:solidFill>
                  <a:schemeClr val="tx1"/>
                </a:solidFill>
              </a:rPr>
              <a:t>Arrowsmith</a:t>
            </a:r>
            <a:r>
              <a:rPr lang="de-DE" sz="1600" dirty="0">
                <a:solidFill>
                  <a:schemeClr val="tx1"/>
                </a:solidFill>
              </a:rPr>
              <a:t>, </a:t>
            </a:r>
            <a:r>
              <a:rPr lang="de-DE" sz="1600" dirty="0" smtClean="0">
                <a:solidFill>
                  <a:schemeClr val="tx1"/>
                </a:solidFill>
              </a:rPr>
              <a:t>Aaron</a:t>
            </a:r>
            <a:r>
              <a:rPr lang="ru-RU" sz="1600" dirty="0" smtClean="0">
                <a:solidFill>
                  <a:schemeClr val="tx1"/>
                </a:solidFill>
              </a:rPr>
              <a:t>; </a:t>
            </a:r>
            <a:r>
              <a:rPr lang="de-DE" sz="1600" dirty="0">
                <a:solidFill>
                  <a:schemeClr val="tx1"/>
                </a:solidFill>
              </a:rPr>
              <a:t>A. Constable &amp; </a:t>
            </a:r>
            <a:r>
              <a:rPr lang="de-DE" sz="1600" dirty="0" smtClean="0">
                <a:solidFill>
                  <a:schemeClr val="tx1"/>
                </a:solidFill>
              </a:rPr>
              <a:t>C</a:t>
            </a:r>
            <a:r>
              <a:rPr lang="en-US" sz="1600" dirty="0" smtClean="0">
                <a:solidFill>
                  <a:schemeClr val="tx1"/>
                </a:solidFill>
              </a:rPr>
              <a:t>o // Prussia (</a:t>
            </a:r>
            <a:r>
              <a:rPr lang="de-DE" sz="1600" dirty="0" smtClean="0">
                <a:solidFill>
                  <a:schemeClr val="tx1"/>
                </a:solidFill>
              </a:rPr>
              <a:t>http</a:t>
            </a:r>
            <a:r>
              <a:rPr lang="de-DE" sz="1600" dirty="0">
                <a:solidFill>
                  <a:schemeClr val="tx1"/>
                </a:solidFill>
              </a:rPr>
              <a:t>://www.davidrumsey.com/</a:t>
            </a:r>
            <a:r>
              <a:rPr lang="ru-RU" sz="1600" dirty="0" smtClean="0">
                <a:solidFill>
                  <a:schemeClr val="tx1"/>
                </a:solidFill>
              </a:rPr>
              <a:t>)</a:t>
            </a:r>
            <a:endParaRPr lang="de-DE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028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875"/>
                    </a14:imgEffect>
                    <a14:imgEffect>
                      <a14:saturation sat="0"/>
                    </a14:imgEffect>
                    <a14:imgEffect>
                      <a14:brightnessContrast bright="-45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Prussian actions in 1820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transformed and improved the system of postal roads which were used for the Russian post</a:t>
            </a:r>
          </a:p>
          <a:p>
            <a:r>
              <a:rPr lang="en-US" sz="3600" dirty="0">
                <a:solidFill>
                  <a:schemeClr val="bg1"/>
                </a:solidFill>
              </a:rPr>
              <a:t>the network of secondary roads were rebuilt and renovated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6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9000"/>
                    </a14:imgEffect>
                  </a14:imgLayer>
                </a14:imgProps>
              </a:ext>
            </a:extLst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6" y="620689"/>
            <a:ext cx="822960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35968"/>
            <a:ext cx="93430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The Russian-Prussian </a:t>
            </a:r>
            <a:r>
              <a:rPr lang="en-US" sz="4400" dirty="0">
                <a:solidFill>
                  <a:schemeClr val="bg1"/>
                </a:solidFill>
              </a:rPr>
              <a:t>postal treaty of 1821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51520" y="1916832"/>
            <a:ext cx="8712968" cy="475252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Prussia got a control over the Russian mail flows</a:t>
            </a:r>
          </a:p>
          <a:p>
            <a:r>
              <a:rPr lang="en-US" sz="3200" dirty="0">
                <a:solidFill>
                  <a:schemeClr val="bg1"/>
                </a:solidFill>
              </a:rPr>
              <a:t>BUT very beneficial for the Russian Empire until an active use of ferries for transporting mail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Geographical position</a:t>
            </a:r>
          </a:p>
          <a:p>
            <a:r>
              <a:rPr lang="en-US" sz="3200" dirty="0">
                <a:solidFill>
                  <a:schemeClr val="bg1"/>
                </a:solidFill>
              </a:rPr>
              <a:t>Quality of roads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Great profits from the postal exchange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8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/>
              </a:rPr>
              <a:t>Research perspectives</a:t>
            </a:r>
            <a:r>
              <a:rPr lang="en-US" dirty="0">
                <a:effectLst/>
              </a:rPr>
              <a:t> 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making of postal </a:t>
            </a:r>
            <a:r>
              <a:rPr lang="en-US" sz="3600" dirty="0" smtClean="0">
                <a:solidFill>
                  <a:schemeClr val="bg1"/>
                </a:solidFill>
              </a:rPr>
              <a:t>unions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The </a:t>
            </a:r>
            <a:r>
              <a:rPr lang="en-US" sz="3600" dirty="0">
                <a:solidFill>
                  <a:schemeClr val="bg1"/>
                </a:solidFill>
              </a:rPr>
              <a:t>role of public and private institutions in the developing of postal </a:t>
            </a:r>
            <a:r>
              <a:rPr lang="en-US" sz="3600" dirty="0" smtClean="0">
                <a:solidFill>
                  <a:schemeClr val="bg1"/>
                </a:solidFill>
              </a:rPr>
              <a:t>communications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Economic struggle</a:t>
            </a:r>
          </a:p>
          <a:p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55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3613" y="2204864"/>
            <a:ext cx="793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Thank you for attention!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94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2160240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The Development of Postal Communications and Networking the World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20121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great part of the history of contacts and interactions between civilizations</a:t>
            </a:r>
          </a:p>
          <a:p>
            <a:r>
              <a:rPr lang="en-US" sz="3200" dirty="0">
                <a:solidFill>
                  <a:schemeClr val="bg1"/>
                </a:solidFill>
              </a:rPr>
              <a:t>Basis for the telegraph system</a:t>
            </a:r>
          </a:p>
          <a:p>
            <a:r>
              <a:rPr lang="en-US" sz="3200" dirty="0">
                <a:solidFill>
                  <a:schemeClr val="bg1"/>
                </a:solidFill>
              </a:rPr>
              <a:t>Universal Postal Union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57200" y="188640"/>
            <a:ext cx="8229600" cy="16561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The Russian Empire and the Kingdom of Prussia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51520" y="2276872"/>
            <a:ext cx="8435280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Prussia as the main postal partner for the Russian Empire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Russian-Prussian postal treaty of 1821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47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Sources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5085184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13 postal treaties and one additional act</a:t>
            </a:r>
          </a:p>
          <a:p>
            <a:r>
              <a:rPr lang="en-US" sz="2800" dirty="0">
                <a:solidFill>
                  <a:schemeClr val="bg1"/>
                </a:solidFill>
              </a:rPr>
              <a:t>C</a:t>
            </a:r>
            <a:r>
              <a:rPr lang="en-US" sz="2800" dirty="0" smtClean="0">
                <a:solidFill>
                  <a:schemeClr val="bg1"/>
                </a:solidFill>
              </a:rPr>
              <a:t>ollection </a:t>
            </a:r>
            <a:r>
              <a:rPr lang="en-US" sz="2800" dirty="0">
                <a:solidFill>
                  <a:schemeClr val="bg1"/>
                </a:solidFill>
              </a:rPr>
              <a:t>of laws and resolutions of the General Department of Posts and Telegraphs 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T</a:t>
            </a:r>
            <a:r>
              <a:rPr lang="en-US" sz="2800" dirty="0" smtClean="0">
                <a:solidFill>
                  <a:schemeClr val="bg1"/>
                </a:solidFill>
              </a:rPr>
              <a:t>he </a:t>
            </a:r>
            <a:r>
              <a:rPr lang="en-US" sz="2800" dirty="0">
                <a:solidFill>
                  <a:schemeClr val="bg1"/>
                </a:solidFill>
              </a:rPr>
              <a:t>Postal-Telegraph Journal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l="-3000" t="-2000" r="-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Beginning of Postal Relations with Prussia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79512" y="1600200"/>
            <a:ext cx="8784976" cy="5069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18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century, Peter the First, Saint Petersburg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Privy secretary Bertram, 1722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Postal road Memel-Riga-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Reval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-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Narva</a:t>
            </a:r>
            <a:r>
              <a:rPr lang="en-US" sz="3200" dirty="0" smtClean="0">
                <a:solidFill>
                  <a:schemeClr val="bg1"/>
                </a:solidFill>
              </a:rPr>
              <a:t>-Saint Petersburg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-Moscow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70 000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thalers income instead 5 000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69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ергей\Desktop\первый почтовый маршрут России-Прусси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251520" y="6237312"/>
            <a:ext cx="8712968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0" y="6208293"/>
            <a:ext cx="8028384" cy="69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tx1"/>
                </a:solidFill>
              </a:rPr>
              <a:t>Shubert, Fedor </a:t>
            </a:r>
            <a:r>
              <a:rPr lang="de-DE" sz="1600" dirty="0" err="1" smtClean="0">
                <a:solidFill>
                  <a:schemeClr val="tx1"/>
                </a:solidFill>
              </a:rPr>
              <a:t>Fedorovich</a:t>
            </a:r>
            <a:r>
              <a:rPr lang="ru-RU" sz="1600" dirty="0" smtClean="0">
                <a:solidFill>
                  <a:schemeClr val="tx1"/>
                </a:solidFill>
              </a:rPr>
              <a:t> // </a:t>
            </a:r>
            <a:r>
              <a:rPr lang="de-DE" sz="1600" dirty="0">
                <a:solidFill>
                  <a:schemeClr val="tx1"/>
                </a:solidFill>
              </a:rPr>
              <a:t>Composite: Sheets 1 - 16 </a:t>
            </a:r>
            <a:r>
              <a:rPr lang="de-DE" sz="1600" dirty="0" err="1">
                <a:solidFill>
                  <a:schemeClr val="tx1"/>
                </a:solidFill>
              </a:rPr>
              <a:t>Kriegsstrassen</a:t>
            </a:r>
            <a:r>
              <a:rPr lang="de-DE" sz="1600" dirty="0">
                <a:solidFill>
                  <a:schemeClr val="tx1"/>
                </a:solidFill>
              </a:rPr>
              <a:t> Karte eines Theiles von </a:t>
            </a:r>
            <a:r>
              <a:rPr lang="de-DE" sz="1600" dirty="0" smtClean="0">
                <a:solidFill>
                  <a:schemeClr val="tx1"/>
                </a:solidFill>
              </a:rPr>
              <a:t>Russland</a:t>
            </a:r>
            <a:r>
              <a:rPr lang="ru-RU" sz="1600" dirty="0" smtClean="0">
                <a:solidFill>
                  <a:schemeClr val="tx1"/>
                </a:solidFill>
              </a:rPr>
              <a:t> (</a:t>
            </a:r>
            <a:r>
              <a:rPr lang="de-DE" sz="1600" dirty="0">
                <a:solidFill>
                  <a:schemeClr val="tx1"/>
                </a:solidFill>
              </a:rPr>
              <a:t>http://www.davidrumsey.com/</a:t>
            </a:r>
            <a:r>
              <a:rPr lang="ru-RU" sz="1600" dirty="0" smtClean="0">
                <a:solidFill>
                  <a:schemeClr val="tx1"/>
                </a:solidFill>
              </a:rPr>
              <a:t>)</a:t>
            </a:r>
            <a:endParaRPr lang="de-DE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424936" cy="184482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Struggle for the Russian Postage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36912"/>
            <a:ext cx="8712968" cy="4032448"/>
          </a:xfrm>
        </p:spPr>
        <p:txBody>
          <a:bodyPr>
            <a:norm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Saxony</a:t>
            </a:r>
            <a:r>
              <a:rPr lang="de-DE" sz="2800" dirty="0">
                <a:solidFill>
                  <a:schemeClr val="bg1"/>
                </a:solidFill>
              </a:rPr>
              <a:t>, Hesse </a:t>
            </a:r>
            <a:r>
              <a:rPr lang="de-DE" sz="2800" dirty="0" err="1">
                <a:solidFill>
                  <a:schemeClr val="bg1"/>
                </a:solidFill>
              </a:rPr>
              <a:t>and</a:t>
            </a:r>
            <a:r>
              <a:rPr lang="de-DE" sz="2800" dirty="0">
                <a:solidFill>
                  <a:schemeClr val="bg1"/>
                </a:solidFill>
              </a:rPr>
              <a:t> Munster </a:t>
            </a:r>
          </a:p>
          <a:p>
            <a:r>
              <a:rPr lang="de-DE" sz="2800" dirty="0" err="1">
                <a:solidFill>
                  <a:schemeClr val="bg1"/>
                </a:solidFill>
              </a:rPr>
              <a:t>Postal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err="1">
                <a:solidFill>
                  <a:schemeClr val="bg1"/>
                </a:solidFill>
              </a:rPr>
              <a:t>road</a:t>
            </a:r>
            <a:r>
              <a:rPr lang="de-DE" sz="2800" dirty="0">
                <a:solidFill>
                  <a:schemeClr val="bg1"/>
                </a:solidFill>
              </a:rPr>
              <a:t> Amsterdam-</a:t>
            </a:r>
            <a:r>
              <a:rPr lang="en-US" sz="2800" dirty="0" smtClean="0">
                <a:solidFill>
                  <a:schemeClr val="bg1"/>
                </a:solidFill>
              </a:rPr>
              <a:t>Munster-Kassel-Leipzig-</a:t>
            </a:r>
            <a:r>
              <a:rPr lang="en-US" sz="2800" dirty="0" err="1" smtClean="0">
                <a:solidFill>
                  <a:schemeClr val="bg1"/>
                </a:solidFill>
              </a:rPr>
              <a:t>Sorau</a:t>
            </a:r>
            <a:r>
              <a:rPr lang="en-US" sz="2800" dirty="0" smtClean="0">
                <a:solidFill>
                  <a:schemeClr val="bg1"/>
                </a:solidFill>
              </a:rPr>
              <a:t>-Warsaw-Saint </a:t>
            </a:r>
            <a:r>
              <a:rPr lang="en-US" sz="2800" dirty="0">
                <a:solidFill>
                  <a:schemeClr val="bg1"/>
                </a:solidFill>
              </a:rPr>
              <a:t>Petersburg</a:t>
            </a:r>
            <a:endParaRPr lang="de-DE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Saxon </a:t>
            </a:r>
            <a:r>
              <a:rPr lang="en-US" sz="2800" dirty="0" err="1">
                <a:solidFill>
                  <a:schemeClr val="bg1"/>
                </a:solidFill>
              </a:rPr>
              <a:t>Ober</a:t>
            </a:r>
            <a:r>
              <a:rPr lang="en-US" sz="2800" dirty="0">
                <a:solidFill>
                  <a:schemeClr val="bg1"/>
                </a:solidFill>
              </a:rPr>
              <a:t>-Mail-Commissioner Renner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0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Сергей\Desktop\План Саксони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0" y="6208293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tx1"/>
                </a:solidFill>
              </a:rPr>
              <a:t>Peterson, </a:t>
            </a:r>
            <a:r>
              <a:rPr lang="de-DE" sz="1600" dirty="0" smtClean="0">
                <a:solidFill>
                  <a:schemeClr val="tx1"/>
                </a:solidFill>
              </a:rPr>
              <a:t>Augusts</a:t>
            </a:r>
            <a:r>
              <a:rPr lang="ru-RU" sz="1600" dirty="0">
                <a:solidFill>
                  <a:schemeClr val="tx1"/>
                </a:solidFill>
              </a:rPr>
              <a:t>;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Fullback</a:t>
            </a:r>
            <a:r>
              <a:rPr lang="de-DE" sz="1600" dirty="0" smtClean="0">
                <a:solidFill>
                  <a:schemeClr val="tx1"/>
                </a:solidFill>
              </a:rPr>
              <a:t> Academy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// </a:t>
            </a:r>
            <a:r>
              <a:rPr lang="de-DE" sz="1600" dirty="0">
                <a:solidFill>
                  <a:schemeClr val="tx1"/>
                </a:solidFill>
              </a:rPr>
              <a:t>Germany, </a:t>
            </a:r>
            <a:r>
              <a:rPr lang="de-DE" sz="1600" dirty="0" err="1">
                <a:solidFill>
                  <a:schemeClr val="tx1"/>
                </a:solidFill>
              </a:rPr>
              <a:t>Switzerland</a:t>
            </a:r>
            <a:r>
              <a:rPr lang="de-DE" sz="1600" dirty="0">
                <a:solidFill>
                  <a:schemeClr val="tx1"/>
                </a:solidFill>
              </a:rPr>
              <a:t>, Holland. </a:t>
            </a:r>
            <a:r>
              <a:rPr lang="ru-RU" sz="1600" dirty="0" smtClean="0">
                <a:solidFill>
                  <a:schemeClr val="tx1"/>
                </a:solidFill>
              </a:rPr>
              <a:t>(</a:t>
            </a:r>
            <a:r>
              <a:rPr lang="de-DE" sz="1600" dirty="0">
                <a:solidFill>
                  <a:schemeClr val="tx1"/>
                </a:solidFill>
              </a:rPr>
              <a:t>http://www.davidrumsey.com/</a:t>
            </a:r>
            <a:r>
              <a:rPr lang="ru-RU" sz="1600" dirty="0" smtClean="0">
                <a:solidFill>
                  <a:schemeClr val="tx1"/>
                </a:solidFill>
              </a:rPr>
              <a:t>)</a:t>
            </a:r>
            <a:endParaRPr lang="de-DE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61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9000"/>
                    </a14:imgEffect>
                    <a14:imgEffect>
                      <a14:colorTemperature colorTemp="8900"/>
                    </a14:imgEffect>
                    <a14:imgEffect>
                      <a14:saturation sat="0"/>
                    </a14:imgEffect>
                    <a14:imgEffect>
                      <a14:brightnessContrast bright="-32000"/>
                    </a14:imgEffect>
                  </a14:imgLayer>
                </a14:imgProps>
              </a:ext>
            </a:extLst>
          </a:blip>
          <a:srcRect/>
          <a:stretch>
            <a:fillRect l="-10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Failure of the Plan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1520" y="2132856"/>
            <a:ext cx="8712968" cy="331236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Bribed official of Renner</a:t>
            </a:r>
          </a:p>
          <a:p>
            <a:r>
              <a:rPr lang="en-US" sz="2800" dirty="0">
                <a:solidFill>
                  <a:schemeClr val="bg1"/>
                </a:solidFill>
              </a:rPr>
              <a:t>Prussian authorities accelerated mail delivery from Berlin to Amsterdam</a:t>
            </a:r>
            <a:r>
              <a:rPr lang="ru-RU" sz="2800" dirty="0">
                <a:solidFill>
                  <a:schemeClr val="bg1"/>
                </a:solidFill>
              </a:rPr>
              <a:t>; </a:t>
            </a:r>
            <a:r>
              <a:rPr lang="en-US" sz="2800" dirty="0">
                <a:solidFill>
                  <a:schemeClr val="bg1"/>
                </a:solidFill>
              </a:rPr>
              <a:t>the Prussian mail reached Amsterdam before the exchange opened</a:t>
            </a:r>
          </a:p>
        </p:txBody>
      </p:sp>
    </p:spTree>
    <p:extLst>
      <p:ext uri="{BB962C8B-B14F-4D97-AF65-F5344CB8AC3E}">
        <p14:creationId xmlns:p14="http://schemas.microsoft.com/office/powerpoint/2010/main" val="316368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733</TotalTime>
  <Words>347</Words>
  <Application>Microsoft Office PowerPoint</Application>
  <PresentationFormat>Экран (4:3)</PresentationFormat>
  <Paragraphs>51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Исполнительная</vt:lpstr>
      <vt:lpstr>The International Postal Exchange in the Nineteenth Century: the Postal Treaties between the Russian Empire and the Kingdom of Prussia</vt:lpstr>
      <vt:lpstr>The Development of Postal Communications and Networking the World</vt:lpstr>
      <vt:lpstr>Презентация PowerPoint</vt:lpstr>
      <vt:lpstr>Sources</vt:lpstr>
      <vt:lpstr>Презентация PowerPoint</vt:lpstr>
      <vt:lpstr>Презентация PowerPoint</vt:lpstr>
      <vt:lpstr>Struggle for the Russian Postage</vt:lpstr>
      <vt:lpstr>Презентация PowerPoint</vt:lpstr>
      <vt:lpstr>Failure of the Plan</vt:lpstr>
      <vt:lpstr>Another attempt to redirect flows of mail from Russia to Europe</vt:lpstr>
      <vt:lpstr>Презентация PowerPoint</vt:lpstr>
      <vt:lpstr>Prussian actions in 1820</vt:lpstr>
      <vt:lpstr>Презентация PowerPoint</vt:lpstr>
      <vt:lpstr>Research perspectives 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Регулирование почтового обмена между Российской империей и европейскими государствами с начала XIX века до 1874 года</dc:title>
  <dc:creator>Сергей</dc:creator>
  <cp:lastModifiedBy>Сергей</cp:lastModifiedBy>
  <cp:revision>35</cp:revision>
  <dcterms:created xsi:type="dcterms:W3CDTF">2014-06-21T10:39:12Z</dcterms:created>
  <dcterms:modified xsi:type="dcterms:W3CDTF">2014-09-30T18:44:51Z</dcterms:modified>
</cp:coreProperties>
</file>