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8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34" autoAdjust="0"/>
  </p:normalViewPr>
  <p:slideViewPr>
    <p:cSldViewPr snapToGrid="0" snapToObjects="1">
      <p:cViewPr varScale="1">
        <p:scale>
          <a:sx n="74" d="100"/>
          <a:sy n="74" d="100"/>
        </p:scale>
        <p:origin x="126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0" y="1700011"/>
            <a:ext cx="9144000" cy="2999477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rgbClr val="003F82"/>
                </a:solidFill>
              </a:rPr>
              <a:t>НАЦИОНАЛИЗМ И ОБЛАСТНИЧЕСТВО В КОНТЕКСТЕ АВТОНОМИИ АЛАШ, </a:t>
            </a:r>
            <a:r>
              <a:rPr lang="ru-RU" sz="3600" dirty="0">
                <a:solidFill>
                  <a:srgbClr val="003F82"/>
                </a:solidFill>
              </a:rPr>
              <a:t>1905-1917 гг.</a:t>
            </a:r>
            <a:endParaRPr lang="en-US" sz="3600" b="1" i="1" dirty="0" smtClean="0">
              <a:solidFill>
                <a:srgbClr val="003F82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799267" y="4739425"/>
            <a:ext cx="5344733" cy="1688114"/>
          </a:xfrm>
        </p:spPr>
        <p:txBody>
          <a:bodyPr/>
          <a:lstStyle/>
          <a:p>
            <a:pPr algn="r" eaLnBrk="1" hangingPunct="1"/>
            <a:r>
              <a:rPr kumimoji="1" lang="ru-RU" sz="2400" i="1" dirty="0" smtClean="0">
                <a:solidFill>
                  <a:srgbClr val="000066"/>
                </a:solidFill>
                <a:ea typeface="ＭＳ Ｐゴシック"/>
                <a:cs typeface="ＭＳ Ｐゴシック"/>
              </a:rPr>
              <a:t>Стажер-исследователь ЦИИ, студент 3 курса</a:t>
            </a:r>
          </a:p>
          <a:p>
            <a:pPr algn="r" eaLnBrk="1" hangingPunct="1"/>
            <a:r>
              <a:rPr kumimoji="1" lang="ru-RU" sz="2400" i="1" dirty="0" smtClean="0">
                <a:solidFill>
                  <a:srgbClr val="000066"/>
                </a:solidFill>
                <a:ea typeface="ＭＳ Ｐゴシック"/>
                <a:cs typeface="ＭＳ Ｐゴシック"/>
              </a:rPr>
              <a:t>Коробейников А.С.</a:t>
            </a:r>
          </a:p>
          <a:p>
            <a:pPr algn="r" eaLnBrk="1" hangingPunct="1"/>
            <a:r>
              <a:rPr kumimoji="1" lang="en-US" sz="2400" i="1" dirty="0" smtClean="0">
                <a:solidFill>
                  <a:srgbClr val="000066"/>
                </a:solidFill>
                <a:ea typeface="ＭＳ Ｐゴシック"/>
                <a:cs typeface="ＭＳ Ｐゴシック"/>
              </a:rPr>
              <a:t>E-mail: askorobeynikov@edu.hse.ru</a:t>
            </a:r>
            <a:endParaRPr kumimoji="1" lang="ru-RU" sz="2400" i="1" dirty="0" smtClean="0">
              <a:solidFill>
                <a:srgbClr val="000066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9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900" dirty="0" smtClean="0">
                <a:solidFill>
                  <a:schemeClr val="bg1"/>
                </a:solidFill>
              </a:rPr>
              <a:t>Санкт-Петербург, 201</a:t>
            </a:r>
            <a:r>
              <a:rPr lang="ru-RU" sz="900" dirty="0">
                <a:solidFill>
                  <a:schemeClr val="bg1"/>
                </a:solidFill>
              </a:rPr>
              <a:t>5</a:t>
            </a:r>
          </a:p>
          <a:p>
            <a:pPr algn="ctr">
              <a:spcBef>
                <a:spcPct val="20000"/>
              </a:spcBef>
            </a:pPr>
            <a:r>
              <a:rPr lang="en-US" sz="900" dirty="0">
                <a:solidFill>
                  <a:schemeClr val="bg1"/>
                </a:solidFill>
              </a:rPr>
              <a:t>www.hse.ru</a:t>
            </a:r>
            <a:r>
              <a:rPr lang="ru-RU" sz="900" dirty="0">
                <a:solidFill>
                  <a:schemeClr val="bg1"/>
                </a:solidFill>
              </a:rPr>
              <a:t> </a:t>
            </a:r>
            <a:endParaRPr kumimoji="1" lang="ru-RU" sz="9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9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900" dirty="0" smtClean="0">
                <a:solidFill>
                  <a:schemeClr val="bg1"/>
                </a:solidFill>
              </a:rPr>
              <a:t>Санкт-Петербург, 201</a:t>
            </a:r>
            <a:r>
              <a:rPr lang="ru-RU" sz="900" dirty="0">
                <a:solidFill>
                  <a:schemeClr val="bg1"/>
                </a:solidFill>
              </a:rPr>
              <a:t>5</a:t>
            </a:r>
            <a:endParaRPr kumimoji="1" lang="ru-RU" sz="9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428625"/>
            <a:ext cx="771525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800" i="1" dirty="0" smtClean="0">
                <a:solidFill>
                  <a:schemeClr val="bg1"/>
                </a:solidFill>
                <a:latin typeface="+mj-lt"/>
              </a:rPr>
              <a:t>Казахские интеллектуалы</a:t>
            </a:r>
            <a:endParaRPr lang="en-US" sz="4800" i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72"/>
          <a:stretch/>
        </p:blipFill>
        <p:spPr>
          <a:xfrm>
            <a:off x="2796594" y="1156475"/>
            <a:ext cx="2644621" cy="37566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98" y="1920062"/>
            <a:ext cx="2426596" cy="32428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215" y="2497387"/>
            <a:ext cx="3702785" cy="26783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369998" y="5175735"/>
            <a:ext cx="24265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3F82"/>
                </a:solidFill>
              </a:rPr>
              <a:t>М. </a:t>
            </a:r>
            <a:r>
              <a:rPr lang="ru-RU" i="1" dirty="0" err="1" smtClean="0">
                <a:solidFill>
                  <a:srgbClr val="003F82"/>
                </a:solidFill>
              </a:rPr>
              <a:t>Дулатов</a:t>
            </a:r>
            <a:r>
              <a:rPr lang="ru-RU" i="1" dirty="0" smtClean="0">
                <a:solidFill>
                  <a:srgbClr val="003F82"/>
                </a:solidFill>
              </a:rPr>
              <a:t> </a:t>
            </a:r>
            <a:r>
              <a:rPr lang="ru-RU" dirty="0" smtClean="0">
                <a:solidFill>
                  <a:srgbClr val="003F82"/>
                </a:solidFill>
              </a:rPr>
              <a:t>– поэт, автор сборника стихотворений «Проснись, казах!»</a:t>
            </a:r>
            <a:endParaRPr lang="ru-RU" dirty="0">
              <a:solidFill>
                <a:srgbClr val="003F8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09830" y="4913156"/>
            <a:ext cx="24181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3F82"/>
                </a:solidFill>
              </a:rPr>
              <a:t>А. </a:t>
            </a:r>
            <a:r>
              <a:rPr lang="ru-RU" i="1" dirty="0" err="1" smtClean="0">
                <a:solidFill>
                  <a:srgbClr val="003F82"/>
                </a:solidFill>
              </a:rPr>
              <a:t>Букейханов</a:t>
            </a:r>
            <a:r>
              <a:rPr lang="ru-RU" i="1" dirty="0" smtClean="0">
                <a:solidFill>
                  <a:srgbClr val="003F82"/>
                </a:solidFill>
              </a:rPr>
              <a:t> </a:t>
            </a:r>
            <a:r>
              <a:rPr lang="ru-RU" dirty="0" smtClean="0">
                <a:solidFill>
                  <a:srgbClr val="003F82"/>
                </a:solidFill>
              </a:rPr>
              <a:t>– общественный деятель, журналист, этнограф</a:t>
            </a:r>
            <a:endParaRPr lang="ru-RU" dirty="0">
              <a:solidFill>
                <a:srgbClr val="003F8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6552" y="5280338"/>
            <a:ext cx="3464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3F82"/>
                </a:solidFill>
              </a:rPr>
              <a:t>А. </a:t>
            </a:r>
            <a:r>
              <a:rPr lang="ru-RU" i="1" dirty="0" err="1" smtClean="0">
                <a:solidFill>
                  <a:srgbClr val="003F82"/>
                </a:solidFill>
              </a:rPr>
              <a:t>Байтурсынов</a:t>
            </a:r>
            <a:r>
              <a:rPr lang="ru-RU" i="1" dirty="0" smtClean="0">
                <a:solidFill>
                  <a:srgbClr val="003F82"/>
                </a:solidFill>
              </a:rPr>
              <a:t> </a:t>
            </a:r>
            <a:r>
              <a:rPr lang="ru-RU" dirty="0" smtClean="0">
                <a:solidFill>
                  <a:srgbClr val="003F82"/>
                </a:solidFill>
              </a:rPr>
              <a:t>– литератор, языковед</a:t>
            </a:r>
            <a:endParaRPr lang="ru-RU" dirty="0">
              <a:solidFill>
                <a:srgbClr val="003F82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9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900" dirty="0" smtClean="0">
                <a:solidFill>
                  <a:schemeClr val="bg1"/>
                </a:solidFill>
              </a:rPr>
              <a:t>Санкт-Петербург, 201</a:t>
            </a:r>
            <a:r>
              <a:rPr lang="ru-RU" sz="900" dirty="0">
                <a:solidFill>
                  <a:schemeClr val="bg1"/>
                </a:solidFill>
              </a:rPr>
              <a:t>5</a:t>
            </a:r>
            <a:endParaRPr kumimoji="1" lang="ru-RU" sz="9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8534" y="1"/>
            <a:ext cx="8024884" cy="1241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400" i="1" dirty="0" smtClean="0">
                <a:solidFill>
                  <a:schemeClr val="bg1"/>
                </a:solidFill>
                <a:latin typeface="+mj-lt"/>
              </a:rPr>
              <a:t>Исторический контекст</a:t>
            </a:r>
            <a:endParaRPr lang="en-US" sz="44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70834" y="1241947"/>
            <a:ext cx="92148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i="1" dirty="0" smtClean="0">
                <a:solidFill>
                  <a:srgbClr val="003F82"/>
                </a:solidFill>
              </a:rPr>
              <a:t>Распространение идей национализма, демократии, самоопределения, самоуправления, просвещения</a:t>
            </a:r>
            <a:endParaRPr lang="ru-RU" sz="4000" i="1" dirty="0">
              <a:solidFill>
                <a:srgbClr val="003F8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" y="3860543"/>
            <a:ext cx="91440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600" i="1" dirty="0" smtClean="0">
                <a:solidFill>
                  <a:srgbClr val="003F82"/>
                </a:solidFill>
              </a:rPr>
              <a:t>Центральная Азия в составе Российской империи: повышение международной роли империи в качестве колониальной державы  </a:t>
            </a:r>
            <a:endParaRPr lang="ru-RU" sz="3600" i="1" dirty="0">
              <a:solidFill>
                <a:srgbClr val="003F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4642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9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900" dirty="0" smtClean="0">
                <a:solidFill>
                  <a:schemeClr val="bg1"/>
                </a:solidFill>
              </a:rPr>
              <a:t>Санкт-Петербург, 201</a:t>
            </a:r>
            <a:r>
              <a:rPr lang="ru-RU" sz="900" dirty="0">
                <a:solidFill>
                  <a:schemeClr val="bg1"/>
                </a:solidFill>
              </a:rPr>
              <a:t>5</a:t>
            </a:r>
            <a:endParaRPr kumimoji="1" lang="ru-RU" sz="9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8534" y="1"/>
            <a:ext cx="7905466" cy="1241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000" i="1" dirty="0" smtClean="0">
                <a:solidFill>
                  <a:schemeClr val="bg1"/>
                </a:solidFill>
                <a:latin typeface="+mj-lt"/>
              </a:rPr>
              <a:t>Роль сибирского областничества</a:t>
            </a:r>
            <a:endParaRPr lang="en-US" sz="40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70834" y="1241947"/>
            <a:ext cx="9214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i="1" dirty="0">
              <a:solidFill>
                <a:srgbClr val="003F82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834" y="2357503"/>
            <a:ext cx="2540000" cy="312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727" y="2279541"/>
            <a:ext cx="2412273" cy="3087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1596980" y="1360554"/>
            <a:ext cx="61818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003F82"/>
                </a:solidFill>
              </a:rPr>
              <a:t>Рассматриваемые темы:</a:t>
            </a:r>
          </a:p>
          <a:p>
            <a:pPr algn="just"/>
            <a:endParaRPr lang="ru-RU" sz="2800" i="1" dirty="0">
              <a:solidFill>
                <a:srgbClr val="003F8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81703"/>
            <a:ext cx="2756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F82"/>
                </a:solidFill>
              </a:rPr>
              <a:t>Г.Н. Потанин</a:t>
            </a:r>
            <a:endParaRPr lang="ru-RU" sz="2800" i="1" dirty="0">
              <a:solidFill>
                <a:srgbClr val="003F8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1727" y="5445213"/>
            <a:ext cx="2359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003F82"/>
                </a:solidFill>
              </a:rPr>
              <a:t>Н.М. </a:t>
            </a:r>
            <a:r>
              <a:rPr lang="ru-RU" sz="2400" i="1" dirty="0" err="1" smtClean="0">
                <a:solidFill>
                  <a:srgbClr val="003F82"/>
                </a:solidFill>
              </a:rPr>
              <a:t>Ядринцев</a:t>
            </a:r>
            <a:endParaRPr lang="ru-RU" sz="2400" i="1" dirty="0">
              <a:solidFill>
                <a:srgbClr val="003F8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8075" y="2338883"/>
            <a:ext cx="44596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003F82"/>
                </a:solidFill>
              </a:rPr>
              <a:t>– Колониальная тематика</a:t>
            </a:r>
          </a:p>
          <a:p>
            <a:endParaRPr lang="ru-RU" sz="2400" i="1" dirty="0" smtClean="0">
              <a:solidFill>
                <a:srgbClr val="003F82"/>
              </a:solidFill>
            </a:endParaRPr>
          </a:p>
          <a:p>
            <a:r>
              <a:rPr lang="ru-RU" sz="2400" i="1" dirty="0" smtClean="0">
                <a:solidFill>
                  <a:srgbClr val="003F82"/>
                </a:solidFill>
              </a:rPr>
              <a:t>– Инородческий вопрос</a:t>
            </a:r>
          </a:p>
          <a:p>
            <a:endParaRPr lang="ru-RU" sz="2400" i="1" dirty="0" smtClean="0">
              <a:solidFill>
                <a:srgbClr val="003F82"/>
              </a:solidFill>
            </a:endParaRPr>
          </a:p>
          <a:p>
            <a:r>
              <a:rPr lang="ru-RU" sz="2400" i="1" dirty="0" smtClean="0">
                <a:solidFill>
                  <a:srgbClr val="003F82"/>
                </a:solidFill>
              </a:rPr>
              <a:t>– Экономическая экспансия</a:t>
            </a:r>
          </a:p>
          <a:p>
            <a:endParaRPr lang="ru-RU" sz="2400" i="1" dirty="0" smtClean="0">
              <a:solidFill>
                <a:srgbClr val="003F82"/>
              </a:solidFill>
            </a:endParaRPr>
          </a:p>
          <a:p>
            <a:r>
              <a:rPr lang="ru-RU" sz="2400" i="1" dirty="0" smtClean="0">
                <a:solidFill>
                  <a:srgbClr val="003F82"/>
                </a:solidFill>
              </a:rPr>
              <a:t>– Учреждение «умственных» центров и университета </a:t>
            </a:r>
          </a:p>
        </p:txBody>
      </p:sp>
    </p:spTree>
    <p:extLst>
      <p:ext uri="{BB962C8B-B14F-4D97-AF65-F5344CB8AC3E}">
        <p14:creationId xmlns:p14="http://schemas.microsoft.com/office/powerpoint/2010/main" val="19041942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9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900" dirty="0" smtClean="0">
                <a:solidFill>
                  <a:schemeClr val="bg1"/>
                </a:solidFill>
              </a:rPr>
              <a:t>Санкт-Петербург, 201</a:t>
            </a:r>
            <a:r>
              <a:rPr lang="ru-RU" sz="900" dirty="0">
                <a:solidFill>
                  <a:schemeClr val="bg1"/>
                </a:solidFill>
              </a:rPr>
              <a:t>5</a:t>
            </a:r>
            <a:endParaRPr kumimoji="1" lang="ru-RU" sz="9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8534" y="1"/>
            <a:ext cx="7905466" cy="1241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000" i="1" dirty="0" smtClean="0">
                <a:solidFill>
                  <a:schemeClr val="bg1"/>
                </a:solidFill>
                <a:latin typeface="+mj-lt"/>
              </a:rPr>
              <a:t>Деятельность движения Алаш</a:t>
            </a:r>
            <a:endParaRPr lang="en-US" sz="4000" i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6"/>
          <a:stretch/>
        </p:blipFill>
        <p:spPr>
          <a:xfrm>
            <a:off x="1385305" y="1241947"/>
            <a:ext cx="6625353" cy="53069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66149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9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900" dirty="0" smtClean="0">
                <a:solidFill>
                  <a:schemeClr val="bg1"/>
                </a:solidFill>
              </a:rPr>
              <a:t>Санкт-Петербург, 201</a:t>
            </a:r>
            <a:r>
              <a:rPr lang="ru-RU" sz="900" dirty="0">
                <a:solidFill>
                  <a:schemeClr val="bg1"/>
                </a:solidFill>
              </a:rPr>
              <a:t>5</a:t>
            </a:r>
            <a:endParaRPr kumimoji="1" lang="ru-RU" sz="9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8534" y="1"/>
            <a:ext cx="7905466" cy="1241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000" i="1" dirty="0" smtClean="0">
                <a:solidFill>
                  <a:schemeClr val="bg1"/>
                </a:solidFill>
                <a:latin typeface="+mj-lt"/>
              </a:rPr>
              <a:t>Главные итоги деятельности</a:t>
            </a:r>
            <a:endParaRPr lang="en-US" sz="40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625" y="1744223"/>
            <a:ext cx="91033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i="1" dirty="0" smtClean="0">
                <a:solidFill>
                  <a:srgbClr val="003F82"/>
                </a:solidFill>
              </a:rPr>
              <a:t>Реорганизация казахского общества</a:t>
            </a:r>
            <a:endParaRPr lang="ru-RU" sz="3600" dirty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3600" i="1" dirty="0" smtClean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i="1" dirty="0" smtClean="0">
                <a:solidFill>
                  <a:srgbClr val="003F82"/>
                </a:solidFill>
              </a:rPr>
              <a:t>Организация политико-правовой базы для реализации нужд населения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3600" i="1" dirty="0" smtClean="0">
              <a:solidFill>
                <a:srgbClr val="003F8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600" i="1" dirty="0" smtClean="0">
                <a:solidFill>
                  <a:srgbClr val="003F82"/>
                </a:solidFill>
              </a:rPr>
              <a:t>Вовлечение широких масс в политический дискурс</a:t>
            </a:r>
          </a:p>
        </p:txBody>
      </p:sp>
    </p:spTree>
    <p:extLst>
      <p:ext uri="{BB962C8B-B14F-4D97-AF65-F5344CB8AC3E}">
        <p14:creationId xmlns:p14="http://schemas.microsoft.com/office/powerpoint/2010/main" val="38833319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573876" y="6437881"/>
            <a:ext cx="6400800" cy="333650"/>
          </a:xfrm>
        </p:spPr>
        <p:txBody>
          <a:bodyPr/>
          <a:lstStyle/>
          <a:p>
            <a:r>
              <a:rPr lang="ru-RU" sz="1200" dirty="0" smtClean="0">
                <a:solidFill>
                  <a:schemeClr val="bg1"/>
                </a:solidFill>
                <a:latin typeface="Myriad Pro"/>
                <a:ea typeface="ＭＳ Ｐゴシック"/>
                <a:cs typeface="ＭＳ Ｐゴシック"/>
              </a:rPr>
              <a:t>НИУ ВШЭ Санкт-Петербург, 2015</a:t>
            </a:r>
            <a:endParaRPr lang="en-US" sz="1200" dirty="0" smtClean="0">
              <a:solidFill>
                <a:schemeClr val="bg1"/>
              </a:solidFill>
              <a:latin typeface="Myriad Pro"/>
              <a:ea typeface="ＭＳ Ｐゴシック"/>
              <a:cs typeface="ＭＳ Ｐゴシック"/>
            </a:endParaRPr>
          </a:p>
          <a:p>
            <a:r>
              <a:rPr lang="en-US" sz="1200" dirty="0" smtClean="0">
                <a:solidFill>
                  <a:schemeClr val="bg1"/>
                </a:solidFill>
                <a:latin typeface="Myriad Pro"/>
                <a:ea typeface="ＭＳ Ｐゴシック"/>
                <a:cs typeface="ＭＳ Ｐゴシック"/>
              </a:rPr>
              <a:t>www.hse.ru</a:t>
            </a:r>
            <a:endParaRPr lang="ru-RU" sz="1200" dirty="0" smtClean="0">
              <a:solidFill>
                <a:schemeClr val="bg1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184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ＭＳ Ｐゴシック</vt:lpstr>
      <vt:lpstr>Myriad Pro</vt:lpstr>
      <vt:lpstr>Office Theme</vt:lpstr>
      <vt:lpstr>НАЦИОНАЛИЗМ И ОБЛАСТНИЧЕСТВО В КОНТЕКСТЕ АВТОНОМИИ АЛАШ, 1905-1917 гг.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Alexander Sokolov</cp:lastModifiedBy>
  <cp:revision>25</cp:revision>
  <dcterms:created xsi:type="dcterms:W3CDTF">2010-09-30T06:45:29Z</dcterms:created>
  <dcterms:modified xsi:type="dcterms:W3CDTF">2015-11-30T20:05:19Z</dcterms:modified>
</cp:coreProperties>
</file>