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31"/>
  </p:notesMasterIdLst>
  <p:handoutMasterIdLst>
    <p:handoutMasterId r:id="rId32"/>
  </p:handoutMasterIdLst>
  <p:sldIdLst>
    <p:sldId id="406" r:id="rId3"/>
    <p:sldId id="304" r:id="rId4"/>
    <p:sldId id="396" r:id="rId5"/>
    <p:sldId id="340" r:id="rId6"/>
    <p:sldId id="310" r:id="rId7"/>
    <p:sldId id="399" r:id="rId8"/>
    <p:sldId id="405" r:id="rId9"/>
    <p:sldId id="398" r:id="rId10"/>
    <p:sldId id="403" r:id="rId11"/>
    <p:sldId id="434" r:id="rId12"/>
    <p:sldId id="426" r:id="rId13"/>
    <p:sldId id="424" r:id="rId14"/>
    <p:sldId id="416" r:id="rId15"/>
    <p:sldId id="410" r:id="rId16"/>
    <p:sldId id="411" r:id="rId17"/>
    <p:sldId id="420" r:id="rId18"/>
    <p:sldId id="435" r:id="rId19"/>
    <p:sldId id="418" r:id="rId20"/>
    <p:sldId id="414" r:id="rId21"/>
    <p:sldId id="421" r:id="rId22"/>
    <p:sldId id="422" r:id="rId23"/>
    <p:sldId id="423" r:id="rId24"/>
    <p:sldId id="436" r:id="rId25"/>
    <p:sldId id="437" r:id="rId26"/>
    <p:sldId id="428" r:id="rId27"/>
    <p:sldId id="412" r:id="rId28"/>
    <p:sldId id="413" r:id="rId29"/>
    <p:sldId id="429" r:id="rId30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8B496"/>
    <a:srgbClr val="FF3399"/>
    <a:srgbClr val="000403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8367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68" y="-96"/>
      </p:cViewPr>
      <p:guideLst>
        <p:guide orient="horz" pos="3079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\Dropbox\Kadochnikov-Ed-Challenges-2021\sr-zpl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\Dropbox\Kadochnikov-Ed-Challenges-2021\sr-zpl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\Downloads\962013031P1G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Лист1!$L$10:$L$14</c:f>
              <c:strCache>
                <c:ptCount val="5"/>
                <c:pt idx="0">
                  <c:v>ЗАПАДНАЯ ЕВРОПА</c:v>
                </c:pt>
                <c:pt idx="1">
                  <c:v>СЕВЕРНАЯ АМЕРИКА</c:v>
                </c:pt>
                <c:pt idx="2">
                  <c:v>ВОСТОЧНАЯ ЕВРОПА</c:v>
                </c:pt>
                <c:pt idx="3">
                  <c:v>ЦЕНТРАЛЬНАЯ И ЮЖНАЯ АМЕРИКА</c:v>
                </c:pt>
                <c:pt idx="4">
                  <c:v>ПРОЧИЕ</c:v>
                </c:pt>
              </c:strCache>
            </c:strRef>
          </c:cat>
          <c:val>
            <c:numRef>
              <c:f>Лист1!$M$10:$M$14</c:f>
              <c:numCache>
                <c:formatCode>General</c:formatCode>
                <c:ptCount val="5"/>
                <c:pt idx="0">
                  <c:v>1793</c:v>
                </c:pt>
                <c:pt idx="1">
                  <c:v>1183</c:v>
                </c:pt>
                <c:pt idx="2">
                  <c:v>141</c:v>
                </c:pt>
                <c:pt idx="3">
                  <c:v>75</c:v>
                </c:pt>
                <c:pt idx="4">
                  <c:v>150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4.3409886264216902E-3"/>
          <c:y val="0.54669181977253034"/>
          <c:w val="0.99565901137358193"/>
          <c:h val="0.20793780985710164"/>
        </c:manualLayout>
      </c:layout>
      <c:txPr>
        <a:bodyPr/>
        <a:lstStyle/>
        <a:p>
          <a:pPr>
            <a:defRPr lang="en-US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47263069890582132"/>
          <c:y val="0.22263874261063618"/>
          <c:w val="0.44209105979675972"/>
          <c:h val="0.777361111111111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Лист1!$B$28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Лист1!$A$32:$A$38</c:f>
              <c:strCache>
                <c:ptCount val="7"/>
                <c:pt idx="0">
                  <c:v>в среднем</c:v>
                </c:pt>
                <c:pt idx="1">
                  <c:v>высшее профессиональное</c:v>
                </c:pt>
                <c:pt idx="2">
                  <c:v>среднее профессиональное</c:v>
                </c:pt>
                <c:pt idx="3">
                  <c:v>начальное профессиональное</c:v>
                </c:pt>
                <c:pt idx="4">
                  <c:v>среднее (полное) общее</c:v>
                </c:pt>
                <c:pt idx="5">
                  <c:v>основное общее</c:v>
                </c:pt>
                <c:pt idx="6">
                  <c:v>не имеют основного общего</c:v>
                </c:pt>
              </c:strCache>
            </c:strRef>
          </c:cat>
          <c:val>
            <c:numRef>
              <c:f>Лист1!$F$32:$F$38</c:f>
              <c:numCache>
                <c:formatCode>0</c:formatCode>
                <c:ptCount val="7"/>
                <c:pt idx="0">
                  <c:v>28702</c:v>
                </c:pt>
                <c:pt idx="1">
                  <c:v>38233</c:v>
                </c:pt>
                <c:pt idx="2">
                  <c:v>23869</c:v>
                </c:pt>
                <c:pt idx="3">
                  <c:v>23926</c:v>
                </c:pt>
                <c:pt idx="4">
                  <c:v>22886</c:v>
                </c:pt>
                <c:pt idx="5">
                  <c:v>21622</c:v>
                </c:pt>
                <c:pt idx="6">
                  <c:v>19850</c:v>
                </c:pt>
              </c:numCache>
            </c:numRef>
          </c:val>
        </c:ser>
        <c:gapWidth val="182"/>
        <c:axId val="41398272"/>
        <c:axId val="41399808"/>
      </c:barChart>
      <c:catAx>
        <c:axId val="413982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41399808"/>
        <c:crosses val="autoZero"/>
        <c:lblAlgn val="ctr"/>
        <c:lblOffset val="100"/>
      </c:catAx>
      <c:valAx>
        <c:axId val="41399808"/>
        <c:scaling>
          <c:orientation val="minMax"/>
          <c:max val="40000"/>
        </c:scaling>
        <c:delete val="1"/>
        <c:axPos val="b"/>
        <c:numFmt formatCode="0" sourceLinked="1"/>
        <c:majorTickMark val="none"/>
        <c:tickLblPos val="none"/>
        <c:crossAx val="4139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4.9124272806040488E-2"/>
          <c:y val="0.17171296296296337"/>
          <c:w val="0.8615588675466137"/>
          <c:h val="0.77736111111111161"/>
        </c:manualLayout>
      </c:layout>
      <c:barChart>
        <c:barDir val="bar"/>
        <c:grouping val="clustered"/>
        <c:ser>
          <c:idx val="0"/>
          <c:order val="0"/>
          <c:tx>
            <c:strRef>
              <c:f>Лист1!$P$33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Лист1!$A$32:$A$38</c:f>
              <c:strCache>
                <c:ptCount val="7"/>
                <c:pt idx="0">
                  <c:v>в среднем</c:v>
                </c:pt>
                <c:pt idx="1">
                  <c:v>высшее профессиональное</c:v>
                </c:pt>
                <c:pt idx="2">
                  <c:v>среднее профессиональное</c:v>
                </c:pt>
                <c:pt idx="3">
                  <c:v>начальное профессиональное</c:v>
                </c:pt>
                <c:pt idx="4">
                  <c:v>среднее (полное) общее</c:v>
                </c:pt>
                <c:pt idx="5">
                  <c:v>основное общее</c:v>
                </c:pt>
                <c:pt idx="6">
                  <c:v>не имеют основного общего</c:v>
                </c:pt>
              </c:strCache>
            </c:strRef>
          </c:cat>
          <c:val>
            <c:numRef>
              <c:f>Лист1!$L$32:$L$38</c:f>
              <c:numCache>
                <c:formatCode>General</c:formatCode>
                <c:ptCount val="7"/>
                <c:pt idx="0">
                  <c:v>5.5</c:v>
                </c:pt>
                <c:pt idx="1">
                  <c:v>3</c:v>
                </c:pt>
                <c:pt idx="2">
                  <c:v>4.0999999999999996</c:v>
                </c:pt>
                <c:pt idx="3">
                  <c:v>5.7</c:v>
                </c:pt>
                <c:pt idx="4">
                  <c:v>8.7000000000000011</c:v>
                </c:pt>
                <c:pt idx="5">
                  <c:v>13.5</c:v>
                </c:pt>
                <c:pt idx="6">
                  <c:v>18.899999999999999</c:v>
                </c:pt>
              </c:numCache>
            </c:numRef>
          </c:val>
        </c:ser>
        <c:gapWidth val="182"/>
        <c:axId val="41436288"/>
        <c:axId val="41437824"/>
      </c:barChart>
      <c:catAx>
        <c:axId val="414362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41437824"/>
        <c:crosses val="autoZero"/>
        <c:auto val="1"/>
        <c:lblAlgn val="ctr"/>
        <c:lblOffset val="100"/>
      </c:catAx>
      <c:valAx>
        <c:axId val="414378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4143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4211660047172565E-2"/>
          <c:y val="3.0560667643270201E-2"/>
          <c:w val="0.87140564356969774"/>
          <c:h val="0.71240864122753889"/>
        </c:manualLayout>
      </c:layout>
      <c:barChart>
        <c:barDir val="col"/>
        <c:grouping val="clustered"/>
        <c:ser>
          <c:idx val="0"/>
          <c:order val="0"/>
          <c:tx>
            <c:strRef>
              <c:f>'[962013031P1G019.XLS]C_A6.1'!$B$57</c:f>
              <c:strCache>
                <c:ptCount val="1"/>
                <c:pt idx="0">
                  <c:v>Основное общее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'[962013031P1G019.XLS]C_A6.1'!$A$58:$A$72</c:f>
              <c:strCache>
                <c:ptCount val="15"/>
                <c:pt idx="0">
                  <c:v>Чили</c:v>
                </c:pt>
                <c:pt idx="1">
                  <c:v>Бразилия</c:v>
                </c:pt>
                <c:pt idx="2">
                  <c:v>США</c:v>
                </c:pt>
                <c:pt idx="3">
                  <c:v>Чехия</c:v>
                </c:pt>
                <c:pt idx="4">
                  <c:v>Германия</c:v>
                </c:pt>
                <c:pt idx="5">
                  <c:v>Россия </c:v>
                </c:pt>
                <c:pt idx="6">
                  <c:v>Австрия</c:v>
                </c:pt>
                <c:pt idx="7">
                  <c:v>Великобритания</c:v>
                </c:pt>
                <c:pt idx="8">
                  <c:v>ОЭСР в среднем</c:v>
                </c:pt>
                <c:pt idx="9">
                  <c:v>Нидерланды</c:v>
                </c:pt>
                <c:pt idx="10">
                  <c:v>Израиль</c:v>
                </c:pt>
                <c:pt idx="11">
                  <c:v>Корея</c:v>
                </c:pt>
                <c:pt idx="12">
                  <c:v>Франция</c:v>
                </c:pt>
                <c:pt idx="13">
                  <c:v>Канада</c:v>
                </c:pt>
                <c:pt idx="14">
                  <c:v>Швеция</c:v>
                </c:pt>
              </c:strCache>
            </c:strRef>
          </c:cat>
          <c:val>
            <c:numRef>
              <c:f>'[962013031P1G019.XLS]C_A6.1'!$B$58:$B$72</c:f>
              <c:numCache>
                <c:formatCode>#,##0.00</c:formatCode>
                <c:ptCount val="15"/>
                <c:pt idx="0">
                  <c:v>66.050835995689269</c:v>
                </c:pt>
                <c:pt idx="1">
                  <c:v>57.76559586740813</c:v>
                </c:pt>
                <c:pt idx="2">
                  <c:v>64.272066922978112</c:v>
                </c:pt>
                <c:pt idx="3">
                  <c:v>73.152056001744484</c:v>
                </c:pt>
                <c:pt idx="4">
                  <c:v>85.689658945664718</c:v>
                </c:pt>
                <c:pt idx="5">
                  <c:v>79.442508710801349</c:v>
                </c:pt>
                <c:pt idx="6">
                  <c:v>66.041852798033929</c:v>
                </c:pt>
                <c:pt idx="7">
                  <c:v>68.630407653591163</c:v>
                </c:pt>
                <c:pt idx="8">
                  <c:v>76.233618059811704</c:v>
                </c:pt>
                <c:pt idx="9">
                  <c:v>82.706511508189848</c:v>
                </c:pt>
                <c:pt idx="10">
                  <c:v>71.556052129623239</c:v>
                </c:pt>
                <c:pt idx="11">
                  <c:v>70.539076148344918</c:v>
                </c:pt>
                <c:pt idx="12">
                  <c:v>78.661821833865858</c:v>
                </c:pt>
                <c:pt idx="13">
                  <c:v>79.802362600125051</c:v>
                </c:pt>
                <c:pt idx="14">
                  <c:v>81.714465621751771</c:v>
                </c:pt>
              </c:numCache>
            </c:numRef>
          </c:val>
        </c:ser>
        <c:ser>
          <c:idx val="1"/>
          <c:order val="1"/>
          <c:tx>
            <c:strRef>
              <c:f>'[962013031P1G019.XLS]C_A6.1'!$C$57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solidFill>
              <a:schemeClr val="accent1"/>
            </a:solidFill>
          </c:spPr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'[962013031P1G019.XLS]C_A6.1'!$A$58:$A$72</c:f>
              <c:strCache>
                <c:ptCount val="15"/>
                <c:pt idx="0">
                  <c:v>Чили</c:v>
                </c:pt>
                <c:pt idx="1">
                  <c:v>Бразилия</c:v>
                </c:pt>
                <c:pt idx="2">
                  <c:v>США</c:v>
                </c:pt>
                <c:pt idx="3">
                  <c:v>Чехия</c:v>
                </c:pt>
                <c:pt idx="4">
                  <c:v>Германия</c:v>
                </c:pt>
                <c:pt idx="5">
                  <c:v>Россия </c:v>
                </c:pt>
                <c:pt idx="6">
                  <c:v>Австрия</c:v>
                </c:pt>
                <c:pt idx="7">
                  <c:v>Великобритания</c:v>
                </c:pt>
                <c:pt idx="8">
                  <c:v>ОЭСР в среднем</c:v>
                </c:pt>
                <c:pt idx="9">
                  <c:v>Нидерланды</c:v>
                </c:pt>
                <c:pt idx="10">
                  <c:v>Израиль</c:v>
                </c:pt>
                <c:pt idx="11">
                  <c:v>Корея</c:v>
                </c:pt>
                <c:pt idx="12">
                  <c:v>Франция</c:v>
                </c:pt>
                <c:pt idx="13">
                  <c:v>Канада</c:v>
                </c:pt>
                <c:pt idx="14">
                  <c:v>Швеция</c:v>
                </c:pt>
              </c:strCache>
            </c:strRef>
          </c:cat>
          <c:val>
            <c:numRef>
              <c:f>'[962013031P1G019.XLS]C_A6.1'!$C$58:$C$72</c:f>
              <c:numCache>
                <c:formatCode>#,##0.00</c:formatCode>
                <c:ptCount val="15"/>
                <c:pt idx="0">
                  <c:v>259.6190298521538</c:v>
                </c:pt>
                <c:pt idx="1">
                  <c:v>257.18310499738323</c:v>
                </c:pt>
                <c:pt idx="2">
                  <c:v>177.04071412237818</c:v>
                </c:pt>
                <c:pt idx="3">
                  <c:v>176.15285569962671</c:v>
                </c:pt>
                <c:pt idx="4">
                  <c:v>163.91858873265639</c:v>
                </c:pt>
                <c:pt idx="5">
                  <c:v>160.50420168067228</c:v>
                </c:pt>
                <c:pt idx="6">
                  <c:v>158.37738121034317</c:v>
                </c:pt>
                <c:pt idx="7">
                  <c:v>157.33506262863494</c:v>
                </c:pt>
                <c:pt idx="8">
                  <c:v>157.16913434403213</c:v>
                </c:pt>
                <c:pt idx="9">
                  <c:v>156.44459331307792</c:v>
                </c:pt>
                <c:pt idx="10">
                  <c:v>150.88998208233849</c:v>
                </c:pt>
                <c:pt idx="11">
                  <c:v>147.31143944403649</c:v>
                </c:pt>
                <c:pt idx="12">
                  <c:v>146.66769095949445</c:v>
                </c:pt>
                <c:pt idx="13">
                  <c:v>139.23553158184367</c:v>
                </c:pt>
                <c:pt idx="14">
                  <c:v>125.3602287440054</c:v>
                </c:pt>
              </c:numCache>
            </c:numRef>
          </c:val>
        </c:ser>
        <c:axId val="41580800"/>
        <c:axId val="41586688"/>
      </c:barChart>
      <c:lineChart>
        <c:grouping val="standard"/>
        <c:ser>
          <c:idx val="2"/>
          <c:order val="2"/>
          <c:tx>
            <c:strRef>
              <c:f>'[962013031P1G019.XLS]C_A6.1'!$D$57</c:f>
              <c:strCache>
                <c:ptCount val="1"/>
                <c:pt idx="0">
                  <c:v>Среднее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'[962013031P1G019.XLS]C_A6.1'!$A$58:$A$72</c:f>
              <c:strCache>
                <c:ptCount val="15"/>
                <c:pt idx="0">
                  <c:v>Чили</c:v>
                </c:pt>
                <c:pt idx="1">
                  <c:v>Бразилия</c:v>
                </c:pt>
                <c:pt idx="2">
                  <c:v>США</c:v>
                </c:pt>
                <c:pt idx="3">
                  <c:v>Чехия</c:v>
                </c:pt>
                <c:pt idx="4">
                  <c:v>Германия</c:v>
                </c:pt>
                <c:pt idx="5">
                  <c:v>Россия </c:v>
                </c:pt>
                <c:pt idx="6">
                  <c:v>Австрия</c:v>
                </c:pt>
                <c:pt idx="7">
                  <c:v>Великобритания</c:v>
                </c:pt>
                <c:pt idx="8">
                  <c:v>ОЭСР в среднем</c:v>
                </c:pt>
                <c:pt idx="9">
                  <c:v>Нидерланды</c:v>
                </c:pt>
                <c:pt idx="10">
                  <c:v>Израиль</c:v>
                </c:pt>
                <c:pt idx="11">
                  <c:v>Корея</c:v>
                </c:pt>
                <c:pt idx="12">
                  <c:v>Франция</c:v>
                </c:pt>
                <c:pt idx="13">
                  <c:v>Канада</c:v>
                </c:pt>
                <c:pt idx="14">
                  <c:v>Швеция</c:v>
                </c:pt>
              </c:strCache>
            </c:strRef>
          </c:cat>
          <c:val>
            <c:numRef>
              <c:f>'[962013031P1G019.XLS]C_A6.1'!$D$58:$D$72</c:f>
              <c:numCache>
                <c:formatCode>#,##0.00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</c:ser>
        <c:marker val="1"/>
        <c:axId val="41580800"/>
        <c:axId val="41586688"/>
      </c:lineChart>
      <c:catAx>
        <c:axId val="4158080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lang="en-US"/>
            </a:pPr>
            <a:endParaRPr lang="ru-RU"/>
          </a:p>
        </c:txPr>
        <c:crossAx val="41586688"/>
        <c:crossesAt val="100"/>
        <c:auto val="1"/>
        <c:lblAlgn val="ctr"/>
        <c:lblOffset val="100"/>
      </c:catAx>
      <c:valAx>
        <c:axId val="41586688"/>
        <c:scaling>
          <c:orientation val="minMax"/>
          <c:max val="280"/>
          <c:min val="0"/>
        </c:scaling>
        <c:axPos val="l"/>
        <c:numFmt formatCode="General" sourceLinked="0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n-US"/>
            </a:pPr>
            <a:endParaRPr lang="ru-RU"/>
          </a:p>
        </c:txPr>
        <c:crossAx val="41580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3966557383686"/>
          <c:y val="0.1223187566014597"/>
          <c:w val="0.32660332541567738"/>
          <c:h val="0.2124165753246697"/>
        </c:manualLayout>
      </c:layout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438224-090C-42FA-9276-AF22A31501C2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F71029-6793-432C-AB31-752D68FB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2AB4DEC-0E41-494D-A227-4CD43A29BDD9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DC5AC9-4157-43DE-9DC0-B268B2509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E8E4A5-3B98-4715-9F0B-50D1888424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22A7BE-87EB-401B-B41F-A60293186BDB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14BFE6-E485-4376-B60B-4B22E62D0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B408-EC45-4ACA-A009-00EE14125AD5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0870-4D86-46F6-BC35-447BD886C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0706-CF11-4358-8C84-0EA5AD5C0064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20CF-A9D1-4A2E-85EC-A1874B18F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1638-1311-4DEA-AAB7-8554C7194073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6A4C-4AD7-4149-9954-3EFD2547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544F-565B-4698-B9ED-FD4F3EBFD6EE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5048-FF80-4427-80E3-2D14B9321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267B-D37C-4A2C-A098-31BC5E24EB34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0C21-B3F5-4E6A-AF4E-653543422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-9525" y="-26988"/>
            <a:ext cx="9153525" cy="360363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BDC3C7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8"/>
          <p:cNvCxnSpPr/>
          <p:nvPr userDrawn="1"/>
        </p:nvCxnSpPr>
        <p:spPr>
          <a:xfrm>
            <a:off x="395288" y="1204913"/>
            <a:ext cx="8137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-9525" y="-26988"/>
            <a:ext cx="9153525" cy="360363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BDC3C7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8"/>
          <p:cNvCxnSpPr/>
          <p:nvPr userDrawn="1"/>
        </p:nvCxnSpPr>
        <p:spPr>
          <a:xfrm>
            <a:off x="395288" y="1204913"/>
            <a:ext cx="8137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-9525" y="-26988"/>
            <a:ext cx="9153525" cy="360363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BDC3C7"/>
              </a:solidFill>
            </a:endParaRPr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8"/>
          <p:cNvCxnSpPr/>
          <p:nvPr userDrawn="1"/>
        </p:nvCxnSpPr>
        <p:spPr>
          <a:xfrm>
            <a:off x="395288" y="1204913"/>
            <a:ext cx="8137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-9525" y="-26988"/>
            <a:ext cx="9153525" cy="360363"/>
          </a:xfrm>
          <a:prstGeom prst="rect">
            <a:avLst/>
          </a:prstGeom>
          <a:gradFill>
            <a:gsLst>
              <a:gs pos="483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rgbClr val="47C99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5949950"/>
            <a:ext cx="6175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8"/>
          <p:cNvCxnSpPr/>
          <p:nvPr userDrawn="1"/>
        </p:nvCxnSpPr>
        <p:spPr>
          <a:xfrm>
            <a:off x="395288" y="1204913"/>
            <a:ext cx="81375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12F954-6B2F-4DCB-9479-6B5DBF7D45DB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E88569-26C2-4014-981E-AC284F506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8E68-E704-4EBA-AC5A-8982013B6D9D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37E5-F097-4DE3-94E6-136E0300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B056-E324-4F8D-8138-8ABBF38974A3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A173C-62E6-411F-B31D-D281F70C2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E917-EE05-4574-8612-A5751EDB9F42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DA0A-9B91-40E3-80E3-3551E268B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1B67-CB38-479F-831D-FBE282CBE166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5F56-3C91-497C-BEEC-4296AECAB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0332-DC4F-43C4-A96D-CBF14D21919C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A4A5-66AF-45B3-8A40-3C9C9CEF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6043-CEAB-4AC8-A048-3EE059CDB683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EAEE-8D68-43CE-8EBC-78D636DF6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D7471C-1B6E-485B-A91D-D967CE86518A}" type="datetimeFigureOut">
              <a:rPr lang="ru-RU"/>
              <a:pPr>
                <a:defRPr/>
              </a:pPr>
              <a:t>29.10.2014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0A6C2E-B3D3-4679-9CB3-ADE2B363E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74" r:id="rId12"/>
    <p:sldLayoutId id="2147483675" r:id="rId13"/>
    <p:sldLayoutId id="2147483676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1192213" y="3236913"/>
            <a:ext cx="6818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КРАСИВОЕ НАЗВАНИЕ</a:t>
            </a:r>
            <a:endParaRPr lang="en-US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 ЦЕНТРУ</a:t>
            </a:r>
          </a:p>
        </p:txBody>
      </p:sp>
      <p:pic>
        <p:nvPicPr>
          <p:cNvPr id="2253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363538"/>
            <a:ext cx="12541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0" y="2017713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НИУ ВЫСШАЯ ШКОЛА ЭКОНОМИКИ                  В САНКТ-ПЕТЕРБУРГЕ:</a:t>
            </a:r>
          </a:p>
          <a:p>
            <a:pPr algn="ctr"/>
            <a:r>
              <a:rPr lang="ru-RU" altLang="ru-RU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ПОИСК, ОТБОР, ОБУЧЕНИЕ ТАЛАНТОВ</a:t>
            </a:r>
            <a:endParaRPr lang="en-US" altLang="ru-RU" sz="2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05350" y="5738813"/>
            <a:ext cx="33051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www.spb.hse.ru</a:t>
            </a:r>
            <a:endParaRPr lang="en-US" altLang="ru-RU" spc="5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6032500" y="368300"/>
            <a:ext cx="2743200" cy="1500188"/>
          </a:xfrm>
          <a:prstGeom prst="rect">
            <a:avLst/>
          </a:prstGeom>
          <a:solidFill>
            <a:srgbClr val="2A8E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4637088" y="501650"/>
            <a:ext cx="4178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 b="1">
                <a:solidFill>
                  <a:schemeClr val="bg1"/>
                </a:solidFill>
                <a:latin typeface="Tahoma" pitchFamily="34" charset="0"/>
              </a:rPr>
              <a:t>МОДЕЛЬ</a:t>
            </a:r>
          </a:p>
          <a:p>
            <a:pPr algn="ctr"/>
            <a:r>
              <a:rPr lang="ru-RU" altLang="ru-RU" sz="3600" b="1">
                <a:solidFill>
                  <a:schemeClr val="bg1"/>
                </a:solidFill>
                <a:latin typeface="Tahoma" pitchFamily="34" charset="0"/>
              </a:rPr>
              <a:t>РАЗВИТИЯ</a:t>
            </a:r>
            <a:endParaRPr lang="en-US" altLang="ru-RU" sz="36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0" y="5110163"/>
            <a:ext cx="9144000" cy="1046162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0" y="3756025"/>
            <a:ext cx="9144000" cy="60007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0" y="1630363"/>
            <a:ext cx="3636963" cy="1709737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754438" y="1630363"/>
            <a:ext cx="5389562" cy="1709737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8363" y="341313"/>
            <a:ext cx="57515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НИУ ВШЭ – САНКТ-ПЕТЕРБУРГ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РЕЙТИНГАХ</a:t>
            </a:r>
            <a:endParaRPr lang="en-US" altLang="ru-RU" sz="14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942975" y="4389438"/>
            <a:ext cx="731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  <a:cs typeface="Tahoma" pitchFamily="34" charset="0"/>
              </a:rPr>
              <a:t>ПОЗИЦИИ НИУ ВШЭ В САНКТ-ПЕТЕРБУРГЕ В СООТВЕТСТВИИ </a:t>
            </a:r>
            <a:endParaRPr lang="en-US" sz="1200" b="1">
              <a:latin typeface="Tahoma" pitchFamily="34" charset="0"/>
              <a:cs typeface="Tahoma" pitchFamily="34" charset="0"/>
            </a:endParaRPr>
          </a:p>
          <a:p>
            <a:r>
              <a:rPr lang="ru-RU" sz="1200" b="1">
                <a:latin typeface="Tahoma" pitchFamily="34" charset="0"/>
                <a:cs typeface="Tahoma" pitchFamily="34" charset="0"/>
              </a:rPr>
              <a:t>С МИНИМАЛЬНЫМИ БАЛЛАМИ ЗА 1 ПРЕДМЕТ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ПО НАПРАВЛЕНИЯМ ПОДГОТОВКИ (2014):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1690688" y="5472113"/>
            <a:ext cx="3057525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ИСТОРИЯ</a:t>
            </a: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1690688" y="5200650"/>
            <a:ext cx="3057525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ВОСТОКОВЕДЕНИЕ И АФРИКАНИСТИКА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802" name="TextBox 20"/>
          <p:cNvSpPr txBox="1">
            <a:spLocks noChangeArrowheads="1"/>
          </p:cNvSpPr>
          <p:nvPr/>
        </p:nvSpPr>
        <p:spPr bwMode="auto">
          <a:xfrm>
            <a:off x="6054725" y="5462588"/>
            <a:ext cx="2889250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МЕНЕДЖМЕНТ</a:t>
            </a:r>
          </a:p>
        </p:txBody>
      </p:sp>
      <p:sp>
        <p:nvSpPr>
          <p:cNvPr id="33803" name="TextBox 21"/>
          <p:cNvSpPr txBox="1">
            <a:spLocks noChangeArrowheads="1"/>
          </p:cNvSpPr>
          <p:nvPr/>
        </p:nvSpPr>
        <p:spPr bwMode="auto">
          <a:xfrm>
            <a:off x="6054725" y="5191125"/>
            <a:ext cx="2889250" cy="276225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ГМУ</a:t>
            </a:r>
          </a:p>
        </p:txBody>
      </p:sp>
      <p:sp>
        <p:nvSpPr>
          <p:cNvPr id="33804" name="TextBox 22"/>
          <p:cNvSpPr txBox="1">
            <a:spLocks noChangeArrowheads="1"/>
          </p:cNvSpPr>
          <p:nvPr/>
        </p:nvSpPr>
        <p:spPr bwMode="auto">
          <a:xfrm>
            <a:off x="6054725" y="5735638"/>
            <a:ext cx="2889250" cy="27781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Tahoma" pitchFamily="34" charset="0"/>
                <a:cs typeface="Tahoma" pitchFamily="34" charset="0"/>
              </a:rPr>
              <a:t>СОЦИОЛОГИЯ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42975" y="4311650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5348288" y="1671638"/>
            <a:ext cx="68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6</a:t>
            </a:r>
            <a:endParaRPr kumimoji="0" lang="ru-RU" altLang="ru-RU" sz="1200" b="1" dirty="0" smtClean="0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</a:t>
            </a: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6049963" y="1743075"/>
            <a:ext cx="23050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КРУПНЕЙШИЕ ПОСТАВЩИКИ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КАДРОВ ДЛЯ ВУЗОВ РОССИИ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ru-RU" altLang="ru-RU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5348288" y="2633663"/>
            <a:ext cx="68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6049963" y="2705100"/>
            <a:ext cx="12398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КАЧЕСТВУ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ОБРАЗОВАНИЯ</a:t>
            </a: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348288" y="2178050"/>
            <a:ext cx="681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8</a:t>
            </a:r>
            <a:endParaRPr kumimoji="0" lang="ru-RU" altLang="ru-RU" sz="1200" b="1" dirty="0" smtClean="0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</a:t>
            </a:r>
          </a:p>
        </p:txBody>
      </p:sp>
      <p:sp>
        <p:nvSpPr>
          <p:cNvPr id="35" name="TextBox 20"/>
          <p:cNvSpPr txBox="1">
            <a:spLocks noChangeArrowheads="1"/>
          </p:cNvSpPr>
          <p:nvPr/>
        </p:nvSpPr>
        <p:spPr bwMode="auto">
          <a:xfrm>
            <a:off x="6049963" y="2239963"/>
            <a:ext cx="2697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ВОСТРЕБОВАННОСТИ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ВЫПУСКНИКОВ РАБОТОДАТЕЛЯМИ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ru-RU" altLang="ru-RU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ru-RU" altLang="ru-RU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812" name="Picture 4" descr="http://im1-tub-ru.yandex.net/i?id=122318125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9213" y="1725613"/>
            <a:ext cx="14160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3" name="Picture 6" descr="http://im1-tub-ru.yandex.net/i?id=396864587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488" y="1725613"/>
            <a:ext cx="5953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1612900" y="1736725"/>
            <a:ext cx="109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ТОП-5</a:t>
            </a: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0</a:t>
            </a:r>
            <a:r>
              <a:rPr kumimoji="0" lang="ru-RU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ВУЗОВ </a:t>
            </a: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МИРА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92175" y="1344613"/>
            <a:ext cx="73310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 НИУ ВШЭ В РЕЙТИНГАХ</a:t>
            </a:r>
          </a:p>
        </p:txBody>
      </p:sp>
      <p:sp>
        <p:nvSpPr>
          <p:cNvPr id="54" name="TextBox 35"/>
          <p:cNvSpPr txBox="1">
            <a:spLocks noChangeArrowheads="1"/>
          </p:cNvSpPr>
          <p:nvPr/>
        </p:nvSpPr>
        <p:spPr bwMode="auto">
          <a:xfrm>
            <a:off x="1620838" y="2805113"/>
            <a:ext cx="115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ТОП-</a:t>
            </a: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60</a:t>
            </a:r>
            <a:endParaRPr kumimoji="0" lang="ru-RU" altLang="ru-RU" sz="1200" b="1" dirty="0" smtClean="0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ВУЗОВ </a:t>
            </a: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БРИКС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892175" y="3430588"/>
            <a:ext cx="733107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 НИУ ВШЭ В РЕЙТИНГАХ ЕГЭ</a:t>
            </a:r>
            <a:r>
              <a:rPr lang="en-US" altLang="ru-RU" sz="1200" b="1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(2013)</a:t>
            </a:r>
            <a:endParaRPr lang="ru-RU" altLang="ru-RU" sz="1200" b="1" dirty="0">
              <a:solidFill>
                <a:schemeClr val="tx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TextBox 43"/>
          <p:cNvSpPr txBox="1">
            <a:spLocks noChangeArrowheads="1"/>
          </p:cNvSpPr>
          <p:nvPr/>
        </p:nvSpPr>
        <p:spPr bwMode="auto">
          <a:xfrm>
            <a:off x="892175" y="3867150"/>
            <a:ext cx="285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4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1 МЕСТО</a:t>
            </a:r>
            <a:r>
              <a:rPr kumimoji="0" lang="ru-RU" altLang="ru-RU" sz="16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altLang="ru-RU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САНКТ-ПЕТЕРБУРГЕ</a:t>
            </a:r>
          </a:p>
        </p:txBody>
      </p:sp>
      <p:sp>
        <p:nvSpPr>
          <p:cNvPr id="58" name="TextBox 46"/>
          <p:cNvSpPr txBox="1">
            <a:spLocks noChangeArrowheads="1"/>
          </p:cNvSpPr>
          <p:nvPr/>
        </p:nvSpPr>
        <p:spPr bwMode="auto">
          <a:xfrm>
            <a:off x="3859213" y="3913188"/>
            <a:ext cx="19145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4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ТОП-10</a:t>
            </a:r>
            <a:r>
              <a:rPr kumimoji="0" lang="ru-RU" altLang="ru-RU" sz="1400" b="1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altLang="ru-RU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РОССИИ</a:t>
            </a:r>
          </a:p>
        </p:txBody>
      </p:sp>
      <p:sp>
        <p:nvSpPr>
          <p:cNvPr id="62" name="TextBox 5"/>
          <p:cNvSpPr txBox="1">
            <a:spLocks noChangeArrowheads="1"/>
          </p:cNvSpPr>
          <p:nvPr/>
        </p:nvSpPr>
        <p:spPr bwMode="auto">
          <a:xfrm>
            <a:off x="942975" y="5213350"/>
            <a:ext cx="68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1</a:t>
            </a:r>
            <a:endParaRPr kumimoji="0" lang="ru-RU" altLang="ru-RU" sz="1200" b="1" dirty="0" smtClean="0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</a:t>
            </a:r>
          </a:p>
        </p:txBody>
      </p:sp>
      <p:sp>
        <p:nvSpPr>
          <p:cNvPr id="63" name="TextBox 5"/>
          <p:cNvSpPr txBox="1">
            <a:spLocks noChangeArrowheads="1"/>
          </p:cNvSpPr>
          <p:nvPr/>
        </p:nvSpPr>
        <p:spPr bwMode="auto">
          <a:xfrm>
            <a:off x="5348288" y="5213350"/>
            <a:ext cx="68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ru-RU" sz="1200" b="1" dirty="0" smtClean="0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2</a:t>
            </a:r>
            <a:endParaRPr kumimoji="0" lang="ru-RU" altLang="ru-RU" sz="1200" b="1" dirty="0" smtClean="0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ru-RU" sz="1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МЕСТО</a:t>
            </a:r>
          </a:p>
        </p:txBody>
      </p:sp>
      <p:sp>
        <p:nvSpPr>
          <p:cNvPr id="33822" name="TextBox 35"/>
          <p:cNvSpPr txBox="1">
            <a:spLocks noChangeArrowheads="1"/>
          </p:cNvSpPr>
          <p:nvPr/>
        </p:nvSpPr>
        <p:spPr bwMode="auto">
          <a:xfrm>
            <a:off x="1612900" y="2182813"/>
            <a:ext cx="1998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b="1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ТОП-</a:t>
            </a:r>
            <a:r>
              <a:rPr lang="en-US" altLang="ru-RU" sz="1200" b="1">
                <a:solidFill>
                  <a:srgbClr val="3D95A1"/>
                </a:solidFill>
                <a:latin typeface="Tahoma" pitchFamily="34" charset="0"/>
                <a:cs typeface="Tahoma" pitchFamily="34" charset="0"/>
              </a:rPr>
              <a:t>250</a:t>
            </a:r>
            <a:endParaRPr lang="ru-RU" altLang="ru-RU" sz="1200" b="1">
              <a:solidFill>
                <a:srgbClr val="3D95A1"/>
              </a:solidFill>
              <a:latin typeface="Tahoma" pitchFamily="34" charset="0"/>
              <a:cs typeface="Tahoma" pitchFamily="34" charset="0"/>
            </a:endParaRPr>
          </a:p>
          <a:p>
            <a:r>
              <a:rPr kumimoji="1" lang="ru-RU" sz="1200">
                <a:latin typeface="Tahoma" pitchFamily="34" charset="0"/>
                <a:cs typeface="Tahoma" pitchFamily="34" charset="0"/>
              </a:rPr>
              <a:t>ПО СОЦИАЛЬНЫМ </a:t>
            </a:r>
            <a:endParaRPr kumimoji="1" lang="en-US" sz="1200">
              <a:latin typeface="Tahoma" pitchFamily="34" charset="0"/>
              <a:cs typeface="Tahoma" pitchFamily="34" charset="0"/>
            </a:endParaRPr>
          </a:p>
          <a:p>
            <a:r>
              <a:rPr kumimoji="1" lang="ru-RU" sz="1200">
                <a:latin typeface="Tahoma" pitchFamily="34" charset="0"/>
                <a:cs typeface="Tahoma" pitchFamily="34" charset="0"/>
              </a:rPr>
              <a:t>НАУКАМ И МЕНЕДЖМЕНТУ</a:t>
            </a:r>
            <a:endParaRPr lang="ru-RU" altLang="ru-RU" sz="12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 noChangeArrowheads="1"/>
          </p:cNvPicPr>
          <p:nvPr/>
        </p:nvPicPr>
        <p:blipFill>
          <a:blip r:embed="rId2"/>
          <a:srcRect l="-14146" t="3456" r="13023" b="5460"/>
          <a:stretch>
            <a:fillRect/>
          </a:stretch>
        </p:blipFill>
        <p:spPr bwMode="auto">
          <a:xfrm>
            <a:off x="-14288" y="0"/>
            <a:ext cx="9167813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3813" y="0"/>
            <a:ext cx="9167813" cy="69119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8363" y="1493838"/>
            <a:ext cx="7332662" cy="4373562"/>
          </a:xfrm>
          <a:prstGeom prst="rect">
            <a:avLst/>
          </a:prstGeom>
          <a:noFill/>
        </p:spPr>
        <p:txBody>
          <a:bodyPr lIns="360000" tIns="108000" rIns="360000" bIns="1080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(1) ПО ТИПУ И МАСШТАБУ ПРОДУКТОВ: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Полнопрофильный исследовательский университет небольшого размера предлагающий образовательные, исследовательские и инновационные продукты;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Площадка экспертизы и диалога </a:t>
            </a:r>
          </a:p>
          <a:p>
            <a:pPr>
              <a:lnSpc>
                <a:spcPct val="90000"/>
              </a:lnSpc>
            </a:pPr>
            <a:endParaRPr lang="ru-RU" sz="1200" b="1">
              <a:solidFill>
                <a:srgbClr val="212E3C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РАЗНООБРАЗИЕ ПРОДУКТОВ: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гуманитарные науки;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социальные науки;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экономика и менеджмент;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прикладная математика и информатика;</a:t>
            </a:r>
          </a:p>
          <a:p>
            <a:pPr>
              <a:lnSpc>
                <a:spcPct val="90000"/>
              </a:lnSpc>
            </a:pPr>
            <a:endParaRPr lang="ru-RU" sz="1200" b="1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Tahoma" pitchFamily="34" charset="0"/>
              </a:rPr>
              <a:t>(2) «ЗОНТИЧНЫЕ» МЕЖДИСЦИПЛИНАРНЫЕ ЦЕНТРЫ КОМПЕТЕНЦИЙ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Городское развитие (</a:t>
            </a:r>
            <a:r>
              <a:rPr lang="en-US" sz="1200">
                <a:latin typeface="Tahoma" pitchFamily="34" charset="0"/>
              </a:rPr>
              <a:t>Urban Studies);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Разнообразие и толерантность (</a:t>
            </a:r>
            <a:r>
              <a:rPr lang="en-US" sz="1200">
                <a:latin typeface="Tahoma" pitchFamily="34" charset="0"/>
              </a:rPr>
              <a:t>Diversity and Tolerance);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ru-RU" sz="1200">
                <a:latin typeface="Tahoma" pitchFamily="34" charset="0"/>
              </a:rPr>
              <a:t>Электронное (цифровое) общество (</a:t>
            </a:r>
            <a:r>
              <a:rPr lang="en-US" sz="1200">
                <a:latin typeface="Tahoma" pitchFamily="34" charset="0"/>
              </a:rPr>
              <a:t>Digital Social Sciences and Humanities); </a:t>
            </a:r>
          </a:p>
          <a:p>
            <a:pPr>
              <a:lnSpc>
                <a:spcPct val="90000"/>
              </a:lnSpc>
            </a:pPr>
            <a:endParaRPr lang="ru-RU" sz="1200" b="1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Tahoma" pitchFamily="34" charset="0"/>
              </a:rPr>
              <a:t>(3) КЛЮЧЕВАЯ ХАРАКТЕРИСТИКА ДЕЯТЕЛЬНОСТИ:</a:t>
            </a:r>
          </a:p>
          <a:p>
            <a:pPr>
              <a:lnSpc>
                <a:spcPct val="90000"/>
              </a:lnSpc>
            </a:pPr>
            <a:r>
              <a:rPr lang="ru-RU" sz="1200">
                <a:latin typeface="Tahoma" pitchFamily="34" charset="0"/>
              </a:rPr>
              <a:t>Международный хаб НИУ ВШЭ </a:t>
            </a:r>
          </a:p>
          <a:p>
            <a:pPr>
              <a:lnSpc>
                <a:spcPct val="90000"/>
              </a:lnSpc>
            </a:pPr>
            <a:endParaRPr lang="ru-RU" sz="1200" b="1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Tahoma" pitchFamily="34" charset="0"/>
              </a:rPr>
              <a:t>(4) КЛЮЧЕВОЙ СТЕЙКХОЛДЕР:</a:t>
            </a:r>
          </a:p>
          <a:p>
            <a:pPr>
              <a:lnSpc>
                <a:spcPct val="90000"/>
              </a:lnSpc>
            </a:pPr>
            <a:r>
              <a:rPr lang="ru-RU" sz="1200">
                <a:latin typeface="Tahoma" pitchFamily="34" charset="0"/>
              </a:rPr>
              <a:t>Гражданское общество</a:t>
            </a:r>
          </a:p>
          <a:p>
            <a:pPr>
              <a:lnSpc>
                <a:spcPct val="90000"/>
              </a:lnSpc>
            </a:pPr>
            <a:endParaRPr lang="ru-RU" sz="1200" b="1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200" b="1">
                <a:latin typeface="Tahoma" pitchFamily="34" charset="0"/>
              </a:rPr>
              <a:t>(5) КЛЮЧЕВОЙ РЕСУРС:</a:t>
            </a:r>
          </a:p>
          <a:p>
            <a:pPr>
              <a:lnSpc>
                <a:spcPct val="90000"/>
              </a:lnSpc>
            </a:pPr>
            <a:r>
              <a:rPr lang="ru-RU" sz="1200">
                <a:latin typeface="Tahoma" pitchFamily="34" charset="0"/>
              </a:rPr>
              <a:t>Привлечение и развитие талантов </a:t>
            </a:r>
            <a:endParaRPr lang="ru-RU" sz="1200">
              <a:solidFill>
                <a:srgbClr val="212E3C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ru-RU" sz="1200" b="1">
              <a:solidFill>
                <a:srgbClr val="212E3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821" name="Прямоугольник 7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ПЕРСПЕКТИВНАЯ 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ОБРАЗОВАТЕЛЬНАЯ ПОЛИТИКА: </a:t>
            </a:r>
          </a:p>
          <a:p>
            <a:r>
              <a:rPr lang="ru-RU" sz="1400" b="1">
                <a:latin typeface="Tahoma" pitchFamily="34" charset="0"/>
                <a:cs typeface="Tahoma" pitchFamily="34" charset="0"/>
              </a:rPr>
              <a:t>СТРАТЕГИЧЕСКИЕ ПРИОРИТЕТЫ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6313" y="1625600"/>
          <a:ext cx="7224712" cy="4565650"/>
        </p:xfrm>
        <a:graphic>
          <a:graphicData uri="http://schemas.openxmlformats.org/drawingml/2006/table">
            <a:tbl>
              <a:tblPr/>
              <a:tblGrid>
                <a:gridCol w="2009775"/>
                <a:gridCol w="5214937"/>
              </a:tblGrid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Новая образовательная модель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система «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Major-Minor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»;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майноры, отражающие ключевые компетенции Кампуса;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внедрение открытых онлайн курсов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MOOCs;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система тьюторства;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20000"/>
                      </a:srgbClr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Интернационализация основных образовательных программ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внедрение курсов на английском языке в русскоязычные программы;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международная экспертиза и/или аккредитация;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обязательный семестр за рубежом;  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Практико-ориентированность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портфель ДПО, в том числе с выдачей профессиональных сертификатов;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создание базовых кафедр;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20000"/>
                      </a:srgbClr>
                    </a:solidFill>
                  </a:tcPr>
                </a:tc>
              </a:tr>
              <a:tr h="1336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Страноведение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стажировки/практики/обучение за рубежом с приобретением страноведческих компетенций;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страноведческий майнор;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профильная научно-учебная деятельность с приоритетом страноведческих компетенций.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ПРОГРАММЫ БАКАЛАВРИАТА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49300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8363" y="1116013"/>
            <a:ext cx="7332662" cy="4618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ru-RU" sz="1600" b="1">
                <a:latin typeface="Tahoma" pitchFamily="34" charset="0"/>
                <a:cs typeface="Tahoma" pitchFamily="34" charset="0"/>
              </a:rPr>
              <a:t>Образовательные программы: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Экономика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Менеджмент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Логистика и управление цепями поставок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Юриспруденция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Государственное и муниципальное управление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Социология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История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Политология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Востоковедение </a:t>
            </a:r>
          </a:p>
          <a:p>
            <a:pPr>
              <a:lnSpc>
                <a:spcPct val="15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Филология (открытие программы в 2015 году)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625600"/>
            <a:ext cx="8201025" cy="347663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038350"/>
            <a:ext cx="8201025" cy="347663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452688"/>
            <a:ext cx="8201025" cy="34766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865438"/>
            <a:ext cx="8201025" cy="349250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79775"/>
            <a:ext cx="8201025" cy="347663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3694113"/>
            <a:ext cx="8201025" cy="347662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4106863"/>
            <a:ext cx="8201025" cy="34925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21200"/>
            <a:ext cx="8201025" cy="347663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4935538"/>
            <a:ext cx="8201025" cy="34766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5334000"/>
            <a:ext cx="8201025" cy="347663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ПРОГРАММЫ МАГИСТРАТУРЫ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68375" y="1111250"/>
          <a:ext cx="7204075" cy="5338763"/>
        </p:xfrm>
        <a:graphic>
          <a:graphicData uri="http://schemas.openxmlformats.org/drawingml/2006/table">
            <a:tbl>
              <a:tblPr/>
              <a:tblGrid>
                <a:gridCol w="2078038"/>
                <a:gridCol w="2444750"/>
                <a:gridCol w="2681287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Направление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Магистерская программа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Специализация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/>
                    </a:solidFill>
                  </a:tcPr>
                </a:tc>
              </a:tr>
              <a:tr h="4286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080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00  Менеджмент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Маркетинговые технологии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2E3C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Экономика впечатлений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Менеджмент событийного и культурного туризма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Стратегическое управление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логистикой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333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081100 Государственное и муниципальное управление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 муниципальное управление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образованием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</a:tr>
              <a:tr h="403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030200 Политология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Политика и управление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Менеджмент в публичной политике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Политические институты и политические инновации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080100  Экономика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Прикладная экономика и математические методы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Математические методы анализа экономики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Пространственная экономика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040100  Социология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Современный социальный анализ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030900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Юриспруденция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Адвокатура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65097"/>
                      </a:srgbClr>
                    </a:solidFill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080300 Финансы и кредит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Финансы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Финансовый менеджмент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2E3C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Управление рисками  в компаниях                        и финансовых институтах</a:t>
                      </a:r>
                    </a:p>
                  </a:txBody>
                  <a:tcPr marL="45935" marR="45935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A8E7B">
                        <a:alpha val="3098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49300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16025"/>
            <a:ext cx="9144000" cy="3014663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ПРОГРАММЫ АСПИРАНТУРЫ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89013" y="1312863"/>
            <a:ext cx="6630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>
                <a:latin typeface="Tahoma" pitchFamily="34" charset="0"/>
                <a:cs typeface="Tahoma" pitchFamily="34" charset="0"/>
              </a:rPr>
              <a:t>Академическая аспирантура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Исторические науки и археология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Социология и социальная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378325"/>
            <a:ext cx="9144000" cy="247967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9013" y="2660650"/>
            <a:ext cx="66309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>
                <a:latin typeface="Tahoma" pitchFamily="34" charset="0"/>
                <a:cs typeface="Tahoma" pitchFamily="34" charset="0"/>
              </a:rPr>
              <a:t>Традиционная аспирантура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Экономика и управление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Политические науки и регионоведение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600">
                <a:latin typeface="Tahoma" pitchFamily="34" charset="0"/>
                <a:cs typeface="Tahoma" pitchFamily="34" charset="0"/>
              </a:rPr>
              <a:t>Юриспруденция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8363" y="4556125"/>
            <a:ext cx="7754937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Принципы развития программ аспирантуры:</a:t>
            </a:r>
          </a:p>
          <a:p>
            <a:endParaRPr lang="ru-RU" sz="14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Селекция научных руководителей </a:t>
            </a:r>
          </a:p>
          <a:p>
            <a:pPr>
              <a:buFontTx/>
              <a:buAutoNum type="arabicPeriod"/>
            </a:pPr>
            <a:endParaRPr lang="ru-RU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Тематический набор аспирантов с привязкой к научным проектам лабораторий                   и исследовательских центров</a:t>
            </a:r>
          </a:p>
          <a:p>
            <a:pPr>
              <a:buFontTx/>
              <a:buAutoNum type="arabicPeriod"/>
            </a:pPr>
            <a:endParaRPr lang="ru-RU" sz="1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Тематический набор аспирантов в соответствии с тематикой НИР ВКС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427038" y="463550"/>
            <a:ext cx="3906837" cy="1500188"/>
          </a:xfrm>
          <a:prstGeom prst="rect">
            <a:avLst/>
          </a:prstGeom>
          <a:solidFill>
            <a:srgbClr val="2A847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Прямоугольник 6"/>
          <p:cNvSpPr>
            <a:spLocks noChangeArrowheads="1"/>
          </p:cNvSpPr>
          <p:nvPr/>
        </p:nvSpPr>
        <p:spPr bwMode="auto">
          <a:xfrm>
            <a:off x="-128588" y="477838"/>
            <a:ext cx="4178301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000" b="1">
                <a:solidFill>
                  <a:schemeClr val="bg1"/>
                </a:solidFill>
                <a:latin typeface="Tahoma" pitchFamily="34" charset="0"/>
              </a:rPr>
              <a:t>ВЫШКА — </a:t>
            </a:r>
          </a:p>
          <a:p>
            <a:pPr algn="ctr"/>
            <a:r>
              <a:rPr lang="ru-RU" altLang="ru-RU" sz="4800" b="1">
                <a:solidFill>
                  <a:schemeClr val="bg1"/>
                </a:solidFill>
                <a:latin typeface="Tahoma" pitchFamily="34" charset="0"/>
              </a:rPr>
              <a:t>ШКОЛЕ</a:t>
            </a:r>
            <a:endParaRPr lang="en-US" altLang="ru-RU" sz="48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2" name="Прямоугольник 6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ВЫШКА- ШКОЛЕ:КЛЮЧЕВЫЕ ПРОЕКТЫ СОТРУДНИЧЕСТВА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28750" y="2286000"/>
            <a:ext cx="5184775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643063" y="4786313"/>
            <a:ext cx="5143500" cy="1587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500063" y="1500188"/>
            <a:ext cx="3500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ahoma" pitchFamily="34" charset="0"/>
                <a:cs typeface="Tahoma" pitchFamily="34" charset="0"/>
              </a:rPr>
              <a:t>НИУ ВШЭ-Санкт-Петербург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5357813" y="1571625"/>
            <a:ext cx="2357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ahoma" pitchFamily="34" charset="0"/>
                <a:cs typeface="Tahoma" pitchFamily="34" charset="0"/>
              </a:rPr>
              <a:t>ШКОЛА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42938" y="2357438"/>
            <a:ext cx="7000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День Вышки </a:t>
            </a:r>
          </a:p>
          <a:p>
            <a:r>
              <a:rPr lang="ru-RU" b="1">
                <a:latin typeface="Calibri" pitchFamily="34" charset="0"/>
              </a:rPr>
              <a:t>        Педагогическая практика магистров</a:t>
            </a:r>
          </a:p>
          <a:p>
            <a:r>
              <a:rPr lang="ru-RU" b="1">
                <a:latin typeface="Calibri" pitchFamily="34" charset="0"/>
              </a:rPr>
              <a:t>             Цикл лекций преподавателей</a:t>
            </a:r>
          </a:p>
          <a:p>
            <a:r>
              <a:rPr lang="ru-RU" b="1">
                <a:latin typeface="Calibri" pitchFamily="34" charset="0"/>
              </a:rPr>
              <a:t>                 Мастер-классы</a:t>
            </a:r>
          </a:p>
          <a:p>
            <a:r>
              <a:rPr lang="ru-RU" b="1">
                <a:latin typeface="Calibri" pitchFamily="34" charset="0"/>
              </a:rPr>
              <a:t>                      Семинар для учителей общественных дисциплин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785813" y="4929188"/>
            <a:ext cx="65722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День открытых дверей</a:t>
            </a:r>
          </a:p>
          <a:p>
            <a:r>
              <a:rPr lang="ru-RU" b="1">
                <a:latin typeface="Calibri" pitchFamily="34" charset="0"/>
              </a:rPr>
              <a:t>         Круглый стол</a:t>
            </a:r>
          </a:p>
          <a:p>
            <a:r>
              <a:rPr lang="ru-RU" b="1">
                <a:latin typeface="Calibri" pitchFamily="34" charset="0"/>
              </a:rPr>
              <a:t>               Деловые игры</a:t>
            </a:r>
          </a:p>
          <a:p>
            <a:r>
              <a:rPr lang="ru-RU" b="1">
                <a:latin typeface="Calibri" pitchFamily="34" charset="0"/>
              </a:rPr>
              <a:t>                     Консультации</a:t>
            </a:r>
          </a:p>
          <a:p>
            <a:r>
              <a:rPr lang="ru-RU" b="1">
                <a:latin typeface="Calibri" pitchFamily="34" charset="0"/>
              </a:rPr>
              <a:t>                              Общение со студентами и преподавателями 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575098" y="3905124"/>
            <a:ext cx="5078313" cy="36933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Р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Л  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Й 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5572125" y="4357688"/>
            <a:ext cx="4144963" cy="1587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643563" y="4500563"/>
            <a:ext cx="4002087" cy="1587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1438" y="1211263"/>
            <a:ext cx="9144001" cy="486092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ВЫШКА- ШКОЛЕ:КЛЮЧЕВЫЕ ПРОЕКТЫ СОТРУДНИЧЕСТВА</a:t>
            </a:r>
          </a:p>
        </p:txBody>
      </p:sp>
      <p:sp>
        <p:nvSpPr>
          <p:cNvPr id="41988" name="Прямоугольник 4"/>
          <p:cNvSpPr>
            <a:spLocks noChangeArrowheads="1"/>
          </p:cNvSpPr>
          <p:nvPr/>
        </p:nvSpPr>
        <p:spPr bwMode="auto">
          <a:xfrm>
            <a:off x="942975" y="1531938"/>
            <a:ext cx="72580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>
                <a:latin typeface="Tahoma" pitchFamily="34" charset="0"/>
                <a:cs typeface="Tahoma" pitchFamily="34" charset="0"/>
              </a:rPr>
              <a:t>1. Проекты, направленные на создание условий для развития у учащихся интереса к изучению общественных наук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ТОП-20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Тест-драйв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Каникулярные школы</a:t>
            </a:r>
          </a:p>
          <a:p>
            <a:pPr>
              <a:lnSpc>
                <a:spcPct val="150000"/>
              </a:lnSpc>
            </a:pPr>
            <a:r>
              <a:rPr lang="ru-RU" sz="1400">
                <a:latin typeface="Tahoma" pitchFamily="34" charset="0"/>
                <a:cs typeface="Tahoma" pitchFamily="34" charset="0"/>
              </a:rPr>
              <a:t>2. Работа с учителями и администрациями школ по созданию  Петербургской модели изучения общественных наук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Семинар для учителей общественных дисциплин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 Наука-школе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 Конференция для старшеклассников</a:t>
            </a:r>
          </a:p>
          <a:p>
            <a:pPr>
              <a:lnSpc>
                <a:spcPct val="150000"/>
              </a:lnSpc>
            </a:pPr>
            <a:r>
              <a:rPr lang="ru-RU" sz="1400">
                <a:latin typeface="Tahoma" pitchFamily="34" charset="0"/>
                <a:cs typeface="Tahoma" pitchFamily="34" charset="0"/>
              </a:rPr>
              <a:t>3. Выявление учащихся одаренных в области общественных наук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Олимпиадное движение: Олимпиада «Высшая проба»  и Региональная олимпиада школьников по экономике</a:t>
            </a:r>
          </a:p>
          <a:p>
            <a:pPr>
              <a:lnSpc>
                <a:spcPct val="150000"/>
              </a:lnSpc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ru-RU" sz="14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850" y="1052513"/>
            <a:ext cx="8280400" cy="3603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276600" y="1989138"/>
            <a:ext cx="2590800" cy="2519362"/>
          </a:xfrm>
          <a:prstGeom prst="ellipse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ТРЕНДЫ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И ВЫЗОВЫ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2020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4579" name="Группа 6"/>
          <p:cNvGrpSpPr>
            <a:grpSpLocks/>
          </p:cNvGrpSpPr>
          <p:nvPr/>
        </p:nvGrpSpPr>
        <p:grpSpPr bwMode="auto">
          <a:xfrm>
            <a:off x="757238" y="836613"/>
            <a:ext cx="3167062" cy="3611562"/>
            <a:chOff x="251520" y="2924944"/>
            <a:chExt cx="3166922" cy="361207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18200" y="2924944"/>
              <a:ext cx="25478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18200" y="3290121"/>
              <a:ext cx="25478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3" name="TextBox 11"/>
            <p:cNvSpPr txBox="1">
              <a:spLocks noChangeArrowheads="1"/>
            </p:cNvSpPr>
            <p:nvPr/>
          </p:nvSpPr>
          <p:spPr bwMode="auto">
            <a:xfrm>
              <a:off x="251520" y="3289979"/>
              <a:ext cx="3166922" cy="3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 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АКАДЕМИЧЕСКИЕ ТАЛАНТЫ 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Tahoma" pitchFamily="34" charset="0"/>
                  <a:cs typeface="Tahoma" pitchFamily="34" charset="0"/>
                </a:rPr>
                <a:t>ВСЕ БОЛЬШЕ ПРОИСХОДЯТ </a:t>
              </a:r>
            </a:p>
            <a:p>
              <a:pPr>
                <a:spcAft>
                  <a:spcPts val="600"/>
                </a:spcAft>
              </a:pPr>
              <a:r>
                <a:rPr lang="ru-RU" sz="1200">
                  <a:latin typeface="Tahoma" pitchFamily="34" charset="0"/>
                  <a:cs typeface="Tahoma" pitchFamily="34" charset="0"/>
                </a:rPr>
                <a:t>ИЗ РАЗВИВАЮЩИХСЯ СТРАН;</a:t>
              </a: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 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СТРАНЫ АЗИИ КАК НОВЫЕ ТОЧКИ РОСТА ОБРАЗОВАНИЯ И НАУКИ;</a:t>
              </a:r>
              <a:endParaRPr lang="en-US" sz="1200">
                <a:latin typeface="Tahoma" pitchFamily="34" charset="0"/>
                <a:cs typeface="Tahoma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 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ИЗМЕНЕНИЯ В ТРАЕКТОРИИ АКАДЕМИЧЕСКОЙ КАРЬЕРЫ;</a:t>
              </a:r>
            </a:p>
            <a:p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РОСТА КОНКУРЕНЦИИ </a:t>
              </a:r>
            </a:p>
            <a:p>
              <a:r>
                <a:rPr lang="ru-RU" sz="1200">
                  <a:latin typeface="Tahoma" pitchFamily="34" charset="0"/>
                  <a:cs typeface="Tahoma" pitchFamily="34" charset="0"/>
                </a:rPr>
                <a:t>НА НАЦИОНАЛЬНЫХ</a:t>
              </a:r>
            </a:p>
            <a:p>
              <a:r>
                <a:rPr lang="ru-RU" sz="1200">
                  <a:latin typeface="Tahoma" pitchFamily="34" charset="0"/>
                  <a:cs typeface="Tahoma" pitchFamily="34" charset="0"/>
                </a:rPr>
                <a:t> И МЕЖДУНАРОДНЫХ РЫНКАХ ЗА СТУДЕНТОВ;</a:t>
              </a:r>
            </a:p>
            <a:p>
              <a:pPr>
                <a:buFont typeface="Arial" charset="0"/>
                <a:buChar char="•"/>
              </a:pPr>
              <a:r>
                <a:rPr lang="ru-RU" sz="1200">
                  <a:latin typeface="Tahoma" pitchFamily="34" charset="0"/>
                  <a:cs typeface="Tahoma" pitchFamily="34" charset="0"/>
                </a:rPr>
                <a:t> РОСТ КОНКУРЕНЦИИ </a:t>
              </a:r>
            </a:p>
            <a:p>
              <a:r>
                <a:rPr lang="ru-RU" sz="1200">
                  <a:latin typeface="Tahoma" pitchFamily="34" charset="0"/>
                  <a:cs typeface="Tahoma" pitchFamily="34" charset="0"/>
                </a:rPr>
                <a:t>ЗА ФИНАНСИРОВАНИЕ ПРОЕКТОВ.</a:t>
              </a:r>
            </a:p>
            <a:p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endParaRPr lang="ru-RU" sz="12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4604" name="TextBox 26"/>
            <p:cNvSpPr txBox="1">
              <a:spLocks noChangeArrowheads="1"/>
            </p:cNvSpPr>
            <p:nvPr/>
          </p:nvSpPr>
          <p:spPr bwMode="auto">
            <a:xfrm>
              <a:off x="326245" y="2951972"/>
              <a:ext cx="2566728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ГЛОБАЛЬНАЯ МОБИЛЬНОСТЬ</a:t>
              </a:r>
            </a:p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 И КОНКУРЕНЦИЯ</a:t>
              </a:r>
            </a:p>
          </p:txBody>
        </p:sp>
      </p:grpSp>
      <p:grpSp>
        <p:nvGrpSpPr>
          <p:cNvPr id="24580" name="Группа 7"/>
          <p:cNvGrpSpPr>
            <a:grpSpLocks/>
          </p:cNvGrpSpPr>
          <p:nvPr/>
        </p:nvGrpSpPr>
        <p:grpSpPr bwMode="auto">
          <a:xfrm>
            <a:off x="5875338" y="2192338"/>
            <a:ext cx="2949575" cy="1649412"/>
            <a:chOff x="5483281" y="3717032"/>
            <a:chExt cx="2949337" cy="1649806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5551537" y="3717032"/>
              <a:ext cx="254931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551537" y="4082244"/>
              <a:ext cx="254931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9" name="TextBox 27"/>
            <p:cNvSpPr txBox="1">
              <a:spLocks noChangeArrowheads="1"/>
            </p:cNvSpPr>
            <p:nvPr/>
          </p:nvSpPr>
          <p:spPr bwMode="auto">
            <a:xfrm>
              <a:off x="5483281" y="3773942"/>
              <a:ext cx="2903359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ПРАКТИКООРИЕНТИРОВАННОСТЬ</a:t>
              </a:r>
            </a:p>
          </p:txBody>
        </p:sp>
        <p:sp>
          <p:nvSpPr>
            <p:cNvPr id="24600" name="TextBox 29"/>
            <p:cNvSpPr txBox="1">
              <a:spLocks noChangeArrowheads="1"/>
            </p:cNvSpPr>
            <p:nvPr/>
          </p:nvSpPr>
          <p:spPr bwMode="auto">
            <a:xfrm>
              <a:off x="5552298" y="4089565"/>
              <a:ext cx="2880320" cy="127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МАСШТАБ И ГЛУБИНА ПРАКТИКООРИНЕТИРОВАННОГО ОБУЧЕНИЯ</a:t>
              </a:r>
              <a:r>
                <a:rPr lang="en-US" sz="1200">
                  <a:latin typeface="Tahoma" pitchFamily="34" charset="0"/>
                  <a:cs typeface="Tahoma" pitchFamily="34" charset="0"/>
                </a:rPr>
                <a:t>;</a:t>
              </a:r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ИССЛЕДОВАТЕЛЬСКИЕ ПАРТНЕРСТВА И КОММЕРЦИАЛИЗАЦИЯ.</a:t>
              </a:r>
            </a:p>
          </p:txBody>
        </p:sp>
      </p:grpSp>
      <p:grpSp>
        <p:nvGrpSpPr>
          <p:cNvPr id="24581" name="Группа 10"/>
          <p:cNvGrpSpPr>
            <a:grpSpLocks/>
          </p:cNvGrpSpPr>
          <p:nvPr/>
        </p:nvGrpSpPr>
        <p:grpSpPr bwMode="auto">
          <a:xfrm>
            <a:off x="5229225" y="4508500"/>
            <a:ext cx="2986088" cy="1825625"/>
            <a:chOff x="5618300" y="1328893"/>
            <a:chExt cx="2986148" cy="182514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5724665" y="1328893"/>
              <a:ext cx="254798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24665" y="1693921"/>
              <a:ext cx="254798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20"/>
            <p:cNvSpPr txBox="1">
              <a:spLocks noChangeArrowheads="1"/>
            </p:cNvSpPr>
            <p:nvPr/>
          </p:nvSpPr>
          <p:spPr bwMode="auto">
            <a:xfrm>
              <a:off x="5618300" y="1398176"/>
              <a:ext cx="2553904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СОВРЕМЕННЫЕ ТЕХНОЛОГИИ</a:t>
              </a:r>
            </a:p>
          </p:txBody>
        </p:sp>
        <p:sp>
          <p:nvSpPr>
            <p:cNvPr id="24596" name="TextBox 30"/>
            <p:cNvSpPr txBox="1">
              <a:spLocks noChangeArrowheads="1"/>
            </p:cNvSpPr>
            <p:nvPr/>
          </p:nvSpPr>
          <p:spPr bwMode="auto">
            <a:xfrm>
              <a:off x="5724128" y="1722874"/>
              <a:ext cx="2880320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ОН-ЛАЙН ОБУЧЕНИЕ И </a:t>
              </a:r>
              <a:r>
                <a:rPr lang="en-US" sz="1200">
                  <a:latin typeface="Tahoma" pitchFamily="34" charset="0"/>
                  <a:cs typeface="Tahoma" pitchFamily="34" charset="0"/>
                </a:rPr>
                <a:t>MOOCs;</a:t>
              </a:r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 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ИСПОЛЬЗОВАНИЕ ЦИФРОВЫХ ТЕХНОЛОГИЙ В ОБУЧЕНИИ </a:t>
              </a:r>
              <a:r>
                <a:rPr lang="en-US" sz="1200">
                  <a:latin typeface="Tahoma" pitchFamily="34" charset="0"/>
                  <a:cs typeface="Tahoma" pitchFamily="34" charset="0"/>
                </a:rPr>
                <a:t>;</a:t>
              </a:r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pPr>
                <a:spcAft>
                  <a:spcPts val="600"/>
                </a:spcAft>
                <a:buFont typeface="Arial" charset="0"/>
                <a:buChar char="•"/>
              </a:pPr>
              <a:r>
                <a:rPr lang="ru-RU" sz="1200">
                  <a:latin typeface="Tahoma" pitchFamily="34" charset="0"/>
                  <a:cs typeface="Tahoma" pitchFamily="34" charset="0"/>
                </a:rPr>
                <a:t>УВЕЛИЧЕНИЕ ИГРОВОЙ КОМПОНЕНТЫ В ОБРАЗОВАНИИ;</a:t>
              </a:r>
            </a:p>
            <a:p>
              <a:pPr>
                <a:spcAft>
                  <a:spcPts val="600"/>
                </a:spcAft>
                <a:buFont typeface="Arial" charset="0"/>
                <a:buChar char="•"/>
              </a:pPr>
              <a:r>
                <a:rPr lang="ru-RU" sz="1200">
                  <a:latin typeface="Tahoma" pitchFamily="34" charset="0"/>
                  <a:cs typeface="Tahoma" pitchFamily="34" charset="0"/>
                </a:rPr>
                <a:t>РОСТ ИНДИВИДУАЛИЗАЦИИ.</a:t>
              </a:r>
            </a:p>
          </p:txBody>
        </p:sp>
      </p:grpSp>
      <p:grpSp>
        <p:nvGrpSpPr>
          <p:cNvPr id="24582" name="Группа 12"/>
          <p:cNvGrpSpPr>
            <a:grpSpLocks/>
          </p:cNvGrpSpPr>
          <p:nvPr/>
        </p:nvGrpSpPr>
        <p:grpSpPr bwMode="auto">
          <a:xfrm>
            <a:off x="1779588" y="4579938"/>
            <a:ext cx="2665412" cy="2530475"/>
            <a:chOff x="2129995" y="510326"/>
            <a:chExt cx="2664851" cy="2529865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247445" y="510326"/>
              <a:ext cx="254740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247445" y="875363"/>
              <a:ext cx="254740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1" name="TextBox 31"/>
            <p:cNvSpPr txBox="1">
              <a:spLocks noChangeArrowheads="1"/>
            </p:cNvSpPr>
            <p:nvPr/>
          </p:nvSpPr>
          <p:spPr bwMode="auto">
            <a:xfrm>
              <a:off x="2284940" y="582334"/>
              <a:ext cx="1702710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МИРОВЫЕ ГОРОДА</a:t>
              </a:r>
            </a:p>
          </p:txBody>
        </p:sp>
        <p:sp>
          <p:nvSpPr>
            <p:cNvPr id="24592" name="TextBox 24"/>
            <p:cNvSpPr txBox="1">
              <a:spLocks noChangeArrowheads="1"/>
            </p:cNvSpPr>
            <p:nvPr/>
          </p:nvSpPr>
          <p:spPr bwMode="auto">
            <a:xfrm>
              <a:off x="2129995" y="870366"/>
              <a:ext cx="2603217" cy="2169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ГОРОДА КАК ЦЕНТРЫ ПРИТЯЖЕНИЯ ТАЛАНТОВ;</a:t>
              </a: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ГОРОДА КАК ЦЕНТРЫ РАЗВИТИЯ НАУКИ И ОБРАЗОВАНИЯ;</a:t>
              </a:r>
            </a:p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РАЗВИТИЕ МЕЖДУНАРОДНОГО СОТРУДНИЧЕСТВА.</a:t>
              </a:r>
            </a:p>
            <a:p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endParaRPr lang="ru-RU" sz="1200">
                <a:latin typeface="Tahoma" pitchFamily="34" charset="0"/>
                <a:cs typeface="Tahoma" pitchFamily="34" charset="0"/>
              </a:endParaRPr>
            </a:p>
            <a:p>
              <a:endParaRPr lang="ru-RU" sz="12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584" name="Группа 25"/>
          <p:cNvGrpSpPr>
            <a:grpSpLocks/>
          </p:cNvGrpSpPr>
          <p:nvPr/>
        </p:nvGrpSpPr>
        <p:grpSpPr bwMode="auto">
          <a:xfrm>
            <a:off x="4445000" y="774700"/>
            <a:ext cx="2986088" cy="855663"/>
            <a:chOff x="5618300" y="1328893"/>
            <a:chExt cx="2986148" cy="85564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5724665" y="1328893"/>
              <a:ext cx="254798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724665" y="1694011"/>
              <a:ext cx="2547988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5618300" y="1398176"/>
              <a:ext cx="1568058" cy="24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b="1">
                  <a:latin typeface="Tahoma" pitchFamily="34" charset="0"/>
                  <a:cs typeface="Tahoma" pitchFamily="34" charset="0"/>
                </a:rPr>
                <a:t>МАССИФИКАЦИЯ</a:t>
              </a:r>
            </a:p>
          </p:txBody>
        </p:sp>
        <p:sp>
          <p:nvSpPr>
            <p:cNvPr id="24588" name="TextBox 34"/>
            <p:cNvSpPr txBox="1">
              <a:spLocks noChangeArrowheads="1"/>
            </p:cNvSpPr>
            <p:nvPr/>
          </p:nvSpPr>
          <p:spPr bwMode="auto">
            <a:xfrm>
              <a:off x="5724128" y="1722874"/>
              <a:ext cx="28803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>
                  <a:latin typeface="Tahoma" pitchFamily="34" charset="0"/>
                  <a:cs typeface="Tahoma" pitchFamily="34" charset="0"/>
                </a:rPr>
                <a:t>•</a:t>
              </a:r>
              <a:r>
                <a:rPr lang="ru-RU" sz="1200">
                  <a:latin typeface="Tahoma" pitchFamily="34" charset="0"/>
                  <a:cs typeface="Tahoma" pitchFamily="34" charset="0"/>
                </a:rPr>
                <a:t> РОСТ ЧИСЛА ПОСТУПАЮЩИХ В ВУЗЫ;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9144000" cy="486092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ТЕСТ-ДРАЙВ    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http://test-drive.spb.hse.ru/</a:t>
            </a:r>
            <a:endParaRPr lang="ru-RU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2975" y="1531938"/>
            <a:ext cx="7258050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«Тест-драйв в Питерской Вышке» - это:</a:t>
            </a:r>
          </a:p>
          <a:p>
            <a:pPr>
              <a:spcBef>
                <a:spcPts val="600"/>
              </a:spcBef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проект для школьников 9</a:t>
            </a:r>
            <a:r>
              <a:rPr lang="en-US" sz="1400">
                <a:latin typeface="Tahoma" pitchFamily="34" charset="0"/>
                <a:cs typeface="Tahoma" pitchFamily="34" charset="0"/>
              </a:rPr>
              <a:t>–</a:t>
            </a:r>
            <a:r>
              <a:rPr lang="ru-RU" sz="1400">
                <a:latin typeface="Tahoma" pitchFamily="34" charset="0"/>
                <a:cs typeface="Tahoma" pitchFamily="34" charset="0"/>
              </a:rPr>
              <a:t>11 классов,  участие в котором позволит будущим абитуриентам лучше узнать вуз и город, где они продолжат свое образование.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три дня лекций педагогов НИУ ВШЭ – Санкт-Петербург, мастер-классы, обзорные экскурсии по научным лабораториям. В дополнение к официальной части — квесты, викторины, игры и другие испытания.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уникальная возможность для школьников проявить себя, разработать, а потом защитить свой социальный проект или стартап.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endParaRPr lang="ru-RU" sz="14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прекрасный способ узнать Питерскую Вышку изнутри, почувствовать себя студентом ведущего вуза в области экономических и социально-гуманитарных наук.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9144000" cy="230822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87750"/>
            <a:ext cx="9144000" cy="278130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Политика по работе с абитуриентами строится на реализации системы мероприятий, влияющих на изменение структуры состава абитуриентов, формирование ядра набора  из абитуриентов, имеющих на этапе довузовского образования  опыт участия в мероприятиях, проводимых НИУ ВШЭ. </a:t>
            </a:r>
          </a:p>
          <a:p>
            <a:r>
              <a:rPr lang="ru-RU" sz="14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                      (из стратегии НИУ ВШЭ – Санкт-Петербург)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НАУКА - ШКОЛЕ</a:t>
            </a:r>
          </a:p>
        </p:txBody>
      </p:sp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942975" y="1485900"/>
            <a:ext cx="7258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«Компас жизни»: 10-е классы – решение ситуационных задач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«Сообщество первооткрывателей» (Молодые для молодых)  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«Успешный выпускник» ( положение + тезисы подготовки к дискуссии)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Городской тур «Молодые исследователи»                   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Пригласи ученого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Дни Вышки в школе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Tahoma" pitchFamily="34" charset="0"/>
                <a:cs typeface="Tahoma" pitchFamily="34" charset="0"/>
              </a:rPr>
              <a:t>Пресс-клуб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9144000" cy="230822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587750"/>
            <a:ext cx="9144000" cy="278130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КОНФЕРЕНЦИЯ ШКОЛЬНИКОВ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2975" y="1485900"/>
            <a:ext cx="725805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Всероссийская научно-практической конференции «Молодые исследователи».</a:t>
            </a:r>
          </a:p>
          <a:p>
            <a:pPr>
              <a:spcBef>
                <a:spcPts val="600"/>
              </a:spcBef>
            </a:pPr>
            <a:endParaRPr lang="ru-RU" sz="1200" b="1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Тема конференции: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i="1">
                <a:latin typeface="Tahoma" pitchFamily="34" charset="0"/>
                <a:cs typeface="Tahoma" pitchFamily="34" charset="0"/>
              </a:rPr>
              <a:t>«Общество и культура в глобальном и локальном контексте».</a:t>
            </a:r>
            <a:endParaRPr lang="ru-RU" sz="12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Дата проведения:</a:t>
            </a:r>
            <a:r>
              <a:rPr lang="ru-RU" sz="1200">
                <a:latin typeface="Tahoma" pitchFamily="34" charset="0"/>
                <a:cs typeface="Tahoma" pitchFamily="34" charset="0"/>
              </a:rPr>
              <a:t> 14 апреля 2015 г.</a:t>
            </a:r>
          </a:p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Условия участия:</a:t>
            </a:r>
            <a:r>
              <a:rPr lang="ru-RU" sz="1200">
                <a:latin typeface="Tahoma" pitchFamily="34" charset="0"/>
                <a:cs typeface="Tahoma" pitchFamily="34" charset="0"/>
              </a:rPr>
              <a:t> на конференцию могут быть представлены учебно-исследовательские и проектные работы учащихся 9</a:t>
            </a:r>
            <a:r>
              <a:rPr lang="en-US" sz="1200">
                <a:latin typeface="Tahoma" pitchFamily="34" charset="0"/>
                <a:cs typeface="Tahoma" pitchFamily="34" charset="0"/>
              </a:rPr>
              <a:t>–</a:t>
            </a:r>
            <a:r>
              <a:rPr lang="ru-RU" sz="1200">
                <a:latin typeface="Tahoma" pitchFamily="34" charset="0"/>
                <a:cs typeface="Tahoma" pitchFamily="34" charset="0"/>
              </a:rPr>
              <a:t>11 классов ОУ Санкт-Петербурга, а также представителей ОУ различных регионов РФ и государств ближнего зарубежья, выполненные коллективно, индивидуально или в соавторстве.</a:t>
            </a:r>
          </a:p>
          <a:p>
            <a:pPr>
              <a:spcBef>
                <a:spcPts val="600"/>
              </a:spcBef>
            </a:pPr>
            <a:endParaRPr lang="en-US" sz="1200" b="1" u="sng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ЭТАПЫ ПРОВЕДЕНИЯ КОНФЕРЕНЦИИ:</a:t>
            </a:r>
            <a:endParaRPr lang="ru-RU" sz="12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buFontTx/>
              <a:buAutoNum type="romanUcPeriod"/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Заочный этап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(до 20 января 2015 г.).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1200" b="1">
                <a:latin typeface="Tahoma" pitchFamily="34" charset="0"/>
                <a:cs typeface="Tahoma" pitchFamily="34" charset="0"/>
              </a:rPr>
              <a:t>II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. Городской очный этап (15 марта 2015 г.). </a:t>
            </a:r>
          </a:p>
          <a:p>
            <a:pPr>
              <a:spcBef>
                <a:spcPts val="600"/>
              </a:spcBef>
            </a:pPr>
            <a:r>
              <a:rPr lang="en-US" sz="1200" b="1">
                <a:latin typeface="Tahoma" pitchFamily="34" charset="0"/>
                <a:cs typeface="Tahoma" pitchFamily="34" charset="0"/>
              </a:rPr>
              <a:t>III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.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Всероссийский очный этап (14 апреля 2015г.).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endParaRPr lang="ru-RU" sz="12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ПОДВЕДЕНИЕ ИТОГОВ КОНФЕРЕНЦИИ</a:t>
            </a:r>
            <a:r>
              <a:rPr lang="ru-RU" sz="120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200">
                <a:latin typeface="Tahoma" pitchFamily="34" charset="0"/>
                <a:cs typeface="Tahoma" pitchFamily="34" charset="0"/>
              </a:rPr>
              <a:t>Все участники конференции получат сертификаты,  а победители будут награждены дипломами </a:t>
            </a:r>
            <a:r>
              <a:rPr lang="en-US" sz="1200">
                <a:latin typeface="Tahoma" pitchFamily="34" charset="0"/>
                <a:cs typeface="Tahoma" pitchFamily="34" charset="0"/>
              </a:rPr>
              <a:t>I</a:t>
            </a:r>
            <a:r>
              <a:rPr lang="ru-RU" sz="120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>
                <a:latin typeface="Tahoma" pitchFamily="34" charset="0"/>
                <a:cs typeface="Tahoma" pitchFamily="34" charset="0"/>
              </a:rPr>
              <a:t>II</a:t>
            </a:r>
            <a:r>
              <a:rPr lang="ru-RU" sz="120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>
                <a:latin typeface="Tahoma" pitchFamily="34" charset="0"/>
                <a:cs typeface="Tahoma" pitchFamily="34" charset="0"/>
              </a:rPr>
              <a:t>III</a:t>
            </a:r>
            <a:r>
              <a:rPr lang="ru-RU" sz="1200">
                <a:latin typeface="Tahoma" pitchFamily="34" charset="0"/>
                <a:cs typeface="Tahoma" pitchFamily="34" charset="0"/>
              </a:rPr>
              <a:t> степени. Лучшие работы будут отмечены специальными дипломами от Национального исследовательского университета «Высшей школы экономики» и опубликованы в сборнике материалов конференции. Руководителям работ будут разосланы благодарственные письма.</a:t>
            </a:r>
          </a:p>
          <a:p>
            <a:pPr>
              <a:spcBef>
                <a:spcPts val="600"/>
              </a:spcBef>
            </a:pPr>
            <a:endParaRPr lang="ru-RU" sz="11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10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endParaRPr lang="ru-RU" sz="110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ОЛИМПИАДА «ВЫСШАЯ ПРОБА»</a:t>
            </a:r>
            <a:endParaRPr lang="en-US" sz="1400" b="1">
              <a:latin typeface="Tahoma" pitchFamily="34" charset="0"/>
              <a:cs typeface="Tahoma" pitchFamily="34" charset="0"/>
            </a:endParaRPr>
          </a:p>
          <a:p>
            <a:r>
              <a:rPr lang="ru-RU" sz="1400" b="1">
                <a:latin typeface="Calibri" pitchFamily="34" charset="0"/>
                <a:cs typeface="Tahoma" pitchFamily="34" charset="0"/>
              </a:rPr>
              <a:t>ГОРОДА И СТРАНЫ</a:t>
            </a:r>
          </a:p>
          <a:p>
            <a:r>
              <a:rPr lang="ru-RU" sz="1400" b="1">
                <a:latin typeface="Calibri" pitchFamily="34" charset="0"/>
                <a:cs typeface="Tahoma" pitchFamily="34" charset="0"/>
              </a:rPr>
              <a:t>В КОТОРЫХ ПРОВОДИЛАСЬ ОЛИМПИАДА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6083" name="Picture 9" descr="map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1712913"/>
            <a:ext cx="8913812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216025"/>
            <a:ext cx="9144000" cy="4852988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84700" y="2214563"/>
          <a:ext cx="4194175" cy="2944812"/>
        </p:xfrm>
        <a:graphic>
          <a:graphicData uri="http://schemas.openxmlformats.org/presentationml/2006/ole">
            <p:oleObj spid="_x0000_s1026" r:id="rId3" imgW="4194056" imgH="2944125" progId="">
              <p:embed/>
            </p:oleObj>
          </a:graphicData>
        </a:graphic>
      </p:graphicFrame>
      <p:pic>
        <p:nvPicPr>
          <p:cNvPr id="1027" name="Picture 7" descr="vorona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8" y="2087563"/>
            <a:ext cx="29368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Прямоугольник 3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ОЛИМПИАДА «ВЫСШАЯ ПРОБА»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35450" y="1260475"/>
            <a:ext cx="4908550" cy="524192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   </a:t>
            </a:r>
          </a:p>
        </p:txBody>
      </p:sp>
      <p:sp>
        <p:nvSpPr>
          <p:cNvPr id="1031" name="Прямоугольник 3"/>
          <p:cNvSpPr>
            <a:spLocks noChangeArrowheads="1"/>
          </p:cNvSpPr>
          <p:nvPr/>
        </p:nvSpPr>
        <p:spPr bwMode="auto">
          <a:xfrm>
            <a:off x="4378325" y="1322388"/>
            <a:ext cx="37068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</a:rPr>
              <a:t>БЫЛИ ЗАЧИСЛЕННЫ НА ОБРАЗОВАТЕЛЬНУЮ ПРОГРАММУ ПО РЕЗУЛЬТАТАМ ОЛИМПИАД</a:t>
            </a:r>
            <a:r>
              <a:rPr lang="en-US" sz="1200" b="1">
                <a:latin typeface="Tahoma" pitchFamily="34" charset="0"/>
              </a:rPr>
              <a:t>*</a:t>
            </a:r>
            <a:endParaRPr lang="ru-RU" sz="1200" b="1">
              <a:latin typeface="Tahoma" pitchFamily="34" charset="0"/>
            </a:endParaRPr>
          </a:p>
        </p:txBody>
      </p:sp>
      <p:sp>
        <p:nvSpPr>
          <p:cNvPr id="1032" name="Прямоугольник 3"/>
          <p:cNvSpPr>
            <a:spLocks noChangeArrowheads="1"/>
          </p:cNvSpPr>
          <p:nvPr/>
        </p:nvSpPr>
        <p:spPr bwMode="auto">
          <a:xfrm>
            <a:off x="4378325" y="5349875"/>
            <a:ext cx="4557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Calibri" pitchFamily="34" charset="0"/>
              </a:rPr>
              <a:t>*Указанны образовательные программы на которых значимы различия в проценте олимпиадников</a:t>
            </a:r>
          </a:p>
          <a:p>
            <a:r>
              <a:rPr lang="ru-RU" sz="1000" b="1">
                <a:latin typeface="Calibri" pitchFamily="34" charset="0"/>
              </a:rPr>
              <a:t>**Прикладная математика и информатика</a:t>
            </a:r>
          </a:p>
          <a:p>
            <a:endParaRPr lang="en-US" sz="1000" b="1">
              <a:latin typeface="Calibri" pitchFamily="34" charset="0"/>
            </a:endParaRPr>
          </a:p>
          <a:p>
            <a:r>
              <a:rPr lang="ru-RU" sz="1000" b="1">
                <a:latin typeface="Calibri" pitchFamily="34" charset="0"/>
              </a:rPr>
              <a:t>Источник: Мониторинг абитуриентов бакалавриата 2014, победители и призеры олимпиад школьников, N=787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47775"/>
            <a:ext cx="4176713" cy="5260975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МЕЖДУНАРОДНЫЕ ПАРТНЕРЫ</a:t>
            </a:r>
          </a:p>
        </p:txBody>
      </p:sp>
      <p:pic>
        <p:nvPicPr>
          <p:cNvPr id="49155" name="Picture 2" descr="C:\Users\ookulova\Desktop\Съемный диск\сайт\logo_unis\Uni-Logo_Web_RG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725" y="1858963"/>
            <a:ext cx="2917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 descr="C:\Users\ookulova\Desktop\Съемный диск\сайт\logo_unis\lil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1892300"/>
            <a:ext cx="21907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 descr="C:\Users\ookulova\Desktop\Съемный диск\сайт\logo_unis\logoAixMarsUni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125" y="2974975"/>
            <a:ext cx="22320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 descr="C:\Users\ookulova\Desktop\Съемный диск\сайт\logo_unis\AudenciaNantes_uk_CMJN_Centre_20120827152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368675"/>
            <a:ext cx="18002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C:\Users\ookulova\Desktop\Съемный диск\сайт\logo_unis\logo_33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540000"/>
            <a:ext cx="3714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upload.wikimedia.org/wikipedia/commons/thumb/4/4b/Logo_Essca.jpg/600px-Logo_Ess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2225" y="3251200"/>
            <a:ext cx="1293813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0" descr="http://upload.wikimedia.org/wikipedia/en/thumb/a/a2/University_of_Oslo_logo.png/220px-University_of_Oslo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24700" y="1833563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2" descr="http://academicpositions.eu/content/uploads/2012/08/J%C3%B6nk%C3%B6pingBusiness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938" y="4572000"/>
            <a:ext cx="4819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4" descr="http://upload.wikimedia.org/wikipedia/commons/c/cd/PTE_cimer_kics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73450" y="3192463"/>
            <a:ext cx="131921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8" descr="http://www.euroscholars.eu/images/LogoHelsink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4550" y="3771900"/>
            <a:ext cx="172561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6025"/>
            <a:ext cx="9144000" cy="4594225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28825"/>
            <a:ext cx="9144000" cy="1925638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м</a:t>
            </a:r>
            <a:endParaRPr lang="ru-RU" sz="1200" dirty="0"/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БИЗНЕС ПАРТНЕРЫ</a:t>
            </a:r>
          </a:p>
        </p:txBody>
      </p:sp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868363" y="1663700"/>
            <a:ext cx="733266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latin typeface="Tahoma" pitchFamily="34" charset="0"/>
                <a:cs typeface="Tahoma" pitchFamily="34" charset="0"/>
              </a:rPr>
              <a:t>Партнеры:</a:t>
            </a:r>
          </a:p>
          <a:p>
            <a:pPr>
              <a:lnSpc>
                <a:spcPct val="15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KPMG, Deloitte, PwC, EY, Danone, </a:t>
            </a:r>
            <a:r>
              <a:rPr lang="ru-RU" sz="1200">
                <a:latin typeface="Tahoma" pitchFamily="34" charset="0"/>
                <a:cs typeface="Tahoma" pitchFamily="34" charset="0"/>
              </a:rPr>
              <a:t>Сбербанк, </a:t>
            </a:r>
            <a:r>
              <a:rPr lang="en-US" sz="1200">
                <a:latin typeface="Tahoma" pitchFamily="34" charset="0"/>
                <a:cs typeface="Tahoma" pitchFamily="34" charset="0"/>
              </a:rPr>
              <a:t>Citi </a:t>
            </a:r>
            <a:r>
              <a:rPr lang="ru-RU" sz="1200">
                <a:latin typeface="Tahoma" pitchFamily="34" charset="0"/>
                <a:cs typeface="Tahoma" pitchFamily="34" charset="0"/>
              </a:rPr>
              <a:t>банк, </a:t>
            </a:r>
            <a:r>
              <a:rPr lang="en-US" sz="1200">
                <a:latin typeface="Tahoma" pitchFamily="34" charset="0"/>
                <a:cs typeface="Tahoma" pitchFamily="34" charset="0"/>
              </a:rPr>
              <a:t>Nissan, Nokyan Tires, </a:t>
            </a:r>
            <a:r>
              <a:rPr lang="ru-RU" sz="1200">
                <a:latin typeface="Tahoma" pitchFamily="34" charset="0"/>
                <a:cs typeface="Tahoma" pitchFamily="34" charset="0"/>
              </a:rPr>
              <a:t>Газпромнефть Бизнес Сервис, ВТБ банк, Банк "Санкт-Петербург", 2</a:t>
            </a:r>
            <a:r>
              <a:rPr lang="en-US" sz="1200">
                <a:latin typeface="Tahoma" pitchFamily="34" charset="0"/>
                <a:cs typeface="Tahoma" pitchFamily="34" charset="0"/>
              </a:rPr>
              <a:t>GIS, Mars, Procter &amp; Gamble, JTI Petro, BAT, Philip Morris, </a:t>
            </a:r>
            <a:r>
              <a:rPr lang="ru-RU" sz="1200">
                <a:latin typeface="Tahoma" pitchFamily="34" charset="0"/>
                <a:cs typeface="Tahoma" pitchFamily="34" charset="0"/>
              </a:rPr>
              <a:t>Альфа-банк, Банк ВТБ 24, ВТБ страхование, Московская биржа, Банк "Открытие",  ОТП Банк, </a:t>
            </a:r>
            <a:r>
              <a:rPr lang="en-US" sz="1200">
                <a:latin typeface="Tahoma" pitchFamily="34" charset="0"/>
                <a:cs typeface="Tahoma" pitchFamily="34" charset="0"/>
              </a:rPr>
              <a:t>Future Today, Toyota </a:t>
            </a:r>
          </a:p>
          <a:p>
            <a:pPr>
              <a:lnSpc>
                <a:spcPct val="15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Citi </a:t>
            </a:r>
            <a:r>
              <a:rPr lang="ru-RU" sz="1200">
                <a:latin typeface="Tahoma" pitchFamily="34" charset="0"/>
                <a:cs typeface="Tahoma" pitchFamily="34" charset="0"/>
              </a:rPr>
              <a:t>банк, Сбербанк, </a:t>
            </a:r>
            <a:r>
              <a:rPr lang="en-US" sz="1200">
                <a:latin typeface="Tahoma" pitchFamily="34" charset="0"/>
                <a:cs typeface="Tahoma" pitchFamily="34" charset="0"/>
              </a:rPr>
              <a:t>Danone, </a:t>
            </a:r>
            <a:r>
              <a:rPr lang="ru-RU" sz="1200">
                <a:latin typeface="Tahoma" pitchFamily="34" charset="0"/>
                <a:cs typeface="Tahoma" pitchFamily="34" charset="0"/>
              </a:rPr>
              <a:t>Газпромнефть Бизнес Сервис, </a:t>
            </a:r>
            <a:r>
              <a:rPr lang="en-US" sz="1200">
                <a:latin typeface="Tahoma" pitchFamily="34" charset="0"/>
                <a:cs typeface="Tahoma" pitchFamily="34" charset="0"/>
              </a:rPr>
              <a:t>Ernst &amp; Young,</a:t>
            </a:r>
          </a:p>
          <a:p>
            <a:pPr>
              <a:lnSpc>
                <a:spcPct val="150000"/>
              </a:lnSpc>
            </a:pPr>
            <a:r>
              <a:rPr lang="ru-RU" sz="1200">
                <a:latin typeface="Tahoma" pitchFamily="34" charset="0"/>
                <a:cs typeface="Tahoma" pitchFamily="34" charset="0"/>
              </a:rPr>
              <a:t>Администрация Губернатора Санкт-Петербурга</a:t>
            </a:r>
            <a:r>
              <a:rPr lang="en-US" sz="1200">
                <a:latin typeface="Tahoma" pitchFamily="34" charset="0"/>
                <a:cs typeface="Tahoma" pitchFamily="34" charset="0"/>
              </a:rPr>
              <a:t>,</a:t>
            </a:r>
            <a:r>
              <a:rPr lang="ru-RU" sz="120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>
                <a:latin typeface="Tahoma" pitchFamily="34" charset="0"/>
                <a:cs typeface="Tahoma" pitchFamily="34" charset="0"/>
              </a:rPr>
              <a:t>Deloitte, Procter&amp; Gamble, </a:t>
            </a:r>
            <a:r>
              <a:rPr lang="ru-RU" sz="1200">
                <a:latin typeface="Tahoma" pitchFamily="34" charset="0"/>
                <a:cs typeface="Tahoma" pitchFamily="34" charset="0"/>
              </a:rPr>
              <a:t>ВТБ страхование, </a:t>
            </a:r>
            <a:r>
              <a:rPr lang="en-US" sz="1200">
                <a:latin typeface="Tahoma" pitchFamily="34" charset="0"/>
                <a:cs typeface="Tahoma" pitchFamily="34" charset="0"/>
              </a:rPr>
              <a:t>JTI Petro </a:t>
            </a:r>
          </a:p>
          <a:p>
            <a:pPr>
              <a:lnSpc>
                <a:spcPct val="150000"/>
              </a:lnSpc>
            </a:pPr>
            <a:endParaRPr lang="ru-RU" sz="120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>
                <a:latin typeface="Tahoma" pitchFamily="34" charset="0"/>
                <a:cs typeface="Tahoma" pitchFamily="34" charset="0"/>
              </a:rPr>
              <a:t>прикладные курсы компаний-партнеров (компании ЕМС и Сити банка)</a:t>
            </a:r>
          </a:p>
          <a:p>
            <a:pPr>
              <a:lnSpc>
                <a:spcPct val="150000"/>
              </a:lnSpc>
            </a:pPr>
            <a:r>
              <a:rPr lang="ru-RU" sz="1200">
                <a:latin typeface="Tahoma" pitchFamily="34" charset="0"/>
                <a:cs typeface="Tahoma" pitchFamily="34" charset="0"/>
              </a:rPr>
              <a:t/>
            </a:r>
            <a:br>
              <a:rPr lang="ru-RU" sz="1200">
                <a:latin typeface="Tahoma" pitchFamily="34" charset="0"/>
                <a:cs typeface="Tahoma" pitchFamily="34" charset="0"/>
              </a:rPr>
            </a:br>
            <a:r>
              <a:rPr lang="ru-RU" sz="1200">
                <a:latin typeface="Tahoma" pitchFamily="34" charset="0"/>
                <a:cs typeface="Tahoma" pitchFamily="34" charset="0"/>
              </a:rPr>
              <a:t>Базовая кафедра Администрации Губернатора Санкт-Петербурга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6025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094163"/>
            <a:ext cx="9144000" cy="43815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м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668838"/>
            <a:ext cx="9144000" cy="438150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м</a:t>
            </a:r>
            <a:endParaRPr lang="ru-RU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806700"/>
            <a:ext cx="3987800" cy="1754188"/>
          </a:xfrm>
          <a:prstGeom prst="rect">
            <a:avLst/>
          </a:prstGeom>
          <a:solidFill>
            <a:srgbClr val="2A8E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 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768350"/>
            <a:ext cx="8201025" cy="50800"/>
          </a:xfrm>
          <a:prstGeom prst="rect">
            <a:avLst/>
          </a:prstGeom>
          <a:solidFill>
            <a:srgbClr val="2A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3" name="Прямоугольник 2"/>
          <p:cNvSpPr>
            <a:spLocks noChangeArrowheads="1"/>
          </p:cNvSpPr>
          <p:nvPr/>
        </p:nvSpPr>
        <p:spPr bwMode="auto">
          <a:xfrm>
            <a:off x="868363" y="341313"/>
            <a:ext cx="5751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КАМПУС</a:t>
            </a:r>
          </a:p>
        </p:txBody>
      </p:sp>
      <p:pic>
        <p:nvPicPr>
          <p:cNvPr id="51204" name="Рисунок 3"/>
          <p:cNvPicPr>
            <a:picLocks noChangeAspect="1"/>
          </p:cNvPicPr>
          <p:nvPr/>
        </p:nvPicPr>
        <p:blipFill>
          <a:blip r:embed="rId2"/>
          <a:srcRect l="2373" t="18893" r="2901" b="19864"/>
          <a:stretch>
            <a:fillRect/>
          </a:stretch>
        </p:blipFill>
        <p:spPr bwMode="auto">
          <a:xfrm>
            <a:off x="952500" y="2919413"/>
            <a:ext cx="2921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4"/>
          <p:cNvPicPr>
            <a:picLocks noChangeAspect="1"/>
          </p:cNvPicPr>
          <p:nvPr/>
        </p:nvPicPr>
        <p:blipFill>
          <a:blip r:embed="rId3"/>
          <a:srcRect b="25536"/>
          <a:stretch>
            <a:fillRect/>
          </a:stretch>
        </p:blipFill>
        <p:spPr bwMode="auto">
          <a:xfrm>
            <a:off x="952500" y="1260475"/>
            <a:ext cx="2921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 descr="http://www.hse.ru/data/2012/10/19/1247370747/10vas_Page_05_1.jpg"/>
          <p:cNvPicPr>
            <a:picLocks noChangeAspect="1" noChangeArrowheads="1"/>
          </p:cNvPicPr>
          <p:nvPr/>
        </p:nvPicPr>
        <p:blipFill>
          <a:blip r:embed="rId4"/>
          <a:srcRect l="9160" r="36754"/>
          <a:stretch>
            <a:fillRect/>
          </a:stretch>
        </p:blipFill>
        <p:spPr bwMode="auto">
          <a:xfrm>
            <a:off x="952500" y="4656138"/>
            <a:ext cx="29241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Прямоугольник 7"/>
          <p:cNvSpPr>
            <a:spLocks noChangeArrowheads="1"/>
          </p:cNvSpPr>
          <p:nvPr/>
        </p:nvSpPr>
        <p:spPr bwMode="auto">
          <a:xfrm>
            <a:off x="3987800" y="3017838"/>
            <a:ext cx="485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  <a:cs typeface="Tahoma" pitchFamily="34" charset="0"/>
              </a:rPr>
              <a:t>г. Санкт-Петербург, ул. Кантемировская, д. 3, лит. А</a:t>
            </a:r>
          </a:p>
          <a:p>
            <a:endParaRPr lang="ru-RU" sz="1200" b="1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САНКТ-ПЕТЕРБУРГСКАЯ ШКОЛА ЭКОНОМИКИ И МЕНЕДЖМЕНТА</a:t>
            </a:r>
          </a:p>
          <a:p>
            <a:endParaRPr lang="ru-RU" sz="1200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Площадь кв. м. — 10 908,5 кв. м.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Ввод в эксплуатацию — 1 кв. 2015г.</a:t>
            </a:r>
          </a:p>
        </p:txBody>
      </p:sp>
      <p:sp>
        <p:nvSpPr>
          <p:cNvPr id="51208" name="Прямоугольник 10"/>
          <p:cNvSpPr>
            <a:spLocks noChangeArrowheads="1"/>
          </p:cNvSpPr>
          <p:nvPr/>
        </p:nvSpPr>
        <p:spPr bwMode="auto">
          <a:xfrm>
            <a:off x="3987800" y="1546225"/>
            <a:ext cx="4851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  <a:cs typeface="Tahoma" pitchFamily="34" charset="0"/>
              </a:rPr>
              <a:t>Союза Печатников, д. 16,</a:t>
            </a:r>
            <a:r>
              <a:rPr lang="en-US" sz="12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200" b="1">
                <a:latin typeface="Tahoma" pitchFamily="34" charset="0"/>
                <a:cs typeface="Tahoma" pitchFamily="34" charset="0"/>
              </a:rPr>
              <a:t>лит. А</a:t>
            </a:r>
            <a:endParaRPr lang="en-US" sz="1200" b="1">
              <a:latin typeface="Tahoma" pitchFamily="34" charset="0"/>
              <a:cs typeface="Tahoma" pitchFamily="34" charset="0"/>
            </a:endParaRPr>
          </a:p>
          <a:p>
            <a:endParaRPr lang="en-US" sz="1200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АДМИНИСТРАЦИЯ</a:t>
            </a:r>
          </a:p>
          <a:p>
            <a:endParaRPr lang="ru-RU" sz="1200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Площадь кв. м. — 2956,2 кв. м.</a:t>
            </a:r>
            <a:endParaRPr lang="en-US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9" name="Прямоугольник 11"/>
          <p:cNvSpPr>
            <a:spLocks noChangeArrowheads="1"/>
          </p:cNvSpPr>
          <p:nvPr/>
        </p:nvSpPr>
        <p:spPr bwMode="auto">
          <a:xfrm>
            <a:off x="3987800" y="4697413"/>
            <a:ext cx="485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  <a:cs typeface="Tahoma" pitchFamily="34" charset="0"/>
              </a:rPr>
              <a:t>г. Санкт-Петербург , 10-я линия В.О., д. 3/30, лит. А.</a:t>
            </a:r>
          </a:p>
          <a:p>
            <a:endParaRPr lang="ru-RU" sz="1200" b="1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САНКТ-ПЕТЕРБУРГСКАЯ ШКОЛА СОЦИАЛЬНЫХ И ГУМАНИТАРНЫХ НАУК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ЮРИДИЧЕСКИЙ ФАКУЛЬТЕТ</a:t>
            </a:r>
          </a:p>
          <a:p>
            <a:endParaRPr lang="ru-RU" sz="1200">
              <a:latin typeface="Tahoma" pitchFamily="34" charset="0"/>
              <a:cs typeface="Tahoma" pitchFamily="34" charset="0"/>
            </a:endParaRP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Площадь кв. м. — 30 000 кв. м.</a:t>
            </a:r>
          </a:p>
          <a:p>
            <a:r>
              <a:rPr lang="ru-RU" sz="1200">
                <a:latin typeface="Tahoma" pitchFamily="34" charset="0"/>
                <a:cs typeface="Tahoma" pitchFamily="34" charset="0"/>
              </a:rPr>
              <a:t>Ввод в эксплуатацию — 4 кв. 2016г.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60825" y="5715000"/>
            <a:ext cx="4978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Директор НИУ </a:t>
            </a: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ВШЭ</a:t>
            </a: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— </a:t>
            </a: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Санкт-Петербург</a:t>
            </a:r>
            <a:endParaRPr lang="ru-RU" alt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С. М. Кадочников</a:t>
            </a:r>
            <a:endParaRPr lang="en-US" altLang="ru-RU" sz="1400" spc="5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61963" y="952500"/>
            <a:ext cx="4978400" cy="1970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КОНТАКТЫ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Тел.</a:t>
            </a: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+7 (812) 714-19-64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Факс</a:t>
            </a: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+7 (812) 714-30-23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www.spb.hse.ru</a:t>
            </a:r>
            <a:endParaRPr lang="ru-RU" altLang="ru-RU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ru-RU" sz="1400" spc="5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9275"/>
            <a:ext cx="9144000" cy="61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ГЛОБАЛЬНАЯ МОБИЛЬНОСТЬ И КОНКУРЕНЦИЯ: </a:t>
            </a:r>
          </a:p>
          <a:p>
            <a:pPr algn="ctr"/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РОСТ ЧИСЛЕННОСТИ ИНОСТРАННЫХ СТУДЕНТОВ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088" y="404813"/>
            <a:ext cx="7858125" cy="2278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5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endParaRPr lang="ru-RU" sz="25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endParaRPr lang="en-US" sz="2500" b="1">
              <a:solidFill>
                <a:srgbClr val="17375E"/>
              </a:solidFill>
              <a:latin typeface="Calibri" pitchFamily="34" charset="0"/>
            </a:endParaRPr>
          </a:p>
          <a:p>
            <a:pPr algn="just"/>
            <a:r>
              <a:rPr lang="en-US" sz="2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>
                <a:latin typeface="Tahoma" pitchFamily="34" charset="0"/>
                <a:cs typeface="Tahoma" pitchFamily="34" charset="0"/>
              </a:rPr>
              <a:t>463% за 37 лет</a:t>
            </a:r>
          </a:p>
          <a:p>
            <a:pPr algn="just"/>
            <a:endParaRPr lang="en-GB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25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4" name="Rectangle 33"/>
          <p:cNvSpPr>
            <a:spLocks noChangeArrowheads="1"/>
          </p:cNvSpPr>
          <p:nvPr/>
        </p:nvSpPr>
        <p:spPr bwMode="auto">
          <a:xfrm>
            <a:off x="4214813" y="27146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ahoma" pitchFamily="34" charset="0"/>
                <a:cs typeface="Tahoma" pitchFamily="34" charset="0"/>
              </a:rPr>
              <a:t>         </a:t>
            </a:r>
            <a:r>
              <a:rPr lang="ru-RU" b="1">
                <a:latin typeface="Tahoma" pitchFamily="34" charset="0"/>
                <a:cs typeface="Tahoma" pitchFamily="34" charset="0"/>
              </a:rPr>
              <a:t>50% за 7 лет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755650" y="5500688"/>
            <a:ext cx="784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Прогноз : до </a:t>
            </a:r>
            <a:r>
              <a:rPr lang="en-US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ru-RU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en-US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иностранных студентов в</a:t>
            </a:r>
            <a:r>
              <a:rPr lang="en-US" sz="20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 2020</a:t>
            </a:r>
            <a:endParaRPr lang="ru-RU" sz="2000" b="1">
              <a:solidFill>
                <a:srgbClr val="14405D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357563" y="2571750"/>
            <a:ext cx="5184775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Прямоугольник 31"/>
          <p:cNvSpPr>
            <a:spLocks noChangeArrowheads="1"/>
          </p:cNvSpPr>
          <p:nvPr/>
        </p:nvSpPr>
        <p:spPr bwMode="auto">
          <a:xfrm>
            <a:off x="3500438" y="2143125"/>
            <a:ext cx="2070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  <a:cs typeface="Tahoma" pitchFamily="34" charset="0"/>
              </a:rPr>
              <a:t>114% за 12 лет</a:t>
            </a:r>
            <a:endParaRPr lang="en-US" b="1">
              <a:latin typeface="Tahoma" pitchFamily="34" charset="0"/>
              <a:cs typeface="Tahoma" pitchFamily="34" charset="0"/>
            </a:endParaRPr>
          </a:p>
          <a:p>
            <a:endParaRPr lang="ru-RU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5"/>
            <a:ext cx="9001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>
            <a:off x="4500563" y="3143250"/>
            <a:ext cx="4017962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00063" y="2071688"/>
            <a:ext cx="8051800" cy="9525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095"/>
          <p:cNvGrpSpPr>
            <a:grpSpLocks/>
          </p:cNvGrpSpPr>
          <p:nvPr/>
        </p:nvGrpSpPr>
        <p:grpSpPr bwMode="auto">
          <a:xfrm>
            <a:off x="-1660525" y="-77788"/>
            <a:ext cx="11493500" cy="7404101"/>
            <a:chOff x="-1438824" y="-500288"/>
            <a:chExt cx="11494453" cy="740472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430" y="-500288"/>
              <a:ext cx="9325748" cy="7317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6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38824" y="135682"/>
              <a:ext cx="11494453" cy="676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12"/>
            <p:cNvSpPr/>
            <p:nvPr/>
          </p:nvSpPr>
          <p:spPr>
            <a:xfrm>
              <a:off x="8652163" y="2073266"/>
              <a:ext cx="136536" cy="1381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6664" name="Группа 3091"/>
            <p:cNvGrpSpPr>
              <a:grpSpLocks/>
            </p:cNvGrpSpPr>
            <p:nvPr/>
          </p:nvGrpSpPr>
          <p:grpSpPr bwMode="auto">
            <a:xfrm>
              <a:off x="7958275" y="2171965"/>
              <a:ext cx="274320" cy="274320"/>
              <a:chOff x="7958275" y="2171965"/>
              <a:chExt cx="274320" cy="274320"/>
            </a:xfrm>
          </p:grpSpPr>
          <p:sp>
            <p:nvSpPr>
              <p:cNvPr id="14" name="Капля 13"/>
              <p:cNvSpPr/>
              <p:nvPr/>
            </p:nvSpPr>
            <p:spPr>
              <a:xfrm rot="7912283">
                <a:off x="7958368" y="2171699"/>
                <a:ext cx="274661" cy="274660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8021873" y="2235204"/>
                <a:ext cx="138124" cy="1365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4" name="Капля 23"/>
            <p:cNvSpPr/>
            <p:nvPr/>
          </p:nvSpPr>
          <p:spPr>
            <a:xfrm rot="7912283">
              <a:off x="7836120" y="2616236"/>
              <a:ext cx="274661" cy="274661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899625" y="2678155"/>
              <a:ext cx="136536" cy="138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Капля 25"/>
            <p:cNvSpPr/>
            <p:nvPr/>
          </p:nvSpPr>
          <p:spPr>
            <a:xfrm rot="7912283">
              <a:off x="3917052" y="1367563"/>
              <a:ext cx="273073" cy="274660"/>
            </a:xfrm>
            <a:prstGeom prst="teardrop">
              <a:avLst/>
            </a:prstGeom>
            <a:solidFill>
              <a:srgbClr val="C00000"/>
            </a:solidFill>
            <a:ln w="25400">
              <a:noFill/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Капля 29"/>
            <p:cNvSpPr/>
            <p:nvPr/>
          </p:nvSpPr>
          <p:spPr>
            <a:xfrm rot="7912283">
              <a:off x="4816444" y="1009552"/>
              <a:ext cx="274661" cy="274661"/>
            </a:xfrm>
            <a:prstGeom prst="teardrop">
              <a:avLst/>
            </a:prstGeom>
            <a:solidFill>
              <a:schemeClr val="tx1">
                <a:lumMod val="75000"/>
              </a:schemeClr>
            </a:solidFill>
            <a:ln w="25400">
              <a:noFill/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79763" y="1423924"/>
              <a:ext cx="136536" cy="136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879950" y="1065119"/>
              <a:ext cx="138124" cy="138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" name="Капля 33"/>
            <p:cNvSpPr/>
            <p:nvPr/>
          </p:nvSpPr>
          <p:spPr>
            <a:xfrm rot="7912283">
              <a:off x="3547927" y="1136562"/>
              <a:ext cx="274661" cy="274660"/>
            </a:xfrm>
            <a:prstGeom prst="teardrop">
              <a:avLst/>
            </a:prstGeom>
            <a:solidFill>
              <a:srgbClr val="C00000"/>
            </a:solidFill>
            <a:ln w="25400">
              <a:noFill/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611433" y="1192130"/>
              <a:ext cx="138123" cy="1365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" name="Капля 35"/>
            <p:cNvSpPr/>
            <p:nvPr/>
          </p:nvSpPr>
          <p:spPr>
            <a:xfrm rot="7912283">
              <a:off x="3731299" y="1391378"/>
              <a:ext cx="273073" cy="274661"/>
            </a:xfrm>
            <a:prstGeom prst="teardrop">
              <a:avLst/>
            </a:prstGeom>
            <a:solidFill>
              <a:srgbClr val="C00000"/>
            </a:solidFill>
            <a:ln w="25400">
              <a:noFill/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800360" y="1452502"/>
              <a:ext cx="136536" cy="138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4949806" y="953985"/>
              <a:ext cx="206392" cy="17464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7" name="TextBox 3076"/>
            <p:cNvSpPr txBox="1"/>
            <p:nvPr/>
          </p:nvSpPr>
          <p:spPr>
            <a:xfrm>
              <a:off x="5003785" y="703139"/>
              <a:ext cx="863672" cy="277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МОСКВА</a:t>
              </a:r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4052794" y="1423924"/>
              <a:ext cx="193691" cy="6826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flipH="1" flipV="1">
              <a:off x="3492360" y="1466790"/>
              <a:ext cx="373094" cy="6033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843019" y="1208006"/>
              <a:ext cx="787465" cy="27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ПАРИЖ</a:t>
              </a:r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H="1" flipV="1">
              <a:off x="3309783" y="1195305"/>
              <a:ext cx="374681" cy="58742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596936" y="936520"/>
              <a:ext cx="895424" cy="27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ЛОНДОН</a:t>
              </a:r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>
              <a:off x="8098080" y="2289184"/>
              <a:ext cx="258783" cy="104784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8317173" y="2273308"/>
              <a:ext cx="904950" cy="27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ШАНХАЙ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961335" y="2352689"/>
              <a:ext cx="936703" cy="27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ГОНКОНГ</a:t>
              </a:r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 flipH="1" flipV="1">
              <a:off x="7775790" y="2576546"/>
              <a:ext cx="190516" cy="166701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headEnd type="oval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4200444" y="1311202"/>
              <a:ext cx="803342" cy="276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ru-RU" sz="1200" b="1">
                  <a:solidFill>
                    <a:srgbClr val="161F28"/>
                  </a:solidFill>
                  <a:latin typeface="Tahoma" pitchFamily="34" charset="0"/>
                  <a:cs typeface="Tahoma" pitchFamily="34" charset="0"/>
                </a:rPr>
                <a:t>ЦЮРИХ</a:t>
              </a:r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-58738" y="149225"/>
            <a:ext cx="9361488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МИРОВЫЕ ГОРОДА: </a:t>
            </a:r>
          </a:p>
          <a:p>
            <a:pPr algn="ctr"/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РЕЙТИНГ 50 ЛУЧШИХ ГОРОДОВ ДЛЯ СТУДЕНТОВ</a:t>
            </a:r>
            <a:r>
              <a:rPr lang="en-US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QS 2013</a:t>
            </a:r>
            <a:endParaRPr lang="ru-RU" sz="1600" b="1">
              <a:solidFill>
                <a:srgbClr val="1440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3" name="Капля 112"/>
          <p:cNvSpPr/>
          <p:nvPr/>
        </p:nvSpPr>
        <p:spPr>
          <a:xfrm rot="7912283">
            <a:off x="7331075" y="4092575"/>
            <a:ext cx="274638" cy="24923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6443663" y="3789363"/>
            <a:ext cx="10366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СИНГАПУР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7396163" y="4138613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 flipV="1">
            <a:off x="7273925" y="4052888"/>
            <a:ext cx="190500" cy="1524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Капля 116"/>
          <p:cNvSpPr/>
          <p:nvPr/>
        </p:nvSpPr>
        <p:spPr>
          <a:xfrm rot="7912283">
            <a:off x="8785226" y="6051550"/>
            <a:ext cx="273050" cy="250825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7899400" y="5748338"/>
            <a:ext cx="8540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СИДНЕЙ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8850313" y="6097588"/>
            <a:ext cx="138112" cy="1381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H="1" flipV="1">
            <a:off x="8729663" y="6013450"/>
            <a:ext cx="190500" cy="150813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Капля 121"/>
          <p:cNvSpPr/>
          <p:nvPr/>
        </p:nvSpPr>
        <p:spPr>
          <a:xfrm rot="7912283">
            <a:off x="8594725" y="6175375"/>
            <a:ext cx="274638" cy="24923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7572375" y="5913438"/>
            <a:ext cx="106838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МЕЛЬБУРН</a:t>
            </a:r>
          </a:p>
        </p:txBody>
      </p:sp>
      <p:sp>
        <p:nvSpPr>
          <p:cNvPr id="129" name="Овал 128"/>
          <p:cNvSpPr/>
          <p:nvPr/>
        </p:nvSpPr>
        <p:spPr>
          <a:xfrm>
            <a:off x="8661400" y="6221413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H="1" flipV="1">
            <a:off x="8539163" y="6135688"/>
            <a:ext cx="190500" cy="1524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Капля 130"/>
          <p:cNvSpPr/>
          <p:nvPr/>
        </p:nvSpPr>
        <p:spPr>
          <a:xfrm rot="7912283">
            <a:off x="921544" y="1794669"/>
            <a:ext cx="273050" cy="24923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34925" y="1490663"/>
            <a:ext cx="108426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МОНРЕАЛЬ</a:t>
            </a:r>
          </a:p>
        </p:txBody>
      </p:sp>
      <p:sp>
        <p:nvSpPr>
          <p:cNvPr id="141" name="Капля 140"/>
          <p:cNvSpPr/>
          <p:nvPr/>
        </p:nvSpPr>
        <p:spPr>
          <a:xfrm rot="7912283">
            <a:off x="3782219" y="1566069"/>
            <a:ext cx="274638" cy="273050"/>
          </a:xfrm>
          <a:prstGeom prst="teardrop">
            <a:avLst/>
          </a:prstGeom>
          <a:solidFill>
            <a:srgbClr val="C00000"/>
          </a:solidFill>
          <a:ln w="25400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987425" y="1839913"/>
            <a:ext cx="136525" cy="1381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865188" y="1755775"/>
            <a:ext cx="190500" cy="150813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Овал 144"/>
          <p:cNvSpPr/>
          <p:nvPr/>
        </p:nvSpPr>
        <p:spPr>
          <a:xfrm>
            <a:off x="3852863" y="1622425"/>
            <a:ext cx="138112" cy="1381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V="1">
            <a:off x="3917950" y="1620838"/>
            <a:ext cx="195263" cy="6985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144463" y="1827213"/>
            <a:ext cx="8429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БОСТОН</a:t>
            </a:r>
          </a:p>
        </p:txBody>
      </p:sp>
      <p:sp>
        <p:nvSpPr>
          <p:cNvPr id="152" name="Капля 151"/>
          <p:cNvSpPr/>
          <p:nvPr/>
        </p:nvSpPr>
        <p:spPr>
          <a:xfrm rot="7912283">
            <a:off x="625475" y="2159000"/>
            <a:ext cx="274638" cy="24923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692150" y="2205038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 flipH="1" flipV="1">
            <a:off x="569913" y="2119313"/>
            <a:ext cx="190500" cy="15240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708400" y="1357313"/>
            <a:ext cx="9302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МЮНХЕН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3981450" y="1730375"/>
            <a:ext cx="8032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ЦЮРИХ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24525" y="836613"/>
            <a:ext cx="2425700" cy="1631950"/>
          </a:xfrm>
          <a:prstGeom prst="roundRect">
            <a:avLst>
              <a:gd name="adj" fmla="val 10727"/>
            </a:avLst>
          </a:prstGeom>
          <a:solidFill>
            <a:schemeClr val="bg1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89613" y="868363"/>
            <a:ext cx="238283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 u="sng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ДРУГИЕ ГОРОДА РЕЙТИНГА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КОПЕНГАГЕН (20)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СТОКГОЛЬМ (27)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БРЮССЕЛЬ (33)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АМСТЕРДАМ (36)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МОСКВА (38)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ХЕЛЬСИНКИ  (47)</a:t>
            </a:r>
          </a:p>
          <a:p>
            <a:r>
              <a:rPr lang="ru-RU" sz="1200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ОСЛО (48)</a:t>
            </a:r>
          </a:p>
        </p:txBody>
      </p:sp>
      <p:grpSp>
        <p:nvGrpSpPr>
          <p:cNvPr id="26654" name="Группа 155"/>
          <p:cNvGrpSpPr>
            <a:grpSpLocks/>
          </p:cNvGrpSpPr>
          <p:nvPr/>
        </p:nvGrpSpPr>
        <p:grpSpPr bwMode="auto">
          <a:xfrm>
            <a:off x="5940425" y="6237288"/>
            <a:ext cx="169863" cy="169862"/>
            <a:chOff x="5753323" y="6410523"/>
            <a:chExt cx="274320" cy="274320"/>
          </a:xfrm>
        </p:grpSpPr>
        <p:sp>
          <p:nvSpPr>
            <p:cNvPr id="157" name="Капля 156"/>
            <p:cNvSpPr/>
            <p:nvPr/>
          </p:nvSpPr>
          <p:spPr>
            <a:xfrm rot="7912283">
              <a:off x="5753324" y="6410522"/>
              <a:ext cx="274320" cy="27432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817417" y="6474616"/>
              <a:ext cx="135877" cy="1358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045200" y="6254750"/>
            <a:ext cx="1620838" cy="220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b="1">
                <a:solidFill>
                  <a:srgbClr val="596369"/>
                </a:solidFill>
                <a:latin typeface="Tahoma" pitchFamily="34" charset="0"/>
                <a:cs typeface="Tahoma" pitchFamily="34" charset="0"/>
              </a:rPr>
              <a:t>ГОРОДА В ТОП-10</a:t>
            </a:r>
            <a:endParaRPr lang="ru-RU" sz="1000" b="1">
              <a:solidFill>
                <a:srgbClr val="5963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566738" y="4108450"/>
            <a:ext cx="4229100" cy="2633663"/>
          </a:xfrm>
          <a:prstGeom prst="roundRect">
            <a:avLst>
              <a:gd name="adj" fmla="val 10727"/>
            </a:avLst>
          </a:prstGeom>
          <a:solidFill>
            <a:schemeClr val="bg1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0" name="TextBox 182"/>
          <p:cNvSpPr txBox="1">
            <a:spLocks noChangeArrowheads="1"/>
          </p:cNvSpPr>
          <p:nvPr/>
        </p:nvSpPr>
        <p:spPr bwMode="auto">
          <a:xfrm>
            <a:off x="179388" y="4191000"/>
            <a:ext cx="494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РЕГИОНАЛЬНОЕ РАСПРЕДЕЛЕНИЕ ЧИСЛА СТАТЕЙ </a:t>
            </a:r>
          </a:p>
          <a:p>
            <a:pPr algn="ctr"/>
            <a:r>
              <a:rPr lang="ru-RU" alt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ПО ГУМАНИТАРНЫМ НАУКАМ В СКОПУСЕ</a:t>
            </a:r>
          </a:p>
        </p:txBody>
      </p:sp>
      <p:graphicFrame>
        <p:nvGraphicFramePr>
          <p:cNvPr id="173" name="Диаграмма 172"/>
          <p:cNvGraphicFramePr>
            <a:graphicFrameLocks/>
          </p:cNvGraphicFramePr>
          <p:nvPr/>
        </p:nvGraphicFramePr>
        <p:xfrm>
          <a:off x="531081" y="44962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0" y="6223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СОВРЕМЕННЫЕ ТЕХНОЛОГИИ:</a:t>
            </a:r>
          </a:p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«БОЛЬШАЯ ТРОЙКА» ПЛАТФОРМ ДЛЯ</a:t>
            </a:r>
            <a:r>
              <a:rPr lang="en-US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 MOOCS</a:t>
            </a:r>
            <a:endParaRPr lang="ru-RU" b="1">
              <a:solidFill>
                <a:srgbClr val="1440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16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AutoShape 4" descr="data:image/jpeg;base64,/9j/4AAQSkZJRgABAQAAAQABAAD/2wCEAAkGBwgHBhQUBxEVFhQXFxYXGRgUFx8ZFhwdHCMcGxkeHBkkHCggIholJBYcLTIhMSkrLi4vGCAzODcsNy0tLjcBCgoKDg0OGxAQGzclICY2NCw4LzU0LCw0NCwsLC4sLDQ0NDQ1LywsLCwsNTQsLCw0LCwsLCwsLCwsLCwsLCwsNP/AABEIAKQBMwMBIgACEQEDEQH/xAAcAAEAAwADAQEAAAAAAAAAAAAABQYHAgMECAH/xABLEAACAQIDBAYDCQ0GBwAAAAAAAQIDEQQFBhIhMUEHE1FhcYEikaEWMlJUc4KxstIUFRcjMzZCYnKSoqPBNFOTwtPwJSc1N0Oz0f/EABgBAQEBAQEAAAAAAAAAAAAAAAACAwEE/8QAIxEBAAICAgEFAQEBAAAAAAAAAAECAxEhMQQSEyJBUTKhgf/aAAwDAQACEQMRAD8A3EAAAAAAAAAAAAAAAAAAAAAAAAAAAAAAAAAAAAAAAAAAAAAAAAAAAAAAAAAAAAAAAAAAAAAAAAAAAAAAAAAAAAAAAAAAAAAAAAAAAAAAAAAAAAAAAAAAAAAAAAAAAAAAAAAAAAAAAAAAAAAAAAAAAAAAAAAAAAAAAAAAAAAAODq0098l6wOYAAAHDrad/fL1gcwAAAAAAAAAAAAAAAAAAAAAAAAAAAAAAAAAAAAAAAAAAI7Pc4wuR5e6uMe7gkuMpcku/d6kyRMj6Tcyni9QdUn6NGKVuW1JKUn6ml5GmKnrtpnlv6K7RueaszbOKj6yo4Q5U6bajbvfGXnu7kQ1Cj1tXgSulcgq6hzPq4PZhFbU5cbLsX6z5eb5Gn4XROQ4amlGk2/hOcr/AE29h6rZK4+Hjrjvk5Qmi6eNpySpTls9jd4+rgWXU+oMNp7Abdb0pvdCCdnJ/wBIrm/62PXgMuoZbF9W93fyXiY1qvOJZ3nc6ifoL0aa7Irh6978zGtfctv6b2t7VNfZnGps2zio/uqrJR+BBuMF5Lj53IbZV+BY9G6XqaixTdRuNGFtqS4t8ox5X7Xy3dpoXuC071Nuplf4XWT2vrW9htbLSnDCuK+TlmmS6nzbJqi+5qrcOdObcoNeHLxVjXNN59htQZf1mH3SW6cG98X/AFT5Pn60ZVrHTc9O45KEnKnNNwk+O7jF96ut/O52dH2ZTy/UtNX9Gr+LkvH3r8b29bJyUrevqhWO9qW9Muebarz6hm1aNLEzUY1asUrR3JSaS972Is/RrnWZZrjKyzGrKajGDV0t1278Euwz7PP+uYj5at9eRceiP+3Yj9in9MjuSse305itb3IjbS5u0HbsMRhrDUTgr4qfqj9k26p+Tfgz51h7xeCM/HiJ3tr5NpjWpXvBaizipovEVZ15OpGtTjGVo3SezdcLc2QPuw1D8an6o/ZPVl//AG+xfy9L/KVk3rWvPDC17cc/S8Zjr/GwyyjTwEr1Orh1tWSTe01vUVa11zdjho/OM2xOZyrZjiajoUIynV2pPZd01GOzwu3vX7J5tI6Lq59h+txE3TpXaVleUrcbckl27+DJzUunaWndGVo4Oc5KdSk5OVr2TSS3Jbr29ZnPoj4x20j3J+c9IDPdc5tmVVrCTdGnyjB2nb9afG/hZePEgfvrmO1vxFa/ysr/AEnkNB09qvTVDK4UsfhlBqKUn1cZxk+cn+ld8eHM0mIpHEMombz8rOPRzmGe5hmjjUrzlRhG8+s9N77qKUn6Sd9/HhFlz1PqLC6ewW1WW1OV1CCdnJrjv5RXN96OWnPvI8LJ6f6vYlLakqfJ2tvjxjuXCyMs15mE8w1PVu/Rpvqors2d0v4to88VjJfrUPTNpx4+9y4ZprDPMyqParSpx5RpNwS816T82Rkc2zGMrwxNZPuqyv8AWPRp2tleHzNTzuEp04ptRik7y3W2k2vR4+wvtbXWmK+G6uth6jha2y6cNn1bRvM+niKvPWPVzNldyHX2Z4CqlmLdanzv+US7VLn4Pj2o0HPc02tJVa+V1P8Ax7UJr/4+fcYzmP3I8dP73bXVXvBT98l2Pe+HDjyLPprMJz0Zj6E3uhBTj87dJeF4p/OZGTHHFoXjyzzWZRfuw1D8an6o/ZJt6+x2HyClCjLbxD23UqTS9H05bKUeDls27krcblILJpHSVfUTlKU9ilF2crXbfG0V4Nb+9cTS9aRG5hnS15nUS9ul80zzM826zF4qao0bVK0pStDZW+2yrK8rWt4n5qLXuY4+s45XJ0aXBNflJd7l+j4L1np1ngaGmMjp4XAyk+uqSqTlK201DZSTsuF2n80o3gTWtbfLSr2tX47exZtmandYmtft62d/XtE3R1znUMslTnUbk9nYqbtuNmm091mmk127yyZJ0cYV4NSzic3Uau4waUY917Nt9/D6SF1poxZHh+uwEpSpXSkpW2o34O6teLe7uuuI9eO06d9GSsbRXuw1D8an6o/ZNb0xiK2L09QniZbU5U4uTfFtmEG5aO/NbDfJQ+gjyKxERqF+NaZtO5TIAPI9gAAAAAGJa7pypatxG1zlFrwcYm2lH6SNN1cworEYGO1UgrTiuMocU12uN3u5pvsSNsForblh5FZtThB9FWYUMNmtWnWdnVjHZvzcb7vFqXsZqh86RlZpxfemicpav1DSo7MMTO3eoyf7zi37TbLhm07hjizxWupX/pHz2OX5Q6NGX42stmy4qH6TfjwXi+wyelTnWqqNFXlJpJLi29yR+4ivWxNZzxMnKT3uUndvzLRpbLq+X5dUx9am2qcH1Kte83u22vgRvx8ewutYx1Z2tOWy+aPnluBw7wmFmnVo/lP1pOzlJdqTdu61uwsZ89UcViKGJ6yjOSqXb207Su+Lv3kxPWWop09l4mVu6MU/Wo3MrePMzuJbU8mIjUwsnSzmFGpUo0abTlHanL9W6SivF735LtKjpelKvqTDKHHrqcvKLUn7Isjak5VJuVRttu7bd232t9po3RppurRl91Y2Nrq1KL42fGfmty7m3zRpOsdNMo3lybUXPd2eYi/99W+vItvRLVhHNK8W98qcWvmvf9ZEf0iZLWy7O5VYr8VWe0nyUn76L773a8e5lawuJr4PEKeFm4TjwlF2aK166cJ37eTct/xlaGHwk51XaMYyk33JXZ88wVoIl8w1LnOZYfYxuIlKD4xsop+NkrkVGMpzSgm23ZJb22+CS7ScWOaRO1ZssXmNLNl6/wCXuK+Xpf5CsGh5nk1TJejSUMQrVJVITmuxuUbLySXnczwrHO9zH6nJExqJ/G5aNhGnpbDKP91F+b3v2skcfh8Pi8HOGMSdOUWpJ7lbnv5ePI8GkfzXw3yMPoRXOlLOXhsBHDUX6VXfP9hcvN+xPtPHFZtfUPbNorj3KNzTo0xEZt5VWi48o1bpr5yTT9SKfnGTY/JcQoZjDZbV07pxa7mj2ZVqvO8rpqOGrNwXCM1tpeF96XcmebO87x+eV1LMZJ7KaikrRV+Nl329h7KxeJ56eO845jiNS7dKZjWyzP6UqLaUpxhJcnGTSafruu9I69T0pUdR4lT49dUflJuS9jR79DZLWzbPYNJ9XSlGc5cvR3xj4tpbuy7LN0laarV6v3VgIuW5KrFcd3CaXPdufgu85N4jJoilpx7VTSOQ0tQ4+VOpVdNqG0rR2r70nzXai2fgvo/Gpf4a+0Z7gcZiMDiY1MFNxnHepL/dmu4stTpDz+dDZTpJ298oPa9snH2HLxk38Zdx2x6+UJ38GFH41L/DX2hitIQ07kOLnCs57VFxs47PNO/F9hm8outVvJbUpPxk2/a22zRMDp2eR6BxUsVHZq1YXkucYr3sX3723425E2i1dbsqk1tvVf8AWdGydG8Ix0hSa5yqt/vyX0JGNmzdHP5nUfGr/wCyZ3yP4PG/v/itdLlGSxOHny2akfNOL/r7ChUKnU14ytfZkpW7bO/9DbdXZIs+yaVONlNPag3w2l29zTa8zE8Th62FxEoYmLjOLs4vimMFomunPIrMX3+t+wGMoZhhI1MJJShJXTX++K5orfSVmNDC6clTm1t1XFRjzsmpN+Ctx7WjKcHmGNwN/uKrUhfjsTcU/FJnCrUxGLqSnWcptK8pSbk7XSV2+V2l5k18fVt7VbyN11p0m5aO/NbDfJQ+gw03LR35rYb5KH0HfJ/mDxf6lMgA8b2gAAAAAAAK1nmicozeq52dOo97lTsrvvi1bz3PvK/Lov8AS9HF7u+lv+uaKDSMt46lnOGk8zCn5T0eZTgqili3Ks1ynZQ/dXHwbaLfGMYxtFWS3W5H6CbWm3aq0ivUKnnOgcozGq5UNqjJ8ertsPxg93qsQv4L/S/te75Lf9c0YFRlvH2icNJ+lVyXQeUZbVUqylWmt6dS2yn3QSt67lqAItabdrrWK8Q68RQo4mi44iKlF7nGSun4oq2N6PMixMr0lUp/Jz3eqSkW0HYtMdSWpW3cKTHozydS9KriH3bUP9Mnsn0zlGTy2sFSW38OTcpeTfDysTAOzktPcuRjrHUPJmeXYTNcG6eOjtQbTau1wd1vTTIb3Cab+L/zKn2yyA5FrR1Ls0rPcOnB4WjgsLGnhlaEEoxV27JcN73nDHYDCZhQ2MdTjOPZJX9XY+89IJ27qOlPxXRzkded6Tq0+6E01/FGT9ownRzkdCd6rq1O6c0l/DGL9pcAX7t/1HtU/HThMJh8FQUMJCMIrgoqyO4AhogM10dkmaVHKrS2ZvjKm9lvva4N99iIXRnk6f5XEfvQ/wBMuwLjJaPtE4qT3CGyfS+UZPPawdJbfw5Pal5N8PKxJY3B0MfhJU8UrwkrSV2rrxW87wTNpmdqisRGoVv3Cab+L/zKn2yay3L8LleCjSwMdmEb2V2+Lcnvbb4tnqB2bWnuXIpWOoCLznT+WZ1H/iFJNrhJbpr5y327uBKA5EzHTsxE8SpS6NMm279bXt2bULfUuTdLS2S0sslQhRXVycXLe9qTi7q8r7W5rtJoFTktP2mMdI6hW/cJpv4v/MqfbJ7BYWjgcJGnhVaEEoxV27Jd73ncDk2me5ditY6gABKgAAAAAAAAAAAAAAAAAAAAAAAAAAAAAAAAAAAAAAAAAAAAAAAAAAAAAAAAAAAAAAAAAAAAAAAAAAAAAAAAAAAAAAAAAAAAAAAAAAAAAAAAAAAAAAAAAAAAAAAAAAAAAAAAAAAAAAAAAAAAAAAAAAAAAAAAAAAAAAAAAAA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1844675" cy="184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1593850"/>
            <a:ext cx="2079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075" y="1268413"/>
            <a:ext cx="15938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3538" y="1268413"/>
            <a:ext cx="10239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144463" y="2708275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СОЗДАНА ПРОФЕССОРОМ СТЕНФОРДА, АПРЕЛЬ 2012</a:t>
            </a:r>
          </a:p>
        </p:txBody>
      </p:sp>
      <p:sp>
        <p:nvSpPr>
          <p:cNvPr id="27656" name="TextBox 53"/>
          <p:cNvSpPr txBox="1">
            <a:spLocks noChangeArrowheads="1"/>
          </p:cNvSpPr>
          <p:nvPr/>
        </p:nvSpPr>
        <p:spPr bwMode="auto">
          <a:xfrm>
            <a:off x="34925" y="3357563"/>
            <a:ext cx="27003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ЦЕЛЬ: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ПОЛУЧЕНИЕ ПРИБЫЛИ</a:t>
            </a:r>
          </a:p>
        </p:txBody>
      </p:sp>
      <p:sp>
        <p:nvSpPr>
          <p:cNvPr id="12" name="Oval 11"/>
          <p:cNvSpPr/>
          <p:nvPr/>
        </p:nvSpPr>
        <p:spPr>
          <a:xfrm>
            <a:off x="554038" y="4005263"/>
            <a:ext cx="1549400" cy="1549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8" name="TextBox 59"/>
          <p:cNvSpPr txBox="1">
            <a:spLocks noChangeArrowheads="1"/>
          </p:cNvSpPr>
          <p:nvPr/>
        </p:nvSpPr>
        <p:spPr bwMode="auto">
          <a:xfrm>
            <a:off x="34925" y="4275138"/>
            <a:ext cx="27003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ahoma" pitchFamily="34" charset="0"/>
                <a:cs typeface="Tahoma" pitchFamily="34" charset="0"/>
              </a:rPr>
              <a:t>7</a:t>
            </a:r>
            <a:r>
              <a:rPr lang="ru-RU" sz="2800" b="1">
                <a:latin typeface="Tahoma" pitchFamily="34" charset="0"/>
                <a:cs typeface="Tahoma" pitchFamily="34" charset="0"/>
              </a:rPr>
              <a:t>,1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МЛН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СТУДЕНТОВ</a:t>
            </a:r>
          </a:p>
        </p:txBody>
      </p:sp>
      <p:sp>
        <p:nvSpPr>
          <p:cNvPr id="27659" name="TextBox 66"/>
          <p:cNvSpPr txBox="1">
            <a:spLocks noChangeArrowheads="1"/>
          </p:cNvSpPr>
          <p:nvPr/>
        </p:nvSpPr>
        <p:spPr bwMode="auto">
          <a:xfrm>
            <a:off x="34925" y="5713413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107 ПАРТНЕРОВ</a:t>
            </a:r>
          </a:p>
        </p:txBody>
      </p:sp>
      <p:sp>
        <p:nvSpPr>
          <p:cNvPr id="27660" name="TextBox 67"/>
          <p:cNvSpPr txBox="1">
            <a:spLocks noChangeArrowheads="1"/>
          </p:cNvSpPr>
          <p:nvPr/>
        </p:nvSpPr>
        <p:spPr bwMode="auto">
          <a:xfrm>
            <a:off x="33338" y="6145213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СТУДЕНТЫ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ИЗ БОЛЕЕ 190 СТРАН</a:t>
            </a:r>
          </a:p>
        </p:txBody>
      </p:sp>
      <p:sp>
        <p:nvSpPr>
          <p:cNvPr id="27661" name="TextBox 68"/>
          <p:cNvSpPr txBox="1">
            <a:spLocks noChangeArrowheads="1"/>
          </p:cNvSpPr>
          <p:nvPr/>
        </p:nvSpPr>
        <p:spPr bwMode="auto">
          <a:xfrm>
            <a:off x="3384550" y="2708275"/>
            <a:ext cx="270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СОЗДАНА ГАРВАРДОМ </a:t>
            </a:r>
          </a:p>
          <a:p>
            <a:r>
              <a:rPr lang="ru-RU" sz="1400" b="1">
                <a:latin typeface="Tahoma" pitchFamily="34" charset="0"/>
                <a:cs typeface="Tahoma" pitchFamily="34" charset="0"/>
              </a:rPr>
              <a:t>И </a:t>
            </a:r>
            <a:r>
              <a:rPr lang="en-US" sz="1400" b="1">
                <a:latin typeface="Tahoma" pitchFamily="34" charset="0"/>
                <a:cs typeface="Tahoma" pitchFamily="34" charset="0"/>
              </a:rPr>
              <a:t>MIT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, МАЙ 2012</a:t>
            </a:r>
          </a:p>
        </p:txBody>
      </p:sp>
      <p:sp>
        <p:nvSpPr>
          <p:cNvPr id="27662" name="TextBox 69"/>
          <p:cNvSpPr txBox="1">
            <a:spLocks noChangeArrowheads="1"/>
          </p:cNvSpPr>
          <p:nvPr/>
        </p:nvSpPr>
        <p:spPr bwMode="auto">
          <a:xfrm>
            <a:off x="3276600" y="3357563"/>
            <a:ext cx="2698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ЦЕЛЬ: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НЕКОММЕРЧЕСКАЯ</a:t>
            </a:r>
          </a:p>
        </p:txBody>
      </p:sp>
      <p:sp>
        <p:nvSpPr>
          <p:cNvPr id="71" name="Oval 70"/>
          <p:cNvSpPr/>
          <p:nvPr/>
        </p:nvSpPr>
        <p:spPr>
          <a:xfrm>
            <a:off x="3994150" y="4090988"/>
            <a:ext cx="1281113" cy="1282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4" name="TextBox 71"/>
          <p:cNvSpPr txBox="1">
            <a:spLocks noChangeArrowheads="1"/>
          </p:cNvSpPr>
          <p:nvPr/>
        </p:nvSpPr>
        <p:spPr bwMode="auto">
          <a:xfrm>
            <a:off x="3276600" y="4275138"/>
            <a:ext cx="2698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2,</a:t>
            </a:r>
            <a:r>
              <a:rPr lang="en-US" sz="2800" b="1">
                <a:latin typeface="Tahoma" pitchFamily="34" charset="0"/>
                <a:cs typeface="Tahoma" pitchFamily="34" charset="0"/>
              </a:rPr>
              <a:t>5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МЛН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СТУДЕНТОВ</a:t>
            </a:r>
          </a:p>
        </p:txBody>
      </p:sp>
      <p:sp>
        <p:nvSpPr>
          <p:cNvPr id="27665" name="TextBox 72"/>
          <p:cNvSpPr txBox="1">
            <a:spLocks noChangeArrowheads="1"/>
          </p:cNvSpPr>
          <p:nvPr/>
        </p:nvSpPr>
        <p:spPr bwMode="auto">
          <a:xfrm>
            <a:off x="3276600" y="5713413"/>
            <a:ext cx="269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30 ПАРТНЕРОВ</a:t>
            </a:r>
          </a:p>
        </p:txBody>
      </p:sp>
      <p:sp>
        <p:nvSpPr>
          <p:cNvPr id="27666" name="TextBox 73"/>
          <p:cNvSpPr txBox="1">
            <a:spLocks noChangeArrowheads="1"/>
          </p:cNvSpPr>
          <p:nvPr/>
        </p:nvSpPr>
        <p:spPr bwMode="auto">
          <a:xfrm>
            <a:off x="3273425" y="6145213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СТУДЕНТЫ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ИЗ БОЛЕЕ 225 СТРАН</a:t>
            </a:r>
          </a:p>
        </p:txBody>
      </p:sp>
      <p:sp>
        <p:nvSpPr>
          <p:cNvPr id="27667" name="TextBox 74"/>
          <p:cNvSpPr txBox="1">
            <a:spLocks noChangeArrowheads="1"/>
          </p:cNvSpPr>
          <p:nvPr/>
        </p:nvSpPr>
        <p:spPr bwMode="auto">
          <a:xfrm>
            <a:off x="6048375" y="2708275"/>
            <a:ext cx="2700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ahoma" pitchFamily="34" charset="0"/>
                <a:cs typeface="Tahoma" pitchFamily="34" charset="0"/>
              </a:rPr>
              <a:t>СОЗДАНА В ИЮНЕ 2011</a:t>
            </a:r>
          </a:p>
        </p:txBody>
      </p:sp>
      <p:sp>
        <p:nvSpPr>
          <p:cNvPr id="27668" name="TextBox 75"/>
          <p:cNvSpPr txBox="1">
            <a:spLocks noChangeArrowheads="1"/>
          </p:cNvSpPr>
          <p:nvPr/>
        </p:nvSpPr>
        <p:spPr bwMode="auto">
          <a:xfrm>
            <a:off x="5940425" y="3357563"/>
            <a:ext cx="2698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ЦЕЛЬ: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ПОЛУЧЕНИЕ ПРИБЫЛИ</a:t>
            </a:r>
          </a:p>
        </p:txBody>
      </p:sp>
      <p:sp>
        <p:nvSpPr>
          <p:cNvPr id="77" name="Oval 76"/>
          <p:cNvSpPr/>
          <p:nvPr/>
        </p:nvSpPr>
        <p:spPr>
          <a:xfrm>
            <a:off x="6804025" y="4260850"/>
            <a:ext cx="968375" cy="9683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70" name="TextBox 77"/>
          <p:cNvSpPr txBox="1">
            <a:spLocks noChangeArrowheads="1"/>
          </p:cNvSpPr>
          <p:nvPr/>
        </p:nvSpPr>
        <p:spPr bwMode="auto">
          <a:xfrm>
            <a:off x="5940425" y="4275138"/>
            <a:ext cx="2698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ahoma" pitchFamily="34" charset="0"/>
                <a:cs typeface="Tahoma" pitchFamily="34" charset="0"/>
              </a:rPr>
              <a:t>1,6</a:t>
            </a:r>
            <a:r>
              <a:rPr lang="ru-RU" sz="1400" b="1">
                <a:latin typeface="Tahoma" pitchFamily="34" charset="0"/>
                <a:cs typeface="Tahoma" pitchFamily="34" charset="0"/>
              </a:rPr>
              <a:t> МЛН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СТУДЕНТОВ</a:t>
            </a:r>
          </a:p>
        </p:txBody>
      </p:sp>
      <p:sp>
        <p:nvSpPr>
          <p:cNvPr id="27671" name="TextBox 78"/>
          <p:cNvSpPr txBox="1">
            <a:spLocks noChangeArrowheads="1"/>
          </p:cNvSpPr>
          <p:nvPr/>
        </p:nvSpPr>
        <p:spPr bwMode="auto">
          <a:xfrm>
            <a:off x="5940425" y="5713413"/>
            <a:ext cx="269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16 ПАРТНЕРОВ</a:t>
            </a:r>
          </a:p>
        </p:txBody>
      </p:sp>
      <p:sp>
        <p:nvSpPr>
          <p:cNvPr id="27672" name="TextBox 79"/>
          <p:cNvSpPr txBox="1">
            <a:spLocks noChangeArrowheads="1"/>
          </p:cNvSpPr>
          <p:nvPr/>
        </p:nvSpPr>
        <p:spPr bwMode="auto">
          <a:xfrm>
            <a:off x="5937250" y="6145213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СТУДЕНТЫ </a:t>
            </a:r>
          </a:p>
          <a:p>
            <a:pPr algn="ctr"/>
            <a:r>
              <a:rPr lang="ru-RU" sz="1400" b="1">
                <a:latin typeface="Tahoma" pitchFamily="34" charset="0"/>
                <a:cs typeface="Tahoma" pitchFamily="34" charset="0"/>
              </a:rPr>
              <a:t>ИЗ БОЛЕЕ 190 СТРАН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6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86863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23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СОВРЕМЕННЫЕ ТЕХНОЛОГИИ:</a:t>
            </a:r>
          </a:p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НЕКОТОРАЯ СТАТИСТИКА ПРОЕКТА </a:t>
            </a:r>
            <a:r>
              <a:rPr lang="en-US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COURSERA</a:t>
            </a:r>
            <a:endParaRPr lang="ru-RU" b="1">
              <a:solidFill>
                <a:srgbClr val="1440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96875" y="4005263"/>
            <a:ext cx="2520950" cy="64611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ГЕОГРАФИЯ </a:t>
            </a:r>
          </a:p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УЧАСТИЯ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4676775"/>
            <a:ext cx="1800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МНОГО СТУДЕНТОВ</a:t>
            </a:r>
          </a:p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МЕНЬШЕ</a:t>
            </a:r>
          </a:p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МАЛО </a:t>
            </a:r>
          </a:p>
          <a:p>
            <a:pPr>
              <a:lnSpc>
                <a:spcPct val="150000"/>
              </a:lnSpc>
            </a:pPr>
            <a:r>
              <a:rPr lang="ru-RU" sz="12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НЕТ</a:t>
            </a:r>
          </a:p>
        </p:txBody>
      </p:sp>
      <p:sp>
        <p:nvSpPr>
          <p:cNvPr id="9" name="Rectangle 33"/>
          <p:cNvSpPr/>
          <p:nvPr/>
        </p:nvSpPr>
        <p:spPr>
          <a:xfrm>
            <a:off x="395288" y="6073775"/>
            <a:ext cx="6842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35 </a:t>
            </a:r>
            <a:endParaRPr lang="en-GB" sz="2800" b="1" kern="0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33"/>
          <p:cNvSpPr/>
          <p:nvPr/>
        </p:nvSpPr>
        <p:spPr>
          <a:xfrm>
            <a:off x="935038" y="6075363"/>
            <a:ext cx="16192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СРЕДНИЙ ВОЗРАСТ СТУДЕНТОВ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33"/>
          <p:cNvSpPr/>
          <p:nvPr/>
        </p:nvSpPr>
        <p:spPr>
          <a:xfrm>
            <a:off x="431800" y="6453188"/>
            <a:ext cx="1619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ЛЕТ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33"/>
          <p:cNvSpPr/>
          <p:nvPr/>
        </p:nvSpPr>
        <p:spPr>
          <a:xfrm>
            <a:off x="6589713" y="6076950"/>
            <a:ext cx="682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 </a:t>
            </a:r>
            <a:endParaRPr lang="en-GB" sz="2800" b="1" kern="0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3"/>
          <p:cNvSpPr/>
          <p:nvPr/>
        </p:nvSpPr>
        <p:spPr>
          <a:xfrm>
            <a:off x="7129463" y="6078538"/>
            <a:ext cx="16192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СРЕДНЕЕ ВРЕМЯ ОТВЕТА НА ВОПРОС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33"/>
          <p:cNvSpPr/>
          <p:nvPr/>
        </p:nvSpPr>
        <p:spPr>
          <a:xfrm>
            <a:off x="6624638" y="6456363"/>
            <a:ext cx="1619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МИН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33"/>
          <p:cNvSpPr/>
          <p:nvPr/>
        </p:nvSpPr>
        <p:spPr>
          <a:xfrm>
            <a:off x="3352800" y="6076950"/>
            <a:ext cx="11144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1F497D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8-10</a:t>
            </a:r>
            <a:endParaRPr lang="en-GB" sz="2800" b="1" kern="0" dirty="0">
              <a:solidFill>
                <a:srgbClr val="1F497D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4287838" y="6165850"/>
            <a:ext cx="222885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СРЕДНЯЯ</a:t>
            </a:r>
          </a:p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ДЛИНА КУРСА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33"/>
          <p:cNvSpPr/>
          <p:nvPr/>
        </p:nvSpPr>
        <p:spPr>
          <a:xfrm>
            <a:off x="3529013" y="6456363"/>
            <a:ext cx="16192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НЕДЕЛЬ</a:t>
            </a:r>
            <a:endParaRPr lang="en-GB" sz="1400" b="1">
              <a:solidFill>
                <a:srgbClr val="17375E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095"/>
          <p:cNvGrpSpPr>
            <a:grpSpLocks/>
          </p:cNvGrpSpPr>
          <p:nvPr/>
        </p:nvGrpSpPr>
        <p:grpSpPr bwMode="auto">
          <a:xfrm>
            <a:off x="-1377950" y="0"/>
            <a:ext cx="11495088" cy="7326313"/>
            <a:chOff x="-1438824" y="-422348"/>
            <a:chExt cx="11494453" cy="732678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24784" y="-422348"/>
              <a:ext cx="9324460" cy="7317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80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38824" y="135682"/>
              <a:ext cx="11494453" cy="676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Овал 12"/>
            <p:cNvSpPr/>
            <p:nvPr/>
          </p:nvSpPr>
          <p:spPr>
            <a:xfrm>
              <a:off x="8652357" y="2073362"/>
              <a:ext cx="136517" cy="138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612322" y="1192243"/>
              <a:ext cx="136517" cy="1365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-58738" y="149225"/>
            <a:ext cx="9526588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ПРАКТИКООРИЕНТИРОВАННОСТЬ: </a:t>
            </a:r>
          </a:p>
          <a:p>
            <a:pPr algn="ctr"/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НАУЧНОЕ ВЗАИМОДЕЙСТВИЕ УНИВЕРСИТЕТОВ И БИЗНЕСА (</a:t>
            </a:r>
            <a:r>
              <a:rPr lang="en-US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LEIDEN 2013</a:t>
            </a:r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814638" y="1268413"/>
            <a:ext cx="11811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ДАНИЯ 9/32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812088" y="2930525"/>
            <a:ext cx="13033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ЯПОНИЯ 9/76</a:t>
            </a:r>
          </a:p>
        </p:txBody>
      </p:sp>
      <p:grpSp>
        <p:nvGrpSpPr>
          <p:cNvPr id="29701" name="Group 3"/>
          <p:cNvGrpSpPr>
            <a:grpSpLocks/>
          </p:cNvGrpSpPr>
          <p:nvPr/>
        </p:nvGrpSpPr>
        <p:grpSpPr bwMode="auto">
          <a:xfrm>
            <a:off x="8631238" y="2397125"/>
            <a:ext cx="249237" cy="274638"/>
            <a:chOff x="8631515" y="2397082"/>
            <a:chExt cx="249382" cy="274320"/>
          </a:xfrm>
        </p:grpSpPr>
        <p:sp>
          <p:nvSpPr>
            <p:cNvPr id="70" name="Капля 112"/>
            <p:cNvSpPr/>
            <p:nvPr/>
          </p:nvSpPr>
          <p:spPr>
            <a:xfrm rot="7912283">
              <a:off x="8619047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Овал 115"/>
            <p:cNvSpPr/>
            <p:nvPr/>
          </p:nvSpPr>
          <p:spPr>
            <a:xfrm>
              <a:off x="8683932" y="2455752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2" name="Капля 112"/>
          <p:cNvSpPr/>
          <p:nvPr/>
        </p:nvSpPr>
        <p:spPr>
          <a:xfrm rot="7912283">
            <a:off x="3962400" y="1401763"/>
            <a:ext cx="274637" cy="249238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Овал 115"/>
          <p:cNvSpPr/>
          <p:nvPr/>
        </p:nvSpPr>
        <p:spPr>
          <a:xfrm>
            <a:off x="4027488" y="1447800"/>
            <a:ext cx="136525" cy="1365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Капля 112"/>
          <p:cNvSpPr/>
          <p:nvPr/>
        </p:nvSpPr>
        <p:spPr>
          <a:xfrm rot="7912283">
            <a:off x="4139407" y="1113631"/>
            <a:ext cx="273050" cy="249237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115"/>
          <p:cNvSpPr/>
          <p:nvPr/>
        </p:nvSpPr>
        <p:spPr>
          <a:xfrm>
            <a:off x="4203700" y="1158875"/>
            <a:ext cx="136525" cy="13811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916238" y="981075"/>
            <a:ext cx="13287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ШВЕЦИЯ 9/32</a:t>
            </a:r>
          </a:p>
        </p:txBody>
      </p:sp>
      <p:grpSp>
        <p:nvGrpSpPr>
          <p:cNvPr id="29707" name="Group 85"/>
          <p:cNvGrpSpPr>
            <a:grpSpLocks/>
          </p:cNvGrpSpPr>
          <p:nvPr/>
        </p:nvGrpSpPr>
        <p:grpSpPr bwMode="auto">
          <a:xfrm>
            <a:off x="4356100" y="1412875"/>
            <a:ext cx="249238" cy="274638"/>
            <a:chOff x="8631515" y="2397082"/>
            <a:chExt cx="249382" cy="274320"/>
          </a:xfrm>
        </p:grpSpPr>
        <p:sp>
          <p:nvSpPr>
            <p:cNvPr id="87" name="Капля 112"/>
            <p:cNvSpPr/>
            <p:nvPr/>
          </p:nvSpPr>
          <p:spPr>
            <a:xfrm rot="7912283">
              <a:off x="8619046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Овал 115"/>
            <p:cNvSpPr/>
            <p:nvPr/>
          </p:nvSpPr>
          <p:spPr>
            <a:xfrm>
              <a:off x="8683933" y="2455752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225675" y="1535113"/>
            <a:ext cx="177006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НИДЕРЛАНДЫ 9/32</a:t>
            </a:r>
          </a:p>
        </p:txBody>
      </p:sp>
      <p:grpSp>
        <p:nvGrpSpPr>
          <p:cNvPr id="29709" name="Group 89"/>
          <p:cNvGrpSpPr>
            <a:grpSpLocks/>
          </p:cNvGrpSpPr>
          <p:nvPr/>
        </p:nvGrpSpPr>
        <p:grpSpPr bwMode="auto">
          <a:xfrm>
            <a:off x="4140200" y="1785938"/>
            <a:ext cx="249238" cy="274637"/>
            <a:chOff x="8631515" y="2397082"/>
            <a:chExt cx="249382" cy="274320"/>
          </a:xfrm>
        </p:grpSpPr>
        <p:sp>
          <p:nvSpPr>
            <p:cNvPr id="91" name="Капля 112"/>
            <p:cNvSpPr/>
            <p:nvPr/>
          </p:nvSpPr>
          <p:spPr>
            <a:xfrm rot="7912283">
              <a:off x="8619045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Овал 115"/>
            <p:cNvSpPr/>
            <p:nvPr/>
          </p:nvSpPr>
          <p:spPr>
            <a:xfrm>
              <a:off x="8683933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203700" y="1987550"/>
            <a:ext cx="13493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АВСТРИЯ 8/18</a:t>
            </a:r>
          </a:p>
        </p:txBody>
      </p:sp>
      <p:grpSp>
        <p:nvGrpSpPr>
          <p:cNvPr id="29711" name="Group 93"/>
          <p:cNvGrpSpPr>
            <a:grpSpLocks/>
          </p:cNvGrpSpPr>
          <p:nvPr/>
        </p:nvGrpSpPr>
        <p:grpSpPr bwMode="auto">
          <a:xfrm>
            <a:off x="4292600" y="773113"/>
            <a:ext cx="249238" cy="274637"/>
            <a:chOff x="8631515" y="2397082"/>
            <a:chExt cx="249382" cy="274320"/>
          </a:xfrm>
        </p:grpSpPr>
        <p:sp>
          <p:nvSpPr>
            <p:cNvPr id="95" name="Капля 112"/>
            <p:cNvSpPr/>
            <p:nvPr/>
          </p:nvSpPr>
          <p:spPr>
            <a:xfrm rot="7912283">
              <a:off x="8619045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115"/>
            <p:cNvSpPr/>
            <p:nvPr/>
          </p:nvSpPr>
          <p:spPr>
            <a:xfrm>
              <a:off x="8683933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779713" y="792163"/>
            <a:ext cx="14636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НОРВЕГИЯ 8/35</a:t>
            </a:r>
          </a:p>
        </p:txBody>
      </p:sp>
      <p:grpSp>
        <p:nvGrpSpPr>
          <p:cNvPr id="29713" name="Group 97"/>
          <p:cNvGrpSpPr>
            <a:grpSpLocks/>
          </p:cNvGrpSpPr>
          <p:nvPr/>
        </p:nvGrpSpPr>
        <p:grpSpPr bwMode="auto">
          <a:xfrm>
            <a:off x="8283575" y="2341563"/>
            <a:ext cx="249238" cy="274637"/>
            <a:chOff x="8631515" y="2397082"/>
            <a:chExt cx="249382" cy="274320"/>
          </a:xfrm>
        </p:grpSpPr>
        <p:sp>
          <p:nvSpPr>
            <p:cNvPr id="99" name="Капля 112"/>
            <p:cNvSpPr/>
            <p:nvPr/>
          </p:nvSpPr>
          <p:spPr>
            <a:xfrm rot="7912283">
              <a:off x="8619045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0" name="Овал 115"/>
            <p:cNvSpPr/>
            <p:nvPr/>
          </p:nvSpPr>
          <p:spPr>
            <a:xfrm>
              <a:off x="8683933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7605713" y="2719388"/>
            <a:ext cx="11430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КОРЕЯ 7/71</a:t>
            </a:r>
          </a:p>
        </p:txBody>
      </p:sp>
      <p:grpSp>
        <p:nvGrpSpPr>
          <p:cNvPr id="29715" name="Group 102"/>
          <p:cNvGrpSpPr>
            <a:grpSpLocks/>
          </p:cNvGrpSpPr>
          <p:nvPr/>
        </p:nvGrpSpPr>
        <p:grpSpPr bwMode="auto">
          <a:xfrm>
            <a:off x="3962400" y="1693863"/>
            <a:ext cx="249238" cy="274637"/>
            <a:chOff x="8631515" y="2397082"/>
            <a:chExt cx="249382" cy="274320"/>
          </a:xfrm>
        </p:grpSpPr>
        <p:sp>
          <p:nvSpPr>
            <p:cNvPr id="104" name="Капля 112"/>
            <p:cNvSpPr/>
            <p:nvPr/>
          </p:nvSpPr>
          <p:spPr>
            <a:xfrm rot="7912283">
              <a:off x="8619045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5" name="Овал 115"/>
            <p:cNvSpPr/>
            <p:nvPr/>
          </p:nvSpPr>
          <p:spPr>
            <a:xfrm>
              <a:off x="8683933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555875" y="1784350"/>
            <a:ext cx="1482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ГЕРМАНИЯ 7/38</a:t>
            </a:r>
          </a:p>
        </p:txBody>
      </p:sp>
      <p:grpSp>
        <p:nvGrpSpPr>
          <p:cNvPr id="29717" name="Group 106"/>
          <p:cNvGrpSpPr>
            <a:grpSpLocks/>
          </p:cNvGrpSpPr>
          <p:nvPr/>
        </p:nvGrpSpPr>
        <p:grpSpPr bwMode="auto">
          <a:xfrm>
            <a:off x="650875" y="2205038"/>
            <a:ext cx="249238" cy="274637"/>
            <a:chOff x="8631515" y="2397082"/>
            <a:chExt cx="249382" cy="274320"/>
          </a:xfrm>
        </p:grpSpPr>
        <p:sp>
          <p:nvSpPr>
            <p:cNvPr id="108" name="Капля 112"/>
            <p:cNvSpPr/>
            <p:nvPr/>
          </p:nvSpPr>
          <p:spPr>
            <a:xfrm rot="7912283">
              <a:off x="8619045" y="2409551"/>
              <a:ext cx="274320" cy="249382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15"/>
            <p:cNvSpPr/>
            <p:nvPr/>
          </p:nvSpPr>
          <p:spPr>
            <a:xfrm>
              <a:off x="8683933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331788" y="2492375"/>
            <a:ext cx="250825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СОЕДИНЕННЫЕ ШТАТЫ 7/59</a:t>
            </a:r>
          </a:p>
        </p:txBody>
      </p:sp>
      <p:grpSp>
        <p:nvGrpSpPr>
          <p:cNvPr id="29719" name="Group 110"/>
          <p:cNvGrpSpPr>
            <a:grpSpLocks/>
          </p:cNvGrpSpPr>
          <p:nvPr/>
        </p:nvGrpSpPr>
        <p:grpSpPr bwMode="auto">
          <a:xfrm>
            <a:off x="3665538" y="1981200"/>
            <a:ext cx="249237" cy="274638"/>
            <a:chOff x="8631515" y="2397082"/>
            <a:chExt cx="249382" cy="274320"/>
          </a:xfrm>
        </p:grpSpPr>
        <p:sp>
          <p:nvSpPr>
            <p:cNvPr id="112" name="Капля 112"/>
            <p:cNvSpPr/>
            <p:nvPr/>
          </p:nvSpPr>
          <p:spPr>
            <a:xfrm rot="7912283">
              <a:off x="8619047" y="2409551"/>
              <a:ext cx="274320" cy="249382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4" name="Овал 115"/>
            <p:cNvSpPr/>
            <p:nvPr/>
          </p:nvSpPr>
          <p:spPr>
            <a:xfrm>
              <a:off x="8683932" y="2455752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360613" y="2143125"/>
            <a:ext cx="14192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BA76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ФРАНЦИЯ 6/36</a:t>
            </a:r>
          </a:p>
        </p:txBody>
      </p:sp>
      <p:grpSp>
        <p:nvGrpSpPr>
          <p:cNvPr id="29721" name="Group 131"/>
          <p:cNvGrpSpPr>
            <a:grpSpLocks/>
          </p:cNvGrpSpPr>
          <p:nvPr/>
        </p:nvGrpSpPr>
        <p:grpSpPr bwMode="auto">
          <a:xfrm>
            <a:off x="7634288" y="4070350"/>
            <a:ext cx="250825" cy="273050"/>
            <a:chOff x="8631515" y="2397082"/>
            <a:chExt cx="249382" cy="274320"/>
          </a:xfrm>
        </p:grpSpPr>
        <p:sp>
          <p:nvSpPr>
            <p:cNvPr id="133" name="Капля 112"/>
            <p:cNvSpPr/>
            <p:nvPr/>
          </p:nvSpPr>
          <p:spPr>
            <a:xfrm rot="7912283">
              <a:off x="8619046" y="2409550"/>
              <a:ext cx="274320" cy="249382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4" name="Овал 115"/>
            <p:cNvSpPr/>
            <p:nvPr/>
          </p:nvSpPr>
          <p:spPr>
            <a:xfrm>
              <a:off x="8683601" y="2456093"/>
              <a:ext cx="137318" cy="137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956425" y="4448175"/>
            <a:ext cx="14636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BA76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СИНГАПУР 5/33</a:t>
            </a:r>
          </a:p>
        </p:txBody>
      </p:sp>
      <p:grpSp>
        <p:nvGrpSpPr>
          <p:cNvPr id="29723" name="Group 135"/>
          <p:cNvGrpSpPr>
            <a:grpSpLocks/>
          </p:cNvGrpSpPr>
          <p:nvPr/>
        </p:nvGrpSpPr>
        <p:grpSpPr bwMode="auto">
          <a:xfrm>
            <a:off x="4922838" y="2570163"/>
            <a:ext cx="249237" cy="273050"/>
            <a:chOff x="8631515" y="2397082"/>
            <a:chExt cx="249382" cy="274320"/>
          </a:xfrm>
        </p:grpSpPr>
        <p:sp>
          <p:nvSpPr>
            <p:cNvPr id="137" name="Капля 112"/>
            <p:cNvSpPr/>
            <p:nvPr/>
          </p:nvSpPr>
          <p:spPr>
            <a:xfrm rot="7912283">
              <a:off x="8619047" y="2409550"/>
              <a:ext cx="274320" cy="249382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2" name="Овал 115"/>
            <p:cNvSpPr/>
            <p:nvPr/>
          </p:nvSpPr>
          <p:spPr>
            <a:xfrm>
              <a:off x="8683932" y="2456092"/>
              <a:ext cx="136604" cy="137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244975" y="2947988"/>
            <a:ext cx="13779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BA76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ИЗРАИЛЬ 4/27</a:t>
            </a:r>
          </a:p>
        </p:txBody>
      </p:sp>
      <p:grpSp>
        <p:nvGrpSpPr>
          <p:cNvPr id="29725" name="Group 145"/>
          <p:cNvGrpSpPr>
            <a:grpSpLocks/>
          </p:cNvGrpSpPr>
          <p:nvPr/>
        </p:nvGrpSpPr>
        <p:grpSpPr bwMode="auto">
          <a:xfrm>
            <a:off x="7050088" y="2205038"/>
            <a:ext cx="249237" cy="274637"/>
            <a:chOff x="8631515" y="2397082"/>
            <a:chExt cx="249382" cy="274320"/>
          </a:xfrm>
        </p:grpSpPr>
        <p:sp>
          <p:nvSpPr>
            <p:cNvPr id="147" name="Капля 112"/>
            <p:cNvSpPr/>
            <p:nvPr/>
          </p:nvSpPr>
          <p:spPr>
            <a:xfrm rot="7912283">
              <a:off x="8619046" y="2409551"/>
              <a:ext cx="274320" cy="249382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48" name="Овал 115"/>
            <p:cNvSpPr/>
            <p:nvPr/>
          </p:nvSpPr>
          <p:spPr>
            <a:xfrm>
              <a:off x="8683932" y="2455751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6372225" y="2582863"/>
            <a:ext cx="115570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КИТАЙ 3/53</a:t>
            </a:r>
          </a:p>
        </p:txBody>
      </p:sp>
      <p:grpSp>
        <p:nvGrpSpPr>
          <p:cNvPr id="29727" name="Group 160"/>
          <p:cNvGrpSpPr>
            <a:grpSpLocks/>
          </p:cNvGrpSpPr>
          <p:nvPr/>
        </p:nvGrpSpPr>
        <p:grpSpPr bwMode="auto">
          <a:xfrm>
            <a:off x="4886325" y="1125538"/>
            <a:ext cx="249238" cy="273050"/>
            <a:chOff x="8631515" y="2397082"/>
            <a:chExt cx="249382" cy="274320"/>
          </a:xfrm>
        </p:grpSpPr>
        <p:sp>
          <p:nvSpPr>
            <p:cNvPr id="162" name="Капля 112"/>
            <p:cNvSpPr/>
            <p:nvPr/>
          </p:nvSpPr>
          <p:spPr>
            <a:xfrm rot="7912283">
              <a:off x="8619046" y="2409551"/>
              <a:ext cx="274320" cy="249382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63" name="Овал 115"/>
            <p:cNvSpPr/>
            <p:nvPr/>
          </p:nvSpPr>
          <p:spPr>
            <a:xfrm>
              <a:off x="8683933" y="2456092"/>
              <a:ext cx="136604" cy="137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4932363" y="1412875"/>
            <a:ext cx="12652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РОССИЯ 2/25</a:t>
            </a:r>
          </a:p>
        </p:txBody>
      </p:sp>
      <p:grpSp>
        <p:nvGrpSpPr>
          <p:cNvPr id="29729" name="Group 168"/>
          <p:cNvGrpSpPr>
            <a:grpSpLocks/>
          </p:cNvGrpSpPr>
          <p:nvPr/>
        </p:nvGrpSpPr>
        <p:grpSpPr bwMode="auto">
          <a:xfrm>
            <a:off x="4741863" y="2197100"/>
            <a:ext cx="249237" cy="274638"/>
            <a:chOff x="8631515" y="2397082"/>
            <a:chExt cx="249382" cy="274320"/>
          </a:xfrm>
        </p:grpSpPr>
        <p:sp>
          <p:nvSpPr>
            <p:cNvPr id="171" name="Капля 112"/>
            <p:cNvSpPr/>
            <p:nvPr/>
          </p:nvSpPr>
          <p:spPr>
            <a:xfrm rot="7912283">
              <a:off x="8619047" y="2409551"/>
              <a:ext cx="274320" cy="249382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174" name="Овал 115"/>
            <p:cNvSpPr/>
            <p:nvPr/>
          </p:nvSpPr>
          <p:spPr>
            <a:xfrm>
              <a:off x="8683932" y="2455752"/>
              <a:ext cx="136604" cy="1363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849813" y="2349500"/>
            <a:ext cx="12588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200" b="1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ТУРЦИЯ 2/39</a:t>
            </a:r>
          </a:p>
        </p:txBody>
      </p:sp>
      <p:grpSp>
        <p:nvGrpSpPr>
          <p:cNvPr id="29731" name="Группа 155"/>
          <p:cNvGrpSpPr>
            <a:grpSpLocks/>
          </p:cNvGrpSpPr>
          <p:nvPr/>
        </p:nvGrpSpPr>
        <p:grpSpPr bwMode="auto">
          <a:xfrm>
            <a:off x="4859338" y="6440488"/>
            <a:ext cx="169862" cy="169862"/>
            <a:chOff x="5753323" y="6410523"/>
            <a:chExt cx="274320" cy="274320"/>
          </a:xfrm>
        </p:grpSpPr>
        <p:sp>
          <p:nvSpPr>
            <p:cNvPr id="177" name="Капля 156"/>
            <p:cNvSpPr/>
            <p:nvPr/>
          </p:nvSpPr>
          <p:spPr>
            <a:xfrm rot="7912283">
              <a:off x="5753323" y="6410523"/>
              <a:ext cx="274320" cy="274320"/>
            </a:xfrm>
            <a:prstGeom prst="teardrop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8" name="Овал 157"/>
            <p:cNvSpPr/>
            <p:nvPr/>
          </p:nvSpPr>
          <p:spPr>
            <a:xfrm>
              <a:off x="5817416" y="6474616"/>
              <a:ext cx="135879" cy="1358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4964113" y="6391275"/>
            <a:ext cx="4233862" cy="350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b="1">
                <a:solidFill>
                  <a:srgbClr val="596369"/>
                </a:solidFill>
                <a:latin typeface="Tahoma" pitchFamily="34" charset="0"/>
                <a:cs typeface="Tahoma" pitchFamily="34" charset="0"/>
              </a:rPr>
              <a:t>ДОЛЯ ПУБЛИКАЦИЙ СОВМЕСТНО С БИЗНЕСОМ /</a:t>
            </a:r>
          </a:p>
          <a:p>
            <a:pPr>
              <a:lnSpc>
                <a:spcPct val="70000"/>
              </a:lnSpc>
            </a:pPr>
            <a:r>
              <a:rPr lang="ru-RU" sz="1200" b="1">
                <a:solidFill>
                  <a:srgbClr val="596369"/>
                </a:solidFill>
                <a:latin typeface="Tahoma" pitchFamily="34" charset="0"/>
                <a:cs typeface="Tahoma" pitchFamily="34" charset="0"/>
              </a:rPr>
              <a:t>В Т.Ч. СОВМЕСТНО С НАЦИОНАЛЬНЫМ БИЗНЕСОМ</a:t>
            </a:r>
            <a:endParaRPr lang="ru-RU" sz="1000" b="1">
              <a:solidFill>
                <a:srgbClr val="59636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1" name="Скругленный прямоугольник 43"/>
          <p:cNvSpPr/>
          <p:nvPr/>
        </p:nvSpPr>
        <p:spPr>
          <a:xfrm>
            <a:off x="403225" y="3717925"/>
            <a:ext cx="3937000" cy="2687638"/>
          </a:xfrm>
          <a:prstGeom prst="roundRect">
            <a:avLst>
              <a:gd name="adj" fmla="val 4805"/>
            </a:avLst>
          </a:prstGeom>
          <a:solidFill>
            <a:schemeClr val="bg1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7375" y="3787775"/>
          <a:ext cx="3773488" cy="2533650"/>
        </p:xfrm>
        <a:graphic>
          <a:graphicData uri="http://schemas.openxmlformats.org/drawingml/2006/table">
            <a:tbl>
              <a:tblPr/>
              <a:tblGrid>
                <a:gridCol w="2112963"/>
                <a:gridCol w="1008062"/>
                <a:gridCol w="652463"/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Университет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Страна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 совм.  работ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Eindhoven Univ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Нидерланды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15.6%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Chalmers Univ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Швеция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14.0%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Delft Univ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Нидерланды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13.8%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Tokyo Inst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Япония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12.9%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Tech Univ Denmark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Дания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12.8%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KTH Royal Inst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Швеция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12.7%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Waseda Univ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Япония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12.5%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Norwegian Univ Sci &amp; Technol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Норвегия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11.4%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Aalto Univ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Финляндия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11.4%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George Mason Univ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США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10.9%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…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…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СпбГУ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Россия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2.5%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МГУ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Россия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C3E5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2.2%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34925" y="3398838"/>
            <a:ext cx="494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/>
            <a:r>
              <a:rPr lang="ru-RU" alt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ТОП-10 УНИВЕРСИТЕТОВ ПО ВЗАИМОДЕЙСТВИЮ </a:t>
            </a:r>
          </a:p>
          <a:p>
            <a:pPr algn="ctr"/>
            <a:r>
              <a:rPr lang="ru-RU" altLang="ru-RU" sz="1200" b="1">
                <a:solidFill>
                  <a:srgbClr val="161F28"/>
                </a:solidFill>
                <a:latin typeface="Tahoma" pitchFamily="34" charset="0"/>
                <a:cs typeface="Tahoma" pitchFamily="34" charset="0"/>
              </a:rPr>
              <a:t>С БИЗНЕСОМ И РОССИЙКИЕ УНИВЕРСИТЕТЫ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947845"/>
          <a:ext cx="5868144" cy="255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868144" y="1039427"/>
          <a:ext cx="3096344" cy="261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4" name="Прямоугольник 7"/>
          <p:cNvSpPr>
            <a:spLocks noChangeArrowheads="1"/>
          </p:cNvSpPr>
          <p:nvPr/>
        </p:nvSpPr>
        <p:spPr bwMode="auto">
          <a:xfrm>
            <a:off x="2749550" y="1181100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ahoma" pitchFamily="34" charset="0"/>
                <a:cs typeface="Tahoma" pitchFamily="34" charset="0"/>
              </a:rPr>
              <a:t>ЗАРПЛАТНАЯ ПРЕМИЯ </a:t>
            </a:r>
          </a:p>
          <a:p>
            <a:r>
              <a:rPr lang="ru-RU" sz="1200" b="1">
                <a:latin typeface="Tahoma" pitchFamily="34" charset="0"/>
                <a:cs typeface="Tahoma" pitchFamily="34" charset="0"/>
              </a:rPr>
              <a:t>В РОССИИ (2013), РУБ. </a:t>
            </a:r>
          </a:p>
        </p:txBody>
      </p:sp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5113338" y="1177925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УРОВЕНЬ БЕЗРАБОТИЦЫ, 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РОССИЯ (2013), %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76538" y="1341438"/>
            <a:ext cx="0" cy="2193925"/>
          </a:xfrm>
          <a:prstGeom prst="line">
            <a:avLst/>
          </a:prstGeom>
          <a:ln w="12700">
            <a:solidFill>
              <a:schemeClr val="bg1">
                <a:lumMod val="50000"/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11863" y="1341438"/>
            <a:ext cx="0" cy="2193925"/>
          </a:xfrm>
          <a:prstGeom prst="line">
            <a:avLst/>
          </a:prstGeom>
          <a:ln w="12700">
            <a:solidFill>
              <a:schemeClr val="bg1">
                <a:lumMod val="50000"/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144463" y="841375"/>
            <a:ext cx="9469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ПРЕМИЯ ЗА ВЫСШЕЕ ОБРАЗОВАНИЕ </a:t>
            </a:r>
            <a:endParaRPr lang="ru-RU" sz="1600" b="1">
              <a:solidFill>
                <a:srgbClr val="14405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258888" y="3687763"/>
            <a:ext cx="6265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ОТНОСИТЕЛЬНЫЕ ДОХОДЫ ПО УРОВНЮ ОБРАЗОВАНИЯ (2011),</a:t>
            </a:r>
          </a:p>
          <a:p>
            <a:pPr algn="ctr"/>
            <a:r>
              <a:rPr lang="ru-RU" sz="1200" b="1">
                <a:latin typeface="Tahoma" pitchFamily="34" charset="0"/>
                <a:cs typeface="Tahoma" pitchFamily="34" charset="0"/>
              </a:rPr>
              <a:t>СРЕДНЕЕ = 100%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611560" y="3716051"/>
          <a:ext cx="8003381" cy="300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4463" y="593725"/>
            <a:ext cx="9469438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НЕПРЕРЫВНОСТЬ ВЫСШЕГО ОБРАЗОВАНИЯ: </a:t>
            </a:r>
          </a:p>
          <a:p>
            <a:pPr algn="ctr"/>
            <a:r>
              <a:rPr lang="ru-RU" sz="1600" b="1">
                <a:solidFill>
                  <a:srgbClr val="14405D"/>
                </a:solidFill>
                <a:latin typeface="Tahoma" pitchFamily="34" charset="0"/>
                <a:cs typeface="Tahoma" pitchFamily="34" charset="0"/>
              </a:rPr>
              <a:t>ПЕРСПЕКТИВЫ СОТРУДНИЧЕСТВА ШКОЛЫ И ВУЗА</a:t>
            </a:r>
          </a:p>
        </p:txBody>
      </p:sp>
      <p:sp>
        <p:nvSpPr>
          <p:cNvPr id="3" name="Прямоугольник 16"/>
          <p:cNvSpPr/>
          <p:nvPr/>
        </p:nvSpPr>
        <p:spPr>
          <a:xfrm>
            <a:off x="8027988" y="5876925"/>
            <a:ext cx="792162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412875"/>
            <a:ext cx="8424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>
                <a:solidFill>
                  <a:srgbClr val="212E3C"/>
                </a:solidFill>
                <a:latin typeface="Tahoma" pitchFamily="34" charset="0"/>
                <a:cs typeface="Tahoma" pitchFamily="34" charset="0"/>
              </a:rPr>
              <a:t>Ключевые технологии и форматы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567238"/>
            <a:ext cx="8401050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alt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Рост индивидуализации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913" y="3101975"/>
            <a:ext cx="8401050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altLang="ru-RU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Увеличение игровой компоненты в образовании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427413"/>
            <a:ext cx="1447800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Эффект присутствия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2213" y="4343400"/>
            <a:ext cx="1217612" cy="52228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1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Обучение 24/7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1063" y="3409950"/>
            <a:ext cx="1671637" cy="523875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Виртуальная реальность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8988" y="3419475"/>
            <a:ext cx="1671637" cy="523875"/>
          </a:xfrm>
          <a:prstGeom prst="rect">
            <a:avLst/>
          </a:prstGeom>
          <a:solidFill>
            <a:schemeClr val="lt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Дополненная реальность</a:t>
            </a:r>
          </a:p>
        </p:txBody>
      </p:sp>
      <p:cxnSp>
        <p:nvCxnSpPr>
          <p:cNvPr id="11" name="Прямая со стрелкой 37"/>
          <p:cNvCxnSpPr/>
          <p:nvPr/>
        </p:nvCxnSpPr>
        <p:spPr>
          <a:xfrm>
            <a:off x="173038" y="6019800"/>
            <a:ext cx="8797925" cy="254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173038" y="60452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ahoma" pitchFamily="34" charset="0"/>
                <a:cs typeface="Tahoma" pitchFamily="34" charset="0"/>
              </a:rPr>
              <a:t>2013</a:t>
            </a: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3155950" y="6046788"/>
            <a:ext cx="695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ahoma" pitchFamily="34" charset="0"/>
                <a:cs typeface="Tahoma" pitchFamily="34" charset="0"/>
              </a:rPr>
              <a:t>2016</a:t>
            </a:r>
          </a:p>
        </p:txBody>
      </p:sp>
      <p:sp>
        <p:nvSpPr>
          <p:cNvPr id="31757" name="Прямоугольник 12"/>
          <p:cNvSpPr>
            <a:spLocks noChangeArrowheads="1"/>
          </p:cNvSpPr>
          <p:nvPr/>
        </p:nvSpPr>
        <p:spPr bwMode="auto">
          <a:xfrm>
            <a:off x="5595938" y="6046788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31758" name="Прямоугольник 13"/>
          <p:cNvSpPr>
            <a:spLocks noChangeArrowheads="1"/>
          </p:cNvSpPr>
          <p:nvPr/>
        </p:nvSpPr>
        <p:spPr bwMode="auto">
          <a:xfrm>
            <a:off x="8047038" y="60452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Tahoma" pitchFamily="34" charset="0"/>
                <a:cs typeface="Tahoma" pitchFamily="34" charset="0"/>
              </a:rPr>
              <a:t>2030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7200" y="2420938"/>
            <a:ext cx="1739900" cy="73818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altLang="ru-RU" sz="1400" b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Коллективные обучающие игры</a:t>
            </a: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250825" y="6415088"/>
            <a:ext cx="541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ahoma" pitchFamily="34" charset="0"/>
                <a:cs typeface="Tahoma" pitchFamily="34" charset="0"/>
              </a:rPr>
              <a:t>Источник: Форсайт-флот, 2013. Российское образование 2030.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ИУ ВШЭ">
      <a:dk1>
        <a:srgbClr val="2C3E50"/>
      </a:dk1>
      <a:lt1>
        <a:srgbClr val="BDC3C7"/>
      </a:lt1>
      <a:dk2>
        <a:srgbClr val="ECF0F1"/>
      </a:dk2>
      <a:lt2>
        <a:srgbClr val="2ECC71"/>
      </a:lt2>
      <a:accent1>
        <a:srgbClr val="F39C12"/>
      </a:accent1>
      <a:accent2>
        <a:srgbClr val="E67E22"/>
      </a:accent2>
      <a:accent3>
        <a:srgbClr val="1ABC9C"/>
      </a:accent3>
      <a:accent4>
        <a:srgbClr val="16A085"/>
      </a:accent4>
      <a:accent5>
        <a:srgbClr val="2980B9"/>
      </a:accent5>
      <a:accent6>
        <a:srgbClr val="3498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6509</TotalTime>
  <Words>1460</Words>
  <Application>Microsoft Office PowerPoint</Application>
  <PresentationFormat>Экран (4:3)</PresentationFormat>
  <Paragraphs>479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8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Calibri</vt:lpstr>
      <vt:lpstr>Arial</vt:lpstr>
      <vt:lpstr>Calibri Light</vt:lpstr>
      <vt:lpstr>Tahoma</vt:lpstr>
      <vt:lpstr>Тема Office</vt:lpstr>
      <vt:lpstr>1_Тема Office</vt:lpstr>
      <vt:lpstr>Тема Office</vt:lpstr>
      <vt:lpstr>Тема Office</vt:lpstr>
      <vt:lpstr>Тема Office</vt:lpstr>
      <vt:lpstr>1_Тема Office</vt:lpstr>
      <vt:lpstr>1_Тема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Nataly</cp:lastModifiedBy>
  <cp:revision>420</cp:revision>
  <cp:lastPrinted>2013-12-24T13:37:11Z</cp:lastPrinted>
  <dcterms:created xsi:type="dcterms:W3CDTF">2013-04-21T15:04:11Z</dcterms:created>
  <dcterms:modified xsi:type="dcterms:W3CDTF">2014-10-29T13:47:25Z</dcterms:modified>
</cp:coreProperties>
</file>