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57" r:id="rId5"/>
    <p:sldId id="262" r:id="rId6"/>
    <p:sldId id="258" r:id="rId7"/>
    <p:sldId id="260" r:id="rId8"/>
    <p:sldId id="263" r:id="rId9"/>
    <p:sldId id="271" r:id="rId10"/>
    <p:sldId id="272" r:id="rId11"/>
    <p:sldId id="273" r:id="rId12"/>
    <p:sldId id="274" r:id="rId13"/>
    <p:sldId id="281" r:id="rId14"/>
    <p:sldId id="266" r:id="rId15"/>
    <p:sldId id="275" r:id="rId16"/>
    <p:sldId id="279" r:id="rId17"/>
    <p:sldId id="280" r:id="rId18"/>
    <p:sldId id="284" r:id="rId19"/>
    <p:sldId id="287" r:id="rId20"/>
    <p:sldId id="288" r:id="rId21"/>
    <p:sldId id="286" r:id="rId22"/>
    <p:sldId id="277" r:id="rId23"/>
    <p:sldId id="282" r:id="rId24"/>
    <p:sldId id="283" r:id="rId25"/>
    <p:sldId id="276" r:id="rId26"/>
    <p:sldId id="285" r:id="rId27"/>
    <p:sldId id="278" r:id="rId28"/>
    <p:sldId id="265" r:id="rId29"/>
    <p:sldId id="289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66" autoAdjust="0"/>
    <p:restoredTop sz="94603" autoAdjust="0"/>
  </p:normalViewPr>
  <p:slideViewPr>
    <p:cSldViewPr>
      <p:cViewPr>
        <p:scale>
          <a:sx n="75" d="100"/>
          <a:sy n="75" d="100"/>
        </p:scale>
        <p:origin x="-403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ndart.edu.ru/catalog.aspx?CatalogId=258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9144000" cy="1944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264" y="548681"/>
            <a:ext cx="8458200" cy="25922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«Образование в фокусе Повседневности: практика актуального»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22 марта 2014 г</a:t>
            </a:r>
          </a:p>
          <a:p>
            <a:r>
              <a:rPr lang="ru-RU" dirty="0" smtClean="0"/>
              <a:t>Светлана </a:t>
            </a:r>
            <a:r>
              <a:rPr lang="ru-RU" dirty="0" err="1" smtClean="0"/>
              <a:t>Баронене</a:t>
            </a:r>
            <a:endParaRPr lang="ru-RU" dirty="0" smtClean="0"/>
          </a:p>
          <a:p>
            <a:r>
              <a:rPr lang="ru-RU" dirty="0" smtClean="0"/>
              <a:t>НИУ ВШЭ </a:t>
            </a:r>
            <a:r>
              <a:rPr lang="en-US" dirty="0" smtClean="0"/>
              <a:t>- </a:t>
            </a:r>
            <a:r>
              <a:rPr lang="ru-RU" dirty="0" smtClean="0"/>
              <a:t>Санкт-Петербург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87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Солянка\Фото стажировки Финляндия\Фото образов среды\Ученики в школе есть\DSCN0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712967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55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Солянка\Фото стажировки Финляндия\Фото образов среды\Ученики в школе есть\DSCN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676455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89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Солянка\Фото стажировки Финляндия\Фото образов среды\Ученики в школе есть\IMG_2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253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260648"/>
            <a:ext cx="8046156" cy="5865515"/>
          </a:xfrm>
        </p:spPr>
      </p:pic>
    </p:spTree>
    <p:extLst>
      <p:ext uri="{BB962C8B-B14F-4D97-AF65-F5344CB8AC3E}">
        <p14:creationId xmlns:p14="http://schemas.microsoft.com/office/powerpoint/2010/main" xmlns="" val="27274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2123"/>
            <a:ext cx="2592288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И привычные доски почета…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04764"/>
            <a:ext cx="6102553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3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Солянка\Фото стажировки Финляндия\Фото образов среды\DSCN0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54" y="260648"/>
            <a:ext cx="396610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Солянка\Фото стажировки Финляндия\Фото образов среды\DSCN0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53650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3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06" y="476672"/>
            <a:ext cx="8343558" cy="5865515"/>
          </a:xfrm>
        </p:spPr>
      </p:pic>
    </p:spTree>
    <p:extLst>
      <p:ext uri="{BB962C8B-B14F-4D97-AF65-F5344CB8AC3E}">
        <p14:creationId xmlns:p14="http://schemas.microsoft.com/office/powerpoint/2010/main" xmlns="" val="11869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MyBookWorld\Public\Фото\Света работа\для учебных курсов Светы\Фото стажировки Финляндия\Фото стаж Фин 2013\гимназия\работы для дизайна сте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292" y="476672"/>
            <a:ext cx="80461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20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87213"/>
            <a:ext cx="8046156" cy="5606083"/>
          </a:xfrm>
        </p:spPr>
      </p:pic>
    </p:spTree>
    <p:extLst>
      <p:ext uri="{BB962C8B-B14F-4D97-AF65-F5344CB8AC3E}">
        <p14:creationId xmlns:p14="http://schemas.microsoft.com/office/powerpoint/2010/main" xmlns="" val="16675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04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800826" cy="5112568"/>
          </a:xfrm>
        </p:spPr>
      </p:pic>
      <p:pic>
        <p:nvPicPr>
          <p:cNvPr id="5" name="Содержимое 3" descr="DSCN0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2070" y="908720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5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6613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ДЛЯ ЧЕГО НУЖНО ПОНЯТИЕ </a:t>
            </a:r>
            <a:r>
              <a:rPr lang="ru-RU" sz="3200" b="1" dirty="0" smtClean="0">
                <a:solidFill>
                  <a:schemeClr val="bg1"/>
                </a:solidFill>
              </a:rPr>
              <a:t>«ПОВСЕДНЕВНОСТИ»?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Три </a:t>
            </a:r>
            <a:r>
              <a:rPr lang="ru-RU" sz="2800" dirty="0"/>
              <a:t>дефицита современного образования (проф. </a:t>
            </a:r>
            <a:r>
              <a:rPr lang="ru-RU" sz="2800" dirty="0" err="1"/>
              <a:t>Прозументова</a:t>
            </a:r>
            <a:r>
              <a:rPr lang="ru-RU" sz="2800" dirty="0"/>
              <a:t> Г.Н.):</a:t>
            </a:r>
          </a:p>
          <a:p>
            <a:pPr lvl="0"/>
            <a:endParaRPr lang="ru-RU" sz="2800" dirty="0"/>
          </a:p>
          <a:p>
            <a:pPr lvl="0"/>
            <a:r>
              <a:rPr lang="ru-RU" sz="2800" dirty="0" smtClean="0"/>
              <a:t>синергетический </a:t>
            </a:r>
            <a:r>
              <a:rPr lang="ru-RU" sz="2800" dirty="0"/>
              <a:t>(дефицит </a:t>
            </a:r>
            <a:r>
              <a:rPr lang="ru-RU" sz="2800" dirty="0" err="1"/>
              <a:t>соорганизации</a:t>
            </a:r>
            <a:r>
              <a:rPr lang="ru-RU" sz="2800" dirty="0"/>
              <a:t> и </a:t>
            </a:r>
            <a:r>
              <a:rPr lang="ru-RU" sz="2800" dirty="0" err="1"/>
              <a:t>самоорганиазции</a:t>
            </a:r>
            <a:r>
              <a:rPr lang="ru-RU" sz="2800" dirty="0"/>
              <a:t>);</a:t>
            </a:r>
          </a:p>
          <a:p>
            <a:pPr lvl="0"/>
            <a:r>
              <a:rPr lang="ru-RU" sz="2800" dirty="0"/>
              <a:t>гуманитарный (дефицит субъекта, того, кто берет ответственность за свои действия);</a:t>
            </a:r>
          </a:p>
          <a:p>
            <a:pPr lvl="0"/>
            <a:r>
              <a:rPr lang="ru-RU" sz="2800" dirty="0"/>
              <a:t>антропологический (дефицит «личного присутствия» и участия человека в своем образовании)</a:t>
            </a:r>
          </a:p>
          <a:p>
            <a:pPr marL="0" indent="0">
              <a:buNone/>
            </a:pPr>
            <a:r>
              <a:rPr lang="ru-RU" sz="2800" dirty="0"/>
              <a:t> 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6634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32656"/>
            <a:ext cx="8046156" cy="6048672"/>
          </a:xfrm>
        </p:spPr>
      </p:pic>
    </p:spTree>
    <p:extLst>
      <p:ext uri="{BB962C8B-B14F-4D97-AF65-F5344CB8AC3E}">
        <p14:creationId xmlns:p14="http://schemas.microsoft.com/office/powerpoint/2010/main" xmlns="" val="1321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8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А это - наша повседневность…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G:\Текущие проекты\Техносфера\Оргпланы работ по конкурсу\фото 24 гимн\фото выставки 24 гим\20140206_16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28800"/>
            <a:ext cx="8046156" cy="4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15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443805"/>
            <a:ext cx="8046156" cy="5793507"/>
          </a:xfrm>
        </p:spPr>
      </p:pic>
    </p:spTree>
    <p:extLst>
      <p:ext uri="{BB962C8B-B14F-4D97-AF65-F5344CB8AC3E}">
        <p14:creationId xmlns:p14="http://schemas.microsoft.com/office/powerpoint/2010/main" xmlns="" val="12404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443805"/>
            <a:ext cx="8046156" cy="5793507"/>
          </a:xfrm>
        </p:spPr>
      </p:pic>
    </p:spTree>
    <p:extLst>
      <p:ext uri="{BB962C8B-B14F-4D97-AF65-F5344CB8AC3E}">
        <p14:creationId xmlns:p14="http://schemas.microsoft.com/office/powerpoint/2010/main" xmlns="" val="26469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06" y="515813"/>
            <a:ext cx="8271550" cy="5865515"/>
          </a:xfrm>
        </p:spPr>
      </p:pic>
    </p:spTree>
    <p:extLst>
      <p:ext uri="{BB962C8B-B14F-4D97-AF65-F5344CB8AC3E}">
        <p14:creationId xmlns:p14="http://schemas.microsoft.com/office/powerpoint/2010/main" xmlns="" val="21268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587821"/>
            <a:ext cx="8271550" cy="5865515"/>
          </a:xfrm>
        </p:spPr>
      </p:pic>
    </p:spTree>
    <p:extLst>
      <p:ext uri="{BB962C8B-B14F-4D97-AF65-F5344CB8AC3E}">
        <p14:creationId xmlns:p14="http://schemas.microsoft.com/office/powerpoint/2010/main" xmlns="" val="328682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А это – наша учительская.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Почувствуйте разницу…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739949"/>
            <a:ext cx="8199542" cy="4713387"/>
          </a:xfrm>
        </p:spPr>
      </p:pic>
    </p:spTree>
    <p:extLst>
      <p:ext uri="{BB962C8B-B14F-4D97-AF65-F5344CB8AC3E}">
        <p14:creationId xmlns:p14="http://schemas.microsoft.com/office/powerpoint/2010/main" xmlns="" val="8709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Солянка\Фото стажировки Финляндия\Фото образов среды\DSCN0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78"/>
            <a:ext cx="5112568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MyBookWorld\Public\Фото\Света работа\для учебных курсов Светы\Фото стажировки Финляндия\Фото стаж Фин 2013\образоват дизайн\учебные пособ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79"/>
            <a:ext cx="3963889" cy="612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2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/>
              <a:t>что значит развивать «социальные </a:t>
            </a:r>
            <a:r>
              <a:rPr lang="ru-RU" sz="2400" dirty="0" smtClean="0"/>
              <a:t>компетенции</a:t>
            </a:r>
            <a:r>
              <a:rPr lang="ru-RU" sz="2400" dirty="0"/>
              <a:t>» в контексте вызовов и проблем, стоящих перед «человеком Мира» и «гражданином России» в XXI веке?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как увидеть карту значимой «образовательной» повседневности у основных участников образовательного процесса (педагогов, учеников, родителей?)?</a:t>
            </a:r>
          </a:p>
          <a:p>
            <a:r>
              <a:rPr lang="ru-RU" sz="2400" dirty="0" smtClean="0"/>
              <a:t>какие </a:t>
            </a:r>
            <a:r>
              <a:rPr lang="ru-RU" sz="2400" dirty="0"/>
              <a:t>педагогические и управленческие технологии  актуальны для поддержки контуров новой системы </a:t>
            </a:r>
            <a:r>
              <a:rPr lang="ru-RU" sz="2400" dirty="0" err="1"/>
              <a:t>постматериальных</a:t>
            </a:r>
            <a:r>
              <a:rPr lang="ru-RU" sz="2400" dirty="0"/>
              <a:t> ценностей, (партнерство, сообщество, доверие, совместное действие) и создания пространства конструктивной социальной жизни?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Перспективы для исследователей и практиков: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6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А если перевести на язык образовательной повседневности?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ru-RU" sz="2800" i="1" dirty="0" smtClean="0"/>
              <a:t>дефицит</a:t>
            </a:r>
            <a:r>
              <a:rPr lang="ru-RU" sz="2800" dirty="0" smtClean="0"/>
              <a:t> </a:t>
            </a:r>
            <a:r>
              <a:rPr lang="ru-RU" sz="2800" i="1" dirty="0"/>
              <a:t>участия человека в своем образовании</a:t>
            </a:r>
            <a:r>
              <a:rPr lang="ru-RU" sz="2800" dirty="0" smtClean="0"/>
              <a:t>:</a:t>
            </a:r>
            <a:r>
              <a:rPr lang="ru-RU" sz="2800" dirty="0"/>
              <a:t> создание мест «личного присутствия</a:t>
            </a:r>
            <a:r>
              <a:rPr lang="ru-RU" sz="2800" dirty="0" smtClean="0"/>
              <a:t>»;</a:t>
            </a:r>
          </a:p>
          <a:p>
            <a:pPr lvl="0"/>
            <a:endParaRPr lang="ru-RU" sz="2800" dirty="0"/>
          </a:p>
          <a:p>
            <a:r>
              <a:rPr lang="ru-RU" sz="2800" i="1" dirty="0" smtClean="0"/>
              <a:t>дефицит самоорганизации и практик </a:t>
            </a:r>
            <a:r>
              <a:rPr lang="ru-RU" sz="2800" i="1" dirty="0" err="1" smtClean="0"/>
              <a:t>самостояния</a:t>
            </a:r>
            <a:r>
              <a:rPr lang="ru-RU" sz="2800" dirty="0" smtClean="0"/>
              <a:t>: от жанра «отчетности и результативности» к включению в реальные процессы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i="1" dirty="0" smtClean="0"/>
              <a:t>дефицит аутентичности</a:t>
            </a:r>
            <a:r>
              <a:rPr lang="ru-RU" sz="2800" dirty="0" smtClean="0"/>
              <a:t>: </a:t>
            </a:r>
            <a:r>
              <a:rPr lang="ru-RU" sz="2800" dirty="0"/>
              <a:t>феноменологическое описание случаев и </a:t>
            </a:r>
            <a:r>
              <a:rPr lang="ru-RU" sz="2800" dirty="0" smtClean="0"/>
              <a:t>управленческая работа </a:t>
            </a:r>
            <a:r>
              <a:rPr lang="ru-RU" sz="2800" dirty="0"/>
              <a:t>с прецедентами</a:t>
            </a:r>
            <a:r>
              <a:rPr lang="ru-RU" sz="2800" dirty="0" smtClean="0"/>
              <a:t>, как шанс для «новой нормы»</a:t>
            </a:r>
          </a:p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652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4678"/>
            <a:ext cx="8229600" cy="85010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Фокус-группа: сравним жизнь в школе </a:t>
            </a:r>
            <a:r>
              <a:rPr lang="ru-RU" sz="3200" b="1" dirty="0" smtClean="0">
                <a:solidFill>
                  <a:schemeClr val="bg1"/>
                </a:solidFill>
              </a:rPr>
              <a:t/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с </a:t>
            </a:r>
            <a:r>
              <a:rPr lang="ru-RU" sz="3200" b="1" dirty="0">
                <a:solidFill>
                  <a:schemeClr val="bg1"/>
                </a:solidFill>
              </a:rPr>
              <a:t>жизнью вне школы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2565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Когда: март 2014</a:t>
            </a:r>
          </a:p>
          <a:p>
            <a:pPr marL="0" indent="0">
              <a:buNone/>
            </a:pPr>
            <a:endParaRPr lang="ru-RU" sz="800" dirty="0" smtClean="0"/>
          </a:p>
          <a:p>
            <a:r>
              <a:rPr lang="ru-RU" sz="2800" dirty="0" smtClean="0"/>
              <a:t>Кто: группа старшеклассников 15 человек</a:t>
            </a:r>
          </a:p>
          <a:p>
            <a:pPr marL="0" indent="0">
              <a:buNone/>
            </a:pPr>
            <a:r>
              <a:rPr lang="ru-RU" sz="1600" dirty="0" smtClean="0"/>
              <a:t>(«..самочувствию </a:t>
            </a:r>
            <a:r>
              <a:rPr lang="ru-RU" sz="1600" dirty="0"/>
              <a:t>и самосознанию современного человека свойственны определённые кризисные черты… Особенно ярко они выражены у тех, кто и так, в силу возраста обладает «структурно» кризисным </a:t>
            </a:r>
            <a:r>
              <a:rPr lang="ru-RU" sz="1600" dirty="0" smtClean="0"/>
              <a:t>сознанием» – Б.Д. </a:t>
            </a:r>
            <a:r>
              <a:rPr lang="ru-RU" sz="1600" dirty="0" err="1" smtClean="0"/>
              <a:t>Эльконин</a:t>
            </a:r>
            <a:r>
              <a:rPr lang="ru-RU" sz="1600" dirty="0" smtClean="0"/>
              <a:t>)</a:t>
            </a:r>
          </a:p>
          <a:p>
            <a:r>
              <a:rPr lang="ru-RU" sz="2800" dirty="0" smtClean="0"/>
              <a:t>Как:  лексический и </a:t>
            </a:r>
          </a:p>
          <a:p>
            <a:pPr marL="0" indent="0">
              <a:buNone/>
            </a:pPr>
            <a:r>
              <a:rPr lang="ru-RU" sz="2800" dirty="0" smtClean="0"/>
              <a:t>семантический анализ, </a:t>
            </a:r>
          </a:p>
          <a:p>
            <a:pPr marL="0" indent="0">
              <a:buNone/>
            </a:pPr>
            <a:r>
              <a:rPr lang="ru-RU" sz="2800" dirty="0" smtClean="0"/>
              <a:t>включенное наблюдение, </a:t>
            </a:r>
          </a:p>
          <a:p>
            <a:pPr marL="0" indent="0">
              <a:buNone/>
            </a:pPr>
            <a:r>
              <a:rPr lang="ru-RU" sz="2800" dirty="0" smtClean="0"/>
              <a:t>совместный анализ</a:t>
            </a:r>
            <a:endParaRPr lang="ru-RU" sz="2800" dirty="0"/>
          </a:p>
        </p:txBody>
      </p:sp>
      <p:pic>
        <p:nvPicPr>
          <p:cNvPr id="4" name="Picture 2" descr="\\MyBookWorld\Public\Новое\Последние фото\2014-03-10 17-51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551" y="3645024"/>
            <a:ext cx="37989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55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ЗА КАДРОМ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785395"/>
          </a:xfrm>
        </p:spPr>
        <p:txBody>
          <a:bodyPr>
            <a:noAutofit/>
          </a:bodyPr>
          <a:lstStyle/>
          <a:p>
            <a:r>
              <a:rPr lang="ru-RU" sz="2400" b="1" dirty="0"/>
              <a:t>Стандарт направлен на обеспечение: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… условий </a:t>
            </a:r>
            <a:r>
              <a:rPr lang="ru-RU" sz="2400" dirty="0"/>
              <a:t>создания социальной ситуации развития обучающихся, обеспечивающей их социальную самоидентификацию посредством личностно значимой </a:t>
            </a:r>
            <a:r>
              <a:rPr lang="ru-RU" sz="2400" dirty="0" smtClean="0"/>
              <a:t>деятельности.</a:t>
            </a:r>
            <a:endParaRPr lang="ru-RU" sz="2400" dirty="0"/>
          </a:p>
          <a:p>
            <a:r>
              <a:rPr lang="ru-RU" sz="2400" b="1" dirty="0" smtClean="0"/>
              <a:t>Требования к образовательной программе:</a:t>
            </a:r>
          </a:p>
          <a:p>
            <a:pPr marL="0" indent="0">
              <a:buNone/>
            </a:pPr>
            <a:r>
              <a:rPr lang="ru-RU" sz="2400" dirty="0" smtClean="0"/>
              <a:t>… содержательный </a:t>
            </a:r>
            <a:r>
              <a:rPr lang="ru-RU" sz="2400" dirty="0"/>
              <a:t>раздел должен определять общее содержание основного общего образования и включать образовательные программы, ориентированные на достижение </a:t>
            </a:r>
            <a:r>
              <a:rPr lang="ru-RU" sz="2400" i="1" dirty="0"/>
              <a:t>личностных, </a:t>
            </a:r>
            <a:r>
              <a:rPr lang="ru-RU" sz="2400" dirty="0"/>
              <a:t>предметных и </a:t>
            </a:r>
            <a:r>
              <a:rPr lang="ru-RU" sz="2400" i="1" dirty="0" err="1"/>
              <a:t>метапредметны</a:t>
            </a:r>
            <a:r>
              <a:rPr lang="ru-RU" sz="2400" dirty="0" err="1"/>
              <a:t>х</a:t>
            </a:r>
            <a:r>
              <a:rPr lang="ru-RU" sz="2400" dirty="0"/>
              <a:t>   результатов, в том </a:t>
            </a:r>
            <a:r>
              <a:rPr lang="ru-RU" sz="2400" dirty="0" smtClean="0"/>
              <a:t>числе программу </a:t>
            </a:r>
            <a:r>
              <a:rPr lang="ru-RU" sz="2400" dirty="0"/>
              <a:t>воспитания и </a:t>
            </a:r>
            <a:r>
              <a:rPr lang="ru-RU" sz="2400" i="1" dirty="0"/>
              <a:t>социализации </a:t>
            </a:r>
            <a:r>
              <a:rPr lang="ru-RU" sz="2400" i="1" dirty="0" smtClean="0"/>
              <a:t>обучающихся.</a:t>
            </a:r>
          </a:p>
          <a:p>
            <a:pPr marL="0" indent="0" algn="r">
              <a:buNone/>
            </a:pPr>
            <a:r>
              <a:rPr lang="ru-RU" sz="1400" b="1" dirty="0" smtClean="0"/>
              <a:t> </a:t>
            </a:r>
            <a:r>
              <a:rPr lang="ru-RU" sz="1400" b="1" u="sng" dirty="0">
                <a:hlinkClick r:id="rId2"/>
              </a:rPr>
              <a:t>http://www.standart.edu.ru/catalog.aspx?CatalogId=2589</a:t>
            </a:r>
            <a:endParaRPr lang="ru-RU" sz="1400" dirty="0"/>
          </a:p>
          <a:p>
            <a:pPr marL="0" indent="0" algn="r">
              <a:buNone/>
            </a:pPr>
            <a:r>
              <a:rPr lang="ru-RU" sz="1600" b="1" dirty="0" smtClean="0"/>
              <a:t>из</a:t>
            </a:r>
            <a:r>
              <a:rPr lang="ru-RU" sz="1600" b="1" dirty="0"/>
              <a:t> </a:t>
            </a:r>
            <a:r>
              <a:rPr lang="ru-RU" sz="1600" b="1" dirty="0" smtClean="0"/>
              <a:t>ФЕДЕРАЛЬНОГО ГОСУДАРСТВЕННОГО ОБРАЗОВАТЕЛЬНОГО СТАНДАРТА</a:t>
            </a:r>
            <a:endParaRPr lang="ru-RU" sz="1600" dirty="0"/>
          </a:p>
          <a:p>
            <a:pPr marL="0" indent="0" algn="r">
              <a:buNone/>
            </a:pPr>
            <a:r>
              <a:rPr lang="ru-RU" sz="1600" b="1" dirty="0"/>
              <a:t>ОСНОВНОГО ОБЩЕГО ОБРАЗОВАНИЯ</a:t>
            </a:r>
            <a:endParaRPr lang="ru-RU" sz="1600" dirty="0"/>
          </a:p>
          <a:p>
            <a:pPr marL="0" indent="0">
              <a:buNone/>
            </a:pP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375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РАЗЛИЧИЕ: «ШКОЛА» И «НЕШКОЛА»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12168"/>
            <a:ext cx="8640960" cy="5589240"/>
          </a:xfrm>
        </p:spPr>
        <p:txBody>
          <a:bodyPr>
            <a:noAutofit/>
          </a:bodyPr>
          <a:lstStyle/>
          <a:p>
            <a:r>
              <a:rPr lang="ru-RU" sz="2400" dirty="0" smtClean="0"/>
              <a:t>… Для </a:t>
            </a:r>
            <a:r>
              <a:rPr lang="ru-RU" sz="2400" dirty="0"/>
              <a:t>меня было невозможно поставить знак </a:t>
            </a:r>
            <a:r>
              <a:rPr lang="ru-RU" sz="2400" dirty="0" smtClean="0"/>
              <a:t>"равно" </a:t>
            </a:r>
            <a:r>
              <a:rPr lang="ru-RU" sz="2400" dirty="0"/>
              <a:t>между понятиями жизнь и </a:t>
            </a:r>
            <a:r>
              <a:rPr lang="ru-RU" sz="2400" dirty="0" smtClean="0"/>
              <a:t>школа…;</a:t>
            </a:r>
          </a:p>
          <a:p>
            <a:r>
              <a:rPr lang="ru-RU" sz="2400" dirty="0" smtClean="0"/>
              <a:t>… в </a:t>
            </a:r>
            <a:r>
              <a:rPr lang="ru-RU" sz="2400" dirty="0"/>
              <a:t>жизни </a:t>
            </a:r>
            <a:r>
              <a:rPr lang="ru-RU" sz="2400" dirty="0" smtClean="0"/>
              <a:t>приходится </a:t>
            </a:r>
            <a:r>
              <a:rPr lang="ru-RU" sz="2400" dirty="0"/>
              <a:t>самостоятельно расставлять приоритеты и решать </a:t>
            </a:r>
            <a:r>
              <a:rPr lang="ru-RU" sz="2400" dirty="0" smtClean="0"/>
              <a:t>конфликты…; </a:t>
            </a:r>
          </a:p>
          <a:p>
            <a:r>
              <a:rPr lang="ru-RU" sz="2400" dirty="0" smtClean="0"/>
              <a:t>… в жизни нет </a:t>
            </a:r>
            <a:r>
              <a:rPr lang="ru-RU" sz="2400" dirty="0"/>
              <a:t>аппарата принуждения к деятельности: если ты не желаешь что-либо делать, то тебе быстро найдут </a:t>
            </a:r>
            <a:r>
              <a:rPr lang="ru-RU" sz="2400" dirty="0" smtClean="0"/>
              <a:t>замену…; </a:t>
            </a:r>
          </a:p>
          <a:p>
            <a:r>
              <a:rPr lang="ru-RU" sz="2400" dirty="0" smtClean="0"/>
              <a:t>… в школе </a:t>
            </a:r>
            <a:r>
              <a:rPr lang="ru-RU" sz="2400" dirty="0"/>
              <a:t>идет распределение твоего времени </a:t>
            </a:r>
            <a:r>
              <a:rPr lang="ru-RU" sz="2400" dirty="0" smtClean="0"/>
              <a:t> другими…</a:t>
            </a:r>
          </a:p>
          <a:p>
            <a:r>
              <a:rPr lang="ru-RU" sz="2400" dirty="0" smtClean="0"/>
              <a:t>… в жизнь входит </a:t>
            </a:r>
            <a:r>
              <a:rPr lang="ru-RU" sz="2400" dirty="0"/>
              <a:t>облагораживание своего существования в этом мире. Как правило, это покупка вещей, мебели, развлечение,  погашение некоторых приземленных желаний (например, компьютерные игры) и многое </a:t>
            </a:r>
            <a:r>
              <a:rPr lang="ru-RU" sz="2400" dirty="0" smtClean="0"/>
              <a:t>другое…</a:t>
            </a:r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476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…использование </a:t>
            </a:r>
            <a:r>
              <a:rPr lang="ru-RU" sz="2800" dirty="0"/>
              <a:t>и накопление опыта. В школе это </a:t>
            </a:r>
            <a:r>
              <a:rPr lang="ru-RU" sz="2800" dirty="0" smtClean="0"/>
              <a:t>какие-то </a:t>
            </a:r>
            <a:r>
              <a:rPr lang="ru-RU" sz="2800" dirty="0"/>
              <a:t>теоретические </a:t>
            </a:r>
            <a:r>
              <a:rPr lang="ru-RU" sz="2800" dirty="0" smtClean="0"/>
              <a:t>знания (</a:t>
            </a:r>
            <a:r>
              <a:rPr lang="ru-RU" sz="2800" dirty="0"/>
              <a:t>уроки), где не требуется </a:t>
            </a:r>
            <a:r>
              <a:rPr lang="ru-RU" sz="2800" dirty="0" smtClean="0"/>
              <a:t>анализ: </a:t>
            </a:r>
            <a:r>
              <a:rPr lang="ru-RU" sz="2800" dirty="0"/>
              <a:t>грубо </a:t>
            </a:r>
            <a:r>
              <a:rPr lang="ru-RU" sz="2800" dirty="0" smtClean="0"/>
              <a:t>говоря, </a:t>
            </a:r>
            <a:r>
              <a:rPr lang="ru-RU" sz="2800" dirty="0"/>
              <a:t>вам всё разжёвывают. А вне школы </a:t>
            </a:r>
            <a:r>
              <a:rPr lang="ru-RU" sz="2800" dirty="0" smtClean="0"/>
              <a:t>практический опыт: выход </a:t>
            </a:r>
            <a:r>
              <a:rPr lang="ru-RU" sz="2800" dirty="0"/>
              <a:t>из каких-то </a:t>
            </a:r>
            <a:r>
              <a:rPr lang="ru-RU" sz="2800" dirty="0" smtClean="0"/>
              <a:t>ситуаций и </a:t>
            </a:r>
            <a:r>
              <a:rPr lang="ru-RU" sz="2800" dirty="0"/>
              <a:t>выбор </a:t>
            </a:r>
            <a:r>
              <a:rPr lang="ru-RU" sz="2800" dirty="0" smtClean="0"/>
              <a:t>решений.</a:t>
            </a:r>
          </a:p>
          <a:p>
            <a:endParaRPr lang="ru-RU" sz="2800" dirty="0" smtClean="0"/>
          </a:p>
          <a:p>
            <a:r>
              <a:rPr lang="ru-RU" sz="2800" dirty="0" smtClean="0"/>
              <a:t>…человек </a:t>
            </a:r>
            <a:r>
              <a:rPr lang="ru-RU" sz="2800" dirty="0"/>
              <a:t>не может выбрать себе коллектив. За этот момент отвечает </a:t>
            </a:r>
            <a:r>
              <a:rPr lang="ru-RU" sz="2800" dirty="0" smtClean="0"/>
              <a:t>школа.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РАЗЛИЧИЕ: «ШКОЛА» И «НЕШКОЛА»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СХОДНОЕ: «ШКОЛА» И «НЕШКОЛА»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4641379"/>
          </a:xfrm>
        </p:spPr>
        <p:txBody>
          <a:bodyPr>
            <a:noAutofit/>
          </a:bodyPr>
          <a:lstStyle/>
          <a:p>
            <a:r>
              <a:rPr lang="ru-RU" sz="2400" dirty="0" smtClean="0"/>
              <a:t>… в </a:t>
            </a:r>
            <a:r>
              <a:rPr lang="ru-RU" sz="2400" dirty="0"/>
              <a:t>класс попадают моментами недоброжелательные личности, с которыми возможно ты не хочешь общаться, но тебе приходится это делать для поддержания хороших отношений. Этот же принцип человек применяет и в обычной </a:t>
            </a:r>
            <a:r>
              <a:rPr lang="ru-RU" sz="2400" dirty="0" smtClean="0"/>
              <a:t>жизни.</a:t>
            </a:r>
            <a:endParaRPr lang="ru-RU" sz="2400" dirty="0"/>
          </a:p>
          <a:p>
            <a:r>
              <a:rPr lang="ru-RU" sz="2400" dirty="0" smtClean="0"/>
              <a:t>… определённая </a:t>
            </a:r>
            <a:r>
              <a:rPr lang="ru-RU" sz="2400" dirty="0"/>
              <a:t>иерархия (чаще всего </a:t>
            </a:r>
            <a:r>
              <a:rPr lang="ru-RU" sz="2400" dirty="0" smtClean="0"/>
              <a:t>возрастная </a:t>
            </a:r>
            <a:r>
              <a:rPr lang="ru-RU" sz="2400" dirty="0"/>
              <a:t>и статусная</a:t>
            </a:r>
            <a:r>
              <a:rPr lang="ru-RU" sz="2400" dirty="0" smtClean="0"/>
              <a:t>)</a:t>
            </a:r>
          </a:p>
          <a:p>
            <a:r>
              <a:rPr lang="ru-RU" sz="2400" dirty="0" smtClean="0"/>
              <a:t>… приоритетное </a:t>
            </a:r>
            <a:r>
              <a:rPr lang="ru-RU" sz="2400" dirty="0"/>
              <a:t>распределение "нужных" и "ненужных" </a:t>
            </a:r>
            <a:r>
              <a:rPr lang="ru-RU" sz="2400" dirty="0" smtClean="0"/>
              <a:t>предметов</a:t>
            </a:r>
          </a:p>
          <a:p>
            <a:r>
              <a:rPr lang="ru-RU" sz="2400" dirty="0" smtClean="0"/>
              <a:t>… столкновение </a:t>
            </a:r>
            <a:r>
              <a:rPr lang="ru-RU" sz="2400" dirty="0"/>
              <a:t>с </a:t>
            </a:r>
            <a:r>
              <a:rPr lang="ru-RU" sz="2400" dirty="0" smtClean="0"/>
              <a:t>несправедливостью</a:t>
            </a:r>
          </a:p>
          <a:p>
            <a:r>
              <a:rPr lang="ru-RU" sz="2400" dirty="0" smtClean="0"/>
              <a:t>… выстраивание </a:t>
            </a:r>
            <a:r>
              <a:rPr lang="ru-RU" sz="2400" dirty="0"/>
              <a:t>приятельски-деловых взаимоотношений для достижения определённой </a:t>
            </a:r>
            <a:r>
              <a:rPr lang="ru-RU" sz="2400" dirty="0" smtClean="0"/>
              <a:t>цели</a:t>
            </a:r>
          </a:p>
          <a:p>
            <a:r>
              <a:rPr lang="ru-RU" sz="2400" dirty="0" smtClean="0"/>
              <a:t>… </a:t>
            </a:r>
            <a:r>
              <a:rPr lang="ru-RU" sz="2400" dirty="0"/>
              <a:t>в школьной, и в повседневной жизни мы переживаем эмоции, чувства, любовь.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2939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И даже примеры персонального аналитического суждения: № 1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9173187"/>
              </p:ext>
            </p:extLst>
          </p:nvPr>
        </p:nvGraphicFramePr>
        <p:xfrm>
          <a:off x="251520" y="1700808"/>
          <a:ext cx="8640960" cy="5049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621"/>
                <a:gridCol w="4925339"/>
              </a:tblGrid>
              <a:tr h="360275"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ЖИЗНЬ!</a:t>
                      </a:r>
                      <a:endParaRPr lang="ru-RU" dirty="0"/>
                    </a:p>
                  </a:txBody>
                  <a:tcPr/>
                </a:tc>
              </a:tr>
              <a:tr h="46835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1.) определённая цель, достижение целей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2.) образование которое помогает мне осваиваться  в жизни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3). Пространство определённых мыслей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4). Ограниченные возможности своих действий в своих интересах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5). Общение со сверстниками 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6). Анализ определённого возраста людей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7). Иногда негативные эмоции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 Пространство нахождение в котором я и мое внутренне я  находятся в гармонии.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2). Где я располагаю своим временем так как я хочу.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3). Где нет границ моего "безумства»: ничто не может остановить полет моего творчества.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5). Выбор с кем мне общаться.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6). Разнообразие людей, людей разного возраста.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7). Время погружения в мечты!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8). Общение с людьми которые тебе интересны.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9). Посещение разных мероприятий.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10). Ты не знаешь что произойдет в любую минуту времени.</a:t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11). Моменты когда ты чувствуешь поддержку домов, улиц, незнакомых прохожих.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7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23317"/>
            <a:ext cx="8229600" cy="5030019"/>
          </a:xfrm>
        </p:spPr>
        <p:txBody>
          <a:bodyPr>
            <a:noAutofit/>
          </a:bodyPr>
          <a:lstStyle/>
          <a:p>
            <a:r>
              <a:rPr lang="ru-RU" sz="2400" dirty="0" smtClean="0"/>
              <a:t>Школа </a:t>
            </a:r>
            <a:r>
              <a:rPr lang="ru-RU" sz="2400" dirty="0"/>
              <a:t>- это некая </a:t>
            </a:r>
            <a:r>
              <a:rPr lang="ru-RU" sz="2400" dirty="0">
                <a:solidFill>
                  <a:srgbClr val="FF0000"/>
                </a:solidFill>
              </a:rPr>
              <a:t>параллельная жизнь </a:t>
            </a:r>
            <a:r>
              <a:rPr lang="ru-RU" sz="2400" dirty="0"/>
              <a:t>. В ней происходит много разных событий , которые </a:t>
            </a:r>
            <a:r>
              <a:rPr lang="ru-RU" sz="2400" dirty="0">
                <a:solidFill>
                  <a:srgbClr val="FF0000"/>
                </a:solidFill>
              </a:rPr>
              <a:t>могут в </a:t>
            </a:r>
            <a:r>
              <a:rPr lang="ru-RU" sz="2400" dirty="0" smtClean="0">
                <a:solidFill>
                  <a:srgbClr val="FF0000"/>
                </a:solidFill>
              </a:rPr>
              <a:t>некоем </a:t>
            </a:r>
            <a:r>
              <a:rPr lang="ru-RU" sz="2400" dirty="0">
                <a:solidFill>
                  <a:srgbClr val="FF0000"/>
                </a:solidFill>
              </a:rPr>
              <a:t>смысле изменить нас </a:t>
            </a:r>
            <a:r>
              <a:rPr lang="ru-RU" sz="2400" dirty="0"/>
              <a:t>. В школе нас учат разным </a:t>
            </a:r>
            <a:r>
              <a:rPr lang="ru-RU" sz="2400" dirty="0" smtClean="0"/>
              <a:t>наукам, </a:t>
            </a:r>
            <a:r>
              <a:rPr lang="ru-RU" sz="2400" dirty="0"/>
              <a:t>которые нам пригодятся в </a:t>
            </a:r>
            <a:r>
              <a:rPr lang="ru-RU" sz="2400" dirty="0">
                <a:solidFill>
                  <a:srgbClr val="FF0000"/>
                </a:solidFill>
              </a:rPr>
              <a:t>будущем </a:t>
            </a:r>
            <a:r>
              <a:rPr lang="ru-RU" sz="2400" dirty="0"/>
              <a:t>. Школьные годы очень важны в развитии </a:t>
            </a:r>
            <a:r>
              <a:rPr lang="ru-RU" sz="2400" dirty="0" smtClean="0"/>
              <a:t>человека, </a:t>
            </a:r>
            <a:r>
              <a:rPr lang="ru-RU" sz="2400" dirty="0"/>
              <a:t>так как именно в эти годы </a:t>
            </a:r>
            <a:r>
              <a:rPr lang="ru-RU" sz="2400" dirty="0">
                <a:solidFill>
                  <a:srgbClr val="FF0000"/>
                </a:solidFill>
              </a:rPr>
              <a:t>формируется личность 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Жизнь </a:t>
            </a:r>
            <a:r>
              <a:rPr lang="ru-RU" sz="2400" dirty="0"/>
              <a:t>вне школы также очень важна. Это также </a:t>
            </a:r>
            <a:r>
              <a:rPr lang="ru-RU" sz="2400" dirty="0">
                <a:solidFill>
                  <a:srgbClr val="FF0000"/>
                </a:solidFill>
              </a:rPr>
              <a:t>источник информации и знаний</a:t>
            </a:r>
            <a:r>
              <a:rPr lang="ru-RU" sz="2400" dirty="0"/>
              <a:t>. Например музеи , где мы узнаем что-то новое о прошлом. Так же существуют разные курсы на которых мы получаем дополнительные знания.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 algn="r">
              <a:buNone/>
            </a:pPr>
            <a:r>
              <a:rPr lang="ru-RU" sz="2400" dirty="0" smtClean="0"/>
              <a:t>…Где же получают образование?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И даже примеры персонального аналитического суждения: № 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1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Солянка\Фото стажировки Финляндия\Фото образов среды\Ученики в школе есть\DSCN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144000" cy="9721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 чем причина? Сравним </a:t>
            </a:r>
            <a:r>
              <a:rPr lang="ru-RU" sz="3200" b="1" dirty="0" smtClean="0">
                <a:solidFill>
                  <a:schemeClr val="bg1"/>
                </a:solidFill>
              </a:rPr>
              <a:t>несколько </a:t>
            </a:r>
            <a:r>
              <a:rPr lang="ru-RU" sz="3200" b="1" dirty="0">
                <a:solidFill>
                  <a:schemeClr val="bg1"/>
                </a:solidFill>
              </a:rPr>
              <a:t>артефактов</a:t>
            </a:r>
            <a:r>
              <a:rPr lang="ru-RU" sz="3200" b="1" dirty="0" smtClean="0">
                <a:solidFill>
                  <a:schemeClr val="bg1"/>
                </a:solidFill>
              </a:rPr>
              <a:t>: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7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767</Words>
  <Application>Microsoft Office PowerPoint</Application>
  <PresentationFormat>Экран (4:3)</PresentationFormat>
  <Paragraphs>74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«Образование в фокусе Повседневности: практика актуального»  </vt:lpstr>
      <vt:lpstr>ДЛЯ ЧЕГО НУЖНО ПОНЯТИЕ «ПОВСЕДНЕВНОСТИ»? </vt:lpstr>
      <vt:lpstr>Фокус-группа: сравним жизнь в школе  с жизнью вне школы </vt:lpstr>
      <vt:lpstr>РАЗЛИЧИЕ: «ШКОЛА» И «НЕШКОЛА»</vt:lpstr>
      <vt:lpstr>РАЗЛИЧИЕ: «ШКОЛА» И «НЕШКОЛА»</vt:lpstr>
      <vt:lpstr>СХОДНОЕ: «ШКОЛА» И «НЕШКОЛА»</vt:lpstr>
      <vt:lpstr>И даже примеры персонального аналитического суждения: № 1</vt:lpstr>
      <vt:lpstr>И даже примеры персонального аналитического суждения: № 2</vt:lpstr>
      <vt:lpstr>В чем причина? Сравним несколько артефактов:</vt:lpstr>
      <vt:lpstr>Слайд 10</vt:lpstr>
      <vt:lpstr>Слайд 11</vt:lpstr>
      <vt:lpstr>Слайд 12</vt:lpstr>
      <vt:lpstr>Слайд 13</vt:lpstr>
      <vt:lpstr>И привычные доски почета… </vt:lpstr>
      <vt:lpstr>Слайд 15</vt:lpstr>
      <vt:lpstr>Слайд 16</vt:lpstr>
      <vt:lpstr>Слайд 17</vt:lpstr>
      <vt:lpstr>Слайд 18</vt:lpstr>
      <vt:lpstr>Слайд 19</vt:lpstr>
      <vt:lpstr>Слайд 20</vt:lpstr>
      <vt:lpstr>А это - наша повседневность…</vt:lpstr>
      <vt:lpstr>Слайд 22</vt:lpstr>
      <vt:lpstr>Слайд 23</vt:lpstr>
      <vt:lpstr>Слайд 24</vt:lpstr>
      <vt:lpstr>Слайд 25</vt:lpstr>
      <vt:lpstr>А это – наша учительская. Почувствуйте разницу…</vt:lpstr>
      <vt:lpstr>Слайд 27</vt:lpstr>
      <vt:lpstr>Перспективы для исследователей и практиков: </vt:lpstr>
      <vt:lpstr>А если перевести на язык образовательной повседневности?</vt:lpstr>
      <vt:lpstr>ЗА КАДРОМ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"Конкурентные преимущества дополнительного образования: практика подготовки к Взрослости"</dc:title>
  <dc:creator>Пользователь</dc:creator>
  <cp:lastModifiedBy>Пользователь</cp:lastModifiedBy>
  <cp:revision>27</cp:revision>
  <dcterms:created xsi:type="dcterms:W3CDTF">2014-03-20T06:15:30Z</dcterms:created>
  <dcterms:modified xsi:type="dcterms:W3CDTF">2014-03-20T14:42:31Z</dcterms:modified>
</cp:coreProperties>
</file>