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88" r:id="rId4"/>
    <p:sldId id="258" r:id="rId5"/>
    <p:sldId id="260" r:id="rId6"/>
    <p:sldId id="261" r:id="rId7"/>
    <p:sldId id="262" r:id="rId8"/>
    <p:sldId id="266" r:id="rId9"/>
    <p:sldId id="269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 showGuides="1">
      <p:cViewPr>
        <p:scale>
          <a:sx n="70" d="100"/>
          <a:sy n="70" d="100"/>
        </p:scale>
        <p:origin x="-23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97BF61-68AD-4DD6-B559-CA7262124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0329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 descr="02"/>
          <p:cNvSpPr>
            <a:spLocks noChangeArrowheads="1"/>
          </p:cNvSpPr>
          <p:nvPr/>
        </p:nvSpPr>
        <p:spPr bwMode="gray">
          <a:xfrm rot="-472398">
            <a:off x="381000" y="304800"/>
            <a:ext cx="4267200" cy="42672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Rectangle 25" descr="01"/>
          <p:cNvSpPr>
            <a:spLocks noChangeArrowheads="1"/>
          </p:cNvSpPr>
          <p:nvPr/>
        </p:nvSpPr>
        <p:spPr bwMode="gray">
          <a:xfrm rot="-1211045">
            <a:off x="762000" y="1219200"/>
            <a:ext cx="4876800" cy="48768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04" name="Picture 12" descr="01"/>
          <p:cNvPicPr>
            <a:picLocks noChangeAspect="1" noChangeArrowheads="1"/>
          </p:cNvPicPr>
          <p:nvPr/>
        </p:nvPicPr>
        <p:blipFill>
          <a:blip r:embed="rId4" cstate="print"/>
          <a:srcRect l="15326" b="6250"/>
          <a:stretch>
            <a:fillRect/>
          </a:stretch>
        </p:blipFill>
        <p:spPr bwMode="gray">
          <a:xfrm>
            <a:off x="2466975" y="0"/>
            <a:ext cx="2105025" cy="6858000"/>
          </a:xfrm>
          <a:prstGeom prst="rect">
            <a:avLst/>
          </a:prstGeom>
          <a:noFill/>
        </p:spPr>
      </p:pic>
      <p:sp>
        <p:nvSpPr>
          <p:cNvPr id="8199" name="Freeform 7"/>
          <p:cNvSpPr>
            <a:spLocks/>
          </p:cNvSpPr>
          <p:nvPr/>
        </p:nvSpPr>
        <p:spPr bwMode="gray">
          <a:xfrm>
            <a:off x="2895600" y="0"/>
            <a:ext cx="6248400" cy="6858000"/>
          </a:xfrm>
          <a:custGeom>
            <a:avLst/>
            <a:gdLst/>
            <a:ahLst/>
            <a:cxnLst>
              <a:cxn ang="0">
                <a:pos x="305" y="4317"/>
              </a:cxn>
              <a:cxn ang="0">
                <a:pos x="0" y="0"/>
              </a:cxn>
              <a:cxn ang="0">
                <a:pos x="3936" y="0"/>
              </a:cxn>
              <a:cxn ang="0">
                <a:pos x="3936" y="4320"/>
              </a:cxn>
              <a:cxn ang="0">
                <a:pos x="305" y="4317"/>
              </a:cxn>
            </a:cxnLst>
            <a:rect l="0" t="0" r="r" b="b"/>
            <a:pathLst>
              <a:path w="3936" h="4320">
                <a:moveTo>
                  <a:pt x="305" y="4317"/>
                </a:moveTo>
                <a:lnTo>
                  <a:pt x="0" y="0"/>
                </a:lnTo>
                <a:lnTo>
                  <a:pt x="3936" y="0"/>
                </a:lnTo>
                <a:lnTo>
                  <a:pt x="3936" y="4320"/>
                </a:lnTo>
                <a:lnTo>
                  <a:pt x="305" y="4317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295400"/>
            <a:ext cx="5638800" cy="1012825"/>
          </a:xfrm>
        </p:spPr>
        <p:txBody>
          <a:bodyPr/>
          <a:lstStyle>
            <a:lvl1pPr algn="r">
              <a:defRPr sz="5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514600"/>
            <a:ext cx="4953000" cy="533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gray">
          <a:xfrm>
            <a:off x="3657600" y="52578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gray">
          <a:xfrm>
            <a:off x="3657600" y="54864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gray">
          <a:xfrm>
            <a:off x="3657600" y="57150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gray">
          <a:xfrm>
            <a:off x="3657600" y="59436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gray">
          <a:xfrm>
            <a:off x="3657600" y="61722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8221" name="Picture 29" descr="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1444625" y="0"/>
            <a:ext cx="384175" cy="614363"/>
          </a:xfrm>
          <a:prstGeom prst="rect">
            <a:avLst/>
          </a:prstGeom>
          <a:noFill/>
        </p:spPr>
      </p:pic>
      <p:pic>
        <p:nvPicPr>
          <p:cNvPr id="8222" name="Picture 30" descr="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gray">
          <a:xfrm>
            <a:off x="1676400" y="1193800"/>
            <a:ext cx="396875" cy="635000"/>
          </a:xfrm>
          <a:prstGeom prst="rect">
            <a:avLst/>
          </a:prstGeom>
          <a:noFill/>
        </p:spPr>
      </p:pic>
      <p:pic>
        <p:nvPicPr>
          <p:cNvPr id="8226" name="Picture 34" descr="0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gray">
          <a:xfrm>
            <a:off x="3657600" y="4884738"/>
            <a:ext cx="2971800" cy="204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21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CA8ED-B673-4735-9331-DF042BD60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9B7C8-4C32-4D25-B4C3-B65609022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B71AA-A559-4757-B2F0-A7DFEB69F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AFF84-5793-49DE-A4A9-949209FEB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45BE4-BD1E-463A-BDC7-418355307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AC6F-BB26-452B-9584-EC6732846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EF350-ABBE-49A7-B685-062BA12EA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F4BF-2484-42B9-9234-77B28096A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C1BE4-DDB8-4C1A-8982-D2DE3370D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2495C-7544-4DB7-B618-9DED90118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01"/>
          <p:cNvPicPr>
            <a:picLocks noChangeAspect="1" noChangeArrowheads="1"/>
          </p:cNvPicPr>
          <p:nvPr/>
        </p:nvPicPr>
        <p:blipFill>
          <a:blip r:embed="rId13" cstate="print"/>
          <a:srcRect l="17242" b="6250"/>
          <a:stretch>
            <a:fillRect/>
          </a:stretch>
        </p:blipFill>
        <p:spPr bwMode="gray">
          <a:xfrm>
            <a:off x="152400" y="0"/>
            <a:ext cx="1447800" cy="6858000"/>
          </a:xfrm>
          <a:prstGeom prst="rect">
            <a:avLst/>
          </a:prstGeom>
          <a:noFill/>
        </p:spPr>
      </p:pic>
      <p:sp>
        <p:nvSpPr>
          <p:cNvPr id="1055" name="Freeform 31"/>
          <p:cNvSpPr>
            <a:spLocks/>
          </p:cNvSpPr>
          <p:nvPr/>
        </p:nvSpPr>
        <p:spPr bwMode="ltGray">
          <a:xfrm>
            <a:off x="228600" y="0"/>
            <a:ext cx="8915400" cy="6883400"/>
          </a:xfrm>
          <a:custGeom>
            <a:avLst/>
            <a:gdLst/>
            <a:ahLst/>
            <a:cxnLst>
              <a:cxn ang="0">
                <a:pos x="312" y="4336"/>
              </a:cxn>
              <a:cxn ang="0">
                <a:pos x="0" y="0"/>
              </a:cxn>
              <a:cxn ang="0">
                <a:pos x="5480" y="0"/>
              </a:cxn>
              <a:cxn ang="0">
                <a:pos x="5480" y="4320"/>
              </a:cxn>
              <a:cxn ang="0">
                <a:pos x="312" y="4336"/>
              </a:cxn>
            </a:cxnLst>
            <a:rect l="0" t="0" r="r" b="b"/>
            <a:pathLst>
              <a:path w="5480" h="4336">
                <a:moveTo>
                  <a:pt x="312" y="4336"/>
                </a:moveTo>
                <a:lnTo>
                  <a:pt x="0" y="0"/>
                </a:lnTo>
                <a:lnTo>
                  <a:pt x="5480" y="0"/>
                </a:lnTo>
                <a:lnTo>
                  <a:pt x="5480" y="4320"/>
                </a:lnTo>
                <a:lnTo>
                  <a:pt x="312" y="4336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372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14400" y="76200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pic>
        <p:nvPicPr>
          <p:cNvPr id="1044" name="Picture 20" descr="0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76200" y="5638800"/>
            <a:ext cx="1676400" cy="1155700"/>
          </a:xfrm>
          <a:prstGeom prst="rect">
            <a:avLst/>
          </a:prstGeom>
          <a:noFill/>
        </p:spPr>
      </p:pic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762000" y="381000"/>
            <a:ext cx="6781800" cy="609600"/>
            <a:chOff x="480" y="240"/>
            <a:chExt cx="3168" cy="576"/>
          </a:xfrm>
        </p:grpSpPr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480" y="240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480" y="384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480" y="528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480" y="672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480" y="816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8013700" y="193675"/>
            <a:ext cx="901700" cy="971550"/>
            <a:chOff x="5048" y="122"/>
            <a:chExt cx="568" cy="612"/>
          </a:xfrm>
        </p:grpSpPr>
        <p:sp>
          <p:nvSpPr>
            <p:cNvPr id="1040" name="Rectangle 16" descr="02"/>
            <p:cNvSpPr>
              <a:spLocks noChangeArrowheads="1"/>
            </p:cNvSpPr>
            <p:nvPr userDrawn="1"/>
          </p:nvSpPr>
          <p:spPr bwMode="gray">
            <a:xfrm rot="1760290">
              <a:off x="5048" y="166"/>
              <a:ext cx="568" cy="568"/>
            </a:xfrm>
            <a:prstGeom prst="rect">
              <a:avLst/>
            </a:prstGeom>
            <a:blipFill dpi="0" rotWithShape="1">
              <a:blip r:embed="rId15" cstate="print"/>
              <a:srcRect/>
              <a:stretch>
                <a:fillRect/>
              </a:stretch>
            </a:blip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2" name="Picture 18" descr="03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gray">
            <a:xfrm>
              <a:off x="5464" y="122"/>
              <a:ext cx="104" cy="166"/>
            </a:xfrm>
            <a:prstGeom prst="rect">
              <a:avLst/>
            </a:prstGeom>
            <a:noFill/>
          </p:spPr>
        </p:pic>
      </p:grpSp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7283450" y="0"/>
            <a:ext cx="1022350" cy="1233488"/>
            <a:chOff x="4588" y="0"/>
            <a:chExt cx="644" cy="777"/>
          </a:xfrm>
        </p:grpSpPr>
        <p:sp>
          <p:nvSpPr>
            <p:cNvPr id="1041" name="Rectangle 17" descr="01"/>
            <p:cNvSpPr>
              <a:spLocks noChangeArrowheads="1"/>
            </p:cNvSpPr>
            <p:nvPr userDrawn="1"/>
          </p:nvSpPr>
          <p:spPr bwMode="gray">
            <a:xfrm rot="682726">
              <a:off x="4588" y="133"/>
              <a:ext cx="644" cy="644"/>
            </a:xfrm>
            <a:prstGeom prst="rect">
              <a:avLst/>
            </a:prstGeom>
            <a:blipFill dpi="0" rotWithShape="1">
              <a:blip r:embed="rId17" cstate="print"/>
              <a:srcRect/>
              <a:stretch>
                <a:fillRect/>
              </a:stretch>
            </a:blip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3" name="Picture 19" descr="04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gray">
            <a:xfrm>
              <a:off x="4880" y="0"/>
              <a:ext cx="120" cy="192"/>
            </a:xfrm>
            <a:prstGeom prst="rect">
              <a:avLst/>
            </a:prstGeom>
            <a:noFill/>
          </p:spPr>
        </p:pic>
      </p:grp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8194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29200" y="64770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477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AA90F7-83A2-4147-A8E7-342DC57337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B716-8979-4F0E-943D-C3AE1123A03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3006D-959A-490E-9A38-A636ECFA1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23928" y="4293096"/>
            <a:ext cx="4990728" cy="1012825"/>
          </a:xfrm>
        </p:spPr>
        <p:txBody>
          <a:bodyPr/>
          <a:lstStyle/>
          <a:p>
            <a:r>
              <a:rPr lang="ru-RU" sz="3200" b="0" dirty="0" smtClean="0">
                <a:latin typeface="Arial Black" pitchFamily="34" charset="0"/>
              </a:rPr>
              <a:t>Анализ </a:t>
            </a:r>
            <a:br>
              <a:rPr lang="ru-RU" sz="3200" b="0" dirty="0" smtClean="0">
                <a:latin typeface="Arial Black" pitchFamily="34" charset="0"/>
              </a:rPr>
            </a:br>
            <a:r>
              <a:rPr lang="ru-RU" sz="3200" b="0" dirty="0" smtClean="0">
                <a:latin typeface="Arial Black" pitchFamily="34" charset="0"/>
              </a:rPr>
              <a:t> феномена и постановка исследовательских задач</a:t>
            </a: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dirty="0" smtClean="0"/>
              <a:t>осень 2012- весна 2013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15816" y="332656"/>
            <a:ext cx="5889104" cy="533400"/>
          </a:xfrm>
        </p:spPr>
        <p:txBody>
          <a:bodyPr/>
          <a:lstStyle/>
          <a:p>
            <a:r>
              <a:rPr lang="ru-RU" sz="3600" b="1" dirty="0" err="1" smtClean="0"/>
              <a:t>Эдьютейнмент</a:t>
            </a:r>
            <a:r>
              <a:rPr lang="ru-RU" sz="3600" b="1" dirty="0" smtClean="0"/>
              <a:t> как новая игровая реальность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0344"/>
            <a:ext cx="6934200" cy="9144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Что это такое?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538006"/>
            <a:ext cx="8352928" cy="3039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b="1" dirty="0"/>
              <a:t>В</a:t>
            </a:r>
            <a:r>
              <a:rPr lang="ru-RU" sz="2400" b="1" dirty="0" smtClean="0"/>
              <a:t>ыделение объекта реальности. Есть ли оно?</a:t>
            </a:r>
          </a:p>
          <a:p>
            <a:pPr>
              <a:lnSpc>
                <a:spcPct val="114000"/>
              </a:lnSpc>
              <a:buFont typeface="Wingdings" pitchFamily="2" charset="2"/>
              <a:buChar char="v"/>
            </a:pPr>
            <a:r>
              <a:rPr lang="ru-RU" sz="2400" b="1" dirty="0" smtClean="0"/>
              <a:t> Описание объекта. Это случай или новая тенденция?</a:t>
            </a:r>
          </a:p>
          <a:p>
            <a:pPr>
              <a:lnSpc>
                <a:spcPct val="114000"/>
              </a:lnSpc>
              <a:buFont typeface="Wingdings" pitchFamily="2" charset="2"/>
              <a:buChar char="v"/>
            </a:pPr>
            <a:r>
              <a:rPr lang="ru-RU" sz="2400" b="1" dirty="0" smtClean="0"/>
              <a:t> На что похоже? Может быть это уже было?</a:t>
            </a:r>
          </a:p>
          <a:p>
            <a:pPr>
              <a:lnSpc>
                <a:spcPct val="114000"/>
              </a:lnSpc>
              <a:buFont typeface="Wingdings" pitchFamily="2" charset="2"/>
              <a:buChar char="v"/>
            </a:pPr>
            <a:r>
              <a:rPr lang="ru-RU" sz="2400" b="1" dirty="0"/>
              <a:t> </a:t>
            </a:r>
            <a:r>
              <a:rPr lang="ru-RU" sz="2400" b="1" dirty="0" smtClean="0"/>
              <a:t>Каковы сущностные характеристики?</a:t>
            </a:r>
          </a:p>
          <a:p>
            <a:pPr>
              <a:lnSpc>
                <a:spcPct val="114000"/>
              </a:lnSpc>
              <a:buFont typeface="Wingdings" pitchFamily="2" charset="2"/>
              <a:buChar char="v"/>
            </a:pPr>
            <a:r>
              <a:rPr lang="ru-RU" sz="2400" b="1" dirty="0"/>
              <a:t> </a:t>
            </a:r>
            <a:r>
              <a:rPr lang="ru-RU" sz="2400" b="1" dirty="0" smtClean="0"/>
              <a:t>В чем проблема?</a:t>
            </a:r>
          </a:p>
          <a:p>
            <a:pPr>
              <a:lnSpc>
                <a:spcPct val="114000"/>
              </a:lnSpc>
              <a:buFont typeface="Wingdings" pitchFamily="2" charset="2"/>
              <a:buChar char="v"/>
            </a:pPr>
            <a:r>
              <a:rPr lang="ru-RU" sz="2400" b="1" dirty="0"/>
              <a:t> </a:t>
            </a:r>
            <a:r>
              <a:rPr lang="ru-RU" sz="2400" b="1" dirty="0" smtClean="0"/>
              <a:t>В чем перспективы?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6934200" cy="914400"/>
          </a:xfrm>
        </p:spPr>
        <p:txBody>
          <a:bodyPr/>
          <a:lstStyle/>
          <a:p>
            <a:r>
              <a:rPr lang="ru-RU" dirty="0" smtClean="0"/>
              <a:t>Как перевести на русский?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187624" y="1988840"/>
            <a:ext cx="7234237" cy="3498850"/>
          </a:xfrm>
          <a:noFill/>
          <a:ln/>
        </p:spPr>
        <p:txBody>
          <a:bodyPr/>
          <a:lstStyle/>
          <a:p>
            <a:r>
              <a:rPr lang="ru-RU" b="1" dirty="0" smtClean="0"/>
              <a:t>Нет в языке, нет в культуре</a:t>
            </a:r>
            <a:r>
              <a:rPr lang="en-US" b="1" dirty="0" smtClean="0"/>
              <a:t>? </a:t>
            </a:r>
            <a:endParaRPr lang="en-US" b="1" dirty="0"/>
          </a:p>
          <a:p>
            <a:endParaRPr lang="en-US" b="1" dirty="0"/>
          </a:p>
          <a:p>
            <a:pPr lvl="1"/>
            <a:r>
              <a:rPr lang="ru-RU" sz="2000" dirty="0" smtClean="0"/>
              <a:t>Обучение через  развлечение?</a:t>
            </a:r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ru-RU" sz="2000" dirty="0" smtClean="0"/>
              <a:t>Обучение через увлечение?</a:t>
            </a:r>
          </a:p>
          <a:p>
            <a:pPr lvl="1"/>
            <a:r>
              <a:rPr lang="ru-RU" sz="2000" dirty="0" smtClean="0"/>
              <a:t>Обучение как побочный  результат иного базового процесса; обучение как побочный результат развлечения.</a:t>
            </a:r>
          </a:p>
          <a:p>
            <a:pPr lvl="1"/>
            <a:r>
              <a:rPr lang="ru-RU" sz="2000" dirty="0" smtClean="0"/>
              <a:t>Развлечение ради вовлечение  в обучение.</a:t>
            </a:r>
          </a:p>
          <a:p>
            <a:pPr lvl="1"/>
            <a:r>
              <a:rPr lang="ru-RU" sz="2000" dirty="0" smtClean="0"/>
              <a:t>Обучение как признак качества   развлечения.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6934200" cy="914400"/>
          </a:xfrm>
        </p:spPr>
        <p:txBody>
          <a:bodyPr/>
          <a:lstStyle/>
          <a:p>
            <a:r>
              <a:rPr lang="ru-RU" dirty="0" smtClean="0"/>
              <a:t>Базовые теоретические основания</a:t>
            </a:r>
            <a:endParaRPr lang="en-US" dirty="0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gray">
          <a:xfrm>
            <a:off x="3683000" y="3194050"/>
            <a:ext cx="2587625" cy="249713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gray">
          <a:xfrm>
            <a:off x="6446838" y="3194050"/>
            <a:ext cx="2587625" cy="249713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6586538" y="2943225"/>
            <a:ext cx="2355850" cy="523875"/>
            <a:chOff x="3964" y="2071"/>
            <a:chExt cx="1484" cy="330"/>
          </a:xfrm>
        </p:grpSpPr>
        <p:sp>
          <p:nvSpPr>
            <p:cNvPr id="11270" name="AutoShape 6"/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AutoShape 7"/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2" name="Rectangle 8"/>
          <p:cNvSpPr>
            <a:spLocks noChangeArrowheads="1"/>
          </p:cNvSpPr>
          <p:nvPr/>
        </p:nvSpPr>
        <p:spPr bwMode="black">
          <a:xfrm>
            <a:off x="6574978" y="2994025"/>
            <a:ext cx="237738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FFFFFF"/>
                </a:solidFill>
              </a:rPr>
              <a:t>С.Г.Вершловский</a:t>
            </a:r>
            <a:endParaRPr lang="en-US" sz="2000" b="1" dirty="0">
              <a:solidFill>
                <a:srgbClr val="FFFFFF"/>
              </a:solidFill>
            </a:endParaRPr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3794125" y="2943225"/>
            <a:ext cx="2355850" cy="523875"/>
            <a:chOff x="2140" y="2071"/>
            <a:chExt cx="1484" cy="330"/>
          </a:xfrm>
        </p:grpSpPr>
        <p:sp>
          <p:nvSpPr>
            <p:cNvPr id="11274" name="AutoShape 1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6" name="Rectangle 12"/>
          <p:cNvSpPr>
            <a:spLocks noChangeArrowheads="1"/>
          </p:cNvSpPr>
          <p:nvPr/>
        </p:nvSpPr>
        <p:spPr bwMode="black">
          <a:xfrm>
            <a:off x="4159235" y="2994025"/>
            <a:ext cx="161133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FFFFFF"/>
                </a:solidFill>
              </a:rPr>
              <a:t>Г.И.Щукина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gray">
          <a:xfrm>
            <a:off x="920750" y="3194050"/>
            <a:ext cx="2587625" cy="249713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ltGray">
          <a:xfrm>
            <a:off x="1019175" y="2943225"/>
            <a:ext cx="2355850" cy="5238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ltGray">
          <a:xfrm>
            <a:off x="1055688" y="2974975"/>
            <a:ext cx="2273300" cy="125413"/>
          </a:xfrm>
          <a:prstGeom prst="roundRect">
            <a:avLst>
              <a:gd name="adj" fmla="val 28356"/>
            </a:avLst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chemeClr val="hlink">
                  <a:alpha val="7000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black">
          <a:xfrm>
            <a:off x="1160860" y="2994025"/>
            <a:ext cx="205819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FFFFFF"/>
                </a:solidFill>
              </a:rPr>
              <a:t>Л.С.Выготский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gray">
          <a:xfrm>
            <a:off x="1143000" y="2493963"/>
            <a:ext cx="3911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Концепция в форме тезиса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gray">
          <a:xfrm>
            <a:off x="1065213" y="3736975"/>
            <a:ext cx="2262187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Теория развития за счет решения задач в зоне ближайшего развития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gray">
          <a:xfrm>
            <a:off x="3754438" y="3770313"/>
            <a:ext cx="25066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Теория познавательного интереса</a:t>
            </a:r>
            <a:endParaRPr lang="en-US" sz="16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Увлеченность как качественный признак того, что действие ведет к развитию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gray">
          <a:xfrm>
            <a:off x="6496050" y="3770313"/>
            <a:ext cx="2506663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перенос «центра образования» из школы в другие зоны реальности</a:t>
            </a:r>
            <a:endParaRPr lang="en-US" sz="16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025525" y="1447800"/>
            <a:ext cx="775176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buClr>
                <a:schemeClr val="tx2"/>
              </a:buClr>
              <a:buSzPct val="95000"/>
              <a:buFont typeface="Arial" charset="0"/>
              <a:buChar char="●"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в СПб</a:t>
            </a:r>
            <a:endParaRPr lang="en-US" dirty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gray">
          <a:xfrm>
            <a:off x="2895600" y="2365375"/>
            <a:ext cx="2743200" cy="2743200"/>
          </a:xfrm>
          <a:prstGeom prst="ellipse">
            <a:avLst/>
          </a:prstGeom>
          <a:solidFill>
            <a:schemeClr val="bg1">
              <a:alpha val="8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gray">
          <a:xfrm>
            <a:off x="4038600" y="2879725"/>
            <a:ext cx="1619250" cy="1619250"/>
          </a:xfrm>
          <a:prstGeom prst="ellipse">
            <a:avLst/>
          </a:prstGeom>
          <a:solidFill>
            <a:srgbClr val="DCDCDC">
              <a:alpha val="5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gray">
          <a:xfrm>
            <a:off x="3276600" y="3660775"/>
            <a:ext cx="1524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gray">
          <a:xfrm>
            <a:off x="4114800" y="2517775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gray">
          <a:xfrm flipH="1">
            <a:off x="4210050" y="4041775"/>
            <a:ext cx="819150" cy="140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gray">
          <a:xfrm>
            <a:off x="5410200" y="39655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gray">
          <a:xfrm flipV="1">
            <a:off x="5410200" y="2670175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gray">
          <a:xfrm>
            <a:off x="4676775" y="3270250"/>
            <a:ext cx="895350" cy="895350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3160714" y="1527175"/>
            <a:ext cx="1239838" cy="1384300"/>
            <a:chOff x="2039" y="1008"/>
            <a:chExt cx="781" cy="872"/>
          </a:xfrm>
        </p:grpSpPr>
        <p:sp>
          <p:nvSpPr>
            <p:cNvPr id="12300" name="Oval 12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01" name="Group 13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2302" name="Picture 14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2303" name="Oval 15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fol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2304" name="Picture 16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305" name="Group 17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2306" name="Group 18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2307" name="AutoShape 19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08" name="AutoShape 20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09" name="AutoShape 21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10" name="AutoShape 22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11" name="Group 23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2312" name="AutoShape 24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13" name="AutoShape 25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14" name="AutoShape 26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15" name="AutoShape 27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316" name="Group 28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2317" name="Group 2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318" name="AutoShape 3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9" name="AutoShape 3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0" name="AutoShape 3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1" name="AutoShape 3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322" name="Group 3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323" name="AutoShape 3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4" name="AutoShape 3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5" name="AutoShape 3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6" name="AutoShape 3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327" name="Rectangle 39"/>
            <p:cNvSpPr>
              <a:spLocks noChangeArrowheads="1"/>
            </p:cNvSpPr>
            <p:nvPr/>
          </p:nvSpPr>
          <p:spPr bwMode="gray">
            <a:xfrm>
              <a:off x="2039" y="1272"/>
              <a:ext cx="78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</a:rPr>
                <a:t>Репетитор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328" name="Group 40"/>
          <p:cNvGrpSpPr>
            <a:grpSpLocks/>
          </p:cNvGrpSpPr>
          <p:nvPr/>
        </p:nvGrpSpPr>
        <p:grpSpPr bwMode="auto">
          <a:xfrm>
            <a:off x="1736727" y="2924175"/>
            <a:ext cx="2114551" cy="1384300"/>
            <a:chOff x="1765" y="1008"/>
            <a:chExt cx="1332" cy="872"/>
          </a:xfrm>
        </p:grpSpPr>
        <p:sp>
          <p:nvSpPr>
            <p:cNvPr id="12329" name="Oval 41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30" name="Group 42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2331" name="Picture 43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2332" name="Oval 44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2333" name="Picture 45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334" name="Group 46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2335" name="Group 47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2336" name="AutoShape 4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37" name="AutoShape 4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38" name="AutoShape 5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39" name="AutoShape 5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40" name="Group 52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2341" name="AutoShape 5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42" name="AutoShape 5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43" name="AutoShape 5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44" name="AutoShape 5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345" name="Group 57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2346" name="Group 5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347" name="AutoShape 5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48" name="AutoShape 6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49" name="AutoShape 6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50" name="AutoShape 6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351" name="Group 6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352" name="AutoShape 6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53" name="AutoShape 6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54" name="AutoShape 6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55" name="AutoShape 6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356" name="Rectangle 68"/>
            <p:cNvSpPr>
              <a:spLocks noChangeArrowheads="1"/>
            </p:cNvSpPr>
            <p:nvPr/>
          </p:nvSpPr>
          <p:spPr bwMode="gray">
            <a:xfrm>
              <a:off x="1765" y="1272"/>
              <a:ext cx="133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</a:rPr>
                <a:t>Тусовка или семья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357" name="Group 69"/>
          <p:cNvGrpSpPr>
            <a:grpSpLocks/>
          </p:cNvGrpSpPr>
          <p:nvPr/>
        </p:nvGrpSpPr>
        <p:grpSpPr bwMode="auto">
          <a:xfrm>
            <a:off x="3324225" y="5272088"/>
            <a:ext cx="1146175" cy="1384300"/>
            <a:chOff x="2064" y="1008"/>
            <a:chExt cx="722" cy="872"/>
          </a:xfrm>
        </p:grpSpPr>
        <p:sp>
          <p:nvSpPr>
            <p:cNvPr id="12358" name="Oval 70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59" name="Group 71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2360" name="Picture 72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2361" name="Oval 73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2362" name="Picture 74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363" name="Group 75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2364" name="Group 76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2365" name="AutoShape 7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66" name="AutoShape 7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67" name="AutoShape 7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68" name="AutoShape 8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69" name="Group 81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2370" name="AutoShape 8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71" name="AutoShape 8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72" name="AutoShape 8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73" name="AutoShape 8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374" name="Group 86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2375" name="Group 8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376" name="AutoShape 8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77" name="AutoShape 8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78" name="AutoShape 9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79" name="AutoShape 9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380" name="Group 9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381" name="AutoShape 9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82" name="AutoShape 9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83" name="AutoShape 9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84" name="AutoShape 9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385" name="Rectangle 97"/>
            <p:cNvSpPr>
              <a:spLocks noChangeArrowheads="1"/>
            </p:cNvSpPr>
            <p:nvPr/>
          </p:nvSpPr>
          <p:spPr bwMode="gray">
            <a:xfrm>
              <a:off x="2173" y="1272"/>
              <a:ext cx="51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</a:rPr>
                <a:t>школа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386" name="Group 98"/>
          <p:cNvGrpSpPr>
            <a:grpSpLocks/>
          </p:cNvGrpSpPr>
          <p:nvPr/>
        </p:nvGrpSpPr>
        <p:grpSpPr bwMode="auto">
          <a:xfrm>
            <a:off x="5568950" y="3813175"/>
            <a:ext cx="1146175" cy="1384300"/>
            <a:chOff x="2064" y="1008"/>
            <a:chExt cx="722" cy="872"/>
          </a:xfrm>
        </p:grpSpPr>
        <p:sp>
          <p:nvSpPr>
            <p:cNvPr id="12387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88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2389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2390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bg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2391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392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2393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2394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95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96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97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8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2399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00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01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02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403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2404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405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06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07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08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409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410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11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12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13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414" name="Rectangle 126"/>
            <p:cNvSpPr>
              <a:spLocks noChangeArrowheads="1"/>
            </p:cNvSpPr>
            <p:nvPr/>
          </p:nvSpPr>
          <p:spPr bwMode="gray">
            <a:xfrm>
              <a:off x="2081" y="1272"/>
              <a:ext cx="699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</a:rPr>
                <a:t>интернет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415" name="Group 127"/>
          <p:cNvGrpSpPr>
            <a:grpSpLocks/>
          </p:cNvGrpSpPr>
          <p:nvPr/>
        </p:nvGrpSpPr>
        <p:grpSpPr bwMode="auto">
          <a:xfrm>
            <a:off x="5562600" y="1651000"/>
            <a:ext cx="1146175" cy="1384300"/>
            <a:chOff x="2064" y="1008"/>
            <a:chExt cx="722" cy="872"/>
          </a:xfrm>
        </p:grpSpPr>
        <p:sp>
          <p:nvSpPr>
            <p:cNvPr id="12416" name="Oval 128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417" name="Group 129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2418" name="Picture 130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2419" name="Oval 131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2420" name="Picture 132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421" name="Group 133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2422" name="Group 13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2423" name="AutoShape 135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24" name="AutoShape 136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25" name="AutoShape 137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26" name="AutoShape 138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7" name="Group 13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2428" name="AutoShape 140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29" name="AutoShape 141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30" name="AutoShape 142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31" name="AutoShape 143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432" name="Group 144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2433" name="Group 14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434" name="AutoShape 1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35" name="AutoShape 1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36" name="AutoShape 1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37" name="AutoShape 1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438" name="Group 15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439" name="AutoShape 15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40" name="AutoShape 15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41" name="AutoShape 15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42" name="AutoShape 15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443" name="Rectangle 155"/>
            <p:cNvSpPr>
              <a:spLocks noChangeArrowheads="1"/>
            </p:cNvSpPr>
            <p:nvPr/>
          </p:nvSpPr>
          <p:spPr bwMode="gray">
            <a:xfrm>
              <a:off x="2269" y="1272"/>
              <a:ext cx="327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</a:rPr>
                <a:t>вуз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444" name="Group 156"/>
          <p:cNvGrpSpPr>
            <a:grpSpLocks/>
          </p:cNvGrpSpPr>
          <p:nvPr/>
        </p:nvGrpSpPr>
        <p:grpSpPr bwMode="auto">
          <a:xfrm rot="4976862" flipH="1">
            <a:off x="4864100" y="3444875"/>
            <a:ext cx="673100" cy="647700"/>
            <a:chOff x="1944" y="1111"/>
            <a:chExt cx="204" cy="196"/>
          </a:xfrm>
        </p:grpSpPr>
        <p:pic>
          <p:nvPicPr>
            <p:cNvPr id="12445" name="Picture 157" descr="circuler_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12446" name="Oval 158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>
                    <a:alpha val="50000"/>
                  </a:schemeClr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447" name="Group 159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12448" name="Group 16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449" name="AutoShape 16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0" name="AutoShape 16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1" name="AutoShape 16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2" name="AutoShape 16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453" name="Group 16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454" name="AutoShape 16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5" name="AutoShape 16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6" name="AutoShape 16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7" name="AutoShape 16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458" name="Arc 170"/>
            <p:cNvSpPr>
              <a:spLocks/>
            </p:cNvSpPr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03 w 43200"/>
                <a:gd name="T1" fmla="*/ 33545 h 43155"/>
                <a:gd name="T2" fmla="*/ 22996 w 43200"/>
                <a:gd name="T3" fmla="*/ 43155 h 43155"/>
                <a:gd name="T4" fmla="*/ 21600 w 43200"/>
                <a:gd name="T5" fmla="*/ 21600 h 4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459" name="Picture 171" descr="light_shadow1"/>
            <p:cNvPicPr>
              <a:picLocks noChangeAspect="1" noChangeArrowheads="1"/>
            </p:cNvPicPr>
            <p:nvPr/>
          </p:nvPicPr>
          <p:blipFill>
            <a:blip r:embed="rId5" cstate="print"/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sp>
        <p:nvSpPr>
          <p:cNvPr id="12460" name="AutoShape 172"/>
          <p:cNvSpPr>
            <a:spLocks/>
          </p:cNvSpPr>
          <p:nvPr/>
        </p:nvSpPr>
        <p:spPr bwMode="auto">
          <a:xfrm>
            <a:off x="7558088" y="1922463"/>
            <a:ext cx="1509712" cy="366712"/>
          </a:xfrm>
          <a:prstGeom prst="accentCallout2">
            <a:avLst>
              <a:gd name="adj1" fmla="val 31167"/>
              <a:gd name="adj2" fmla="val -5046"/>
              <a:gd name="adj3" fmla="val 31167"/>
              <a:gd name="adj4" fmla="val -38907"/>
              <a:gd name="adj5" fmla="val 99565"/>
              <a:gd name="adj6" fmla="val -73185"/>
            </a:avLst>
          </a:prstGeom>
          <a:noFill/>
          <a:ln w="9525">
            <a:solidFill>
              <a:schemeClr val="hlink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eaLnBrk="0" hangingPunct="0"/>
            <a:r>
              <a:rPr lang="en-US" sz="1400" dirty="0">
                <a:solidFill>
                  <a:srgbClr val="000000"/>
                </a:solidFill>
              </a:rPr>
              <a:t>4. </a:t>
            </a:r>
            <a:r>
              <a:rPr lang="ru-RU" sz="1200" dirty="0" smtClean="0">
                <a:solidFill>
                  <a:srgbClr val="000000"/>
                </a:solidFill>
              </a:rPr>
              <a:t>Разные формы </a:t>
            </a:r>
            <a:r>
              <a:rPr lang="ru-RU" sz="1200" dirty="0" err="1" smtClean="0">
                <a:solidFill>
                  <a:srgbClr val="000000"/>
                </a:solidFill>
              </a:rPr>
              <a:t>допобразования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461" name="AutoShape 173"/>
          <p:cNvSpPr>
            <a:spLocks/>
          </p:cNvSpPr>
          <p:nvPr/>
        </p:nvSpPr>
        <p:spPr bwMode="auto">
          <a:xfrm>
            <a:off x="7253288" y="3878263"/>
            <a:ext cx="1509712" cy="392112"/>
          </a:xfrm>
          <a:prstGeom prst="accentCallout2">
            <a:avLst>
              <a:gd name="adj1" fmla="val 29148"/>
              <a:gd name="adj2" fmla="val -5046"/>
              <a:gd name="adj3" fmla="val 29148"/>
              <a:gd name="adj4" fmla="val -5046"/>
              <a:gd name="adj5" fmla="val 112551"/>
              <a:gd name="adj6" fmla="val -59833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eaLnBrk="0" hangingPunct="0"/>
            <a:r>
              <a:rPr lang="en-US" sz="1400" dirty="0">
                <a:solidFill>
                  <a:srgbClr val="000000"/>
                </a:solidFill>
              </a:rPr>
              <a:t>5. </a:t>
            </a:r>
            <a:r>
              <a:rPr lang="ru-RU" sz="1400" dirty="0" smtClean="0">
                <a:solidFill>
                  <a:srgbClr val="000000"/>
                </a:solidFill>
              </a:rPr>
              <a:t>Более десятка форматов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462" name="AutoShape 174"/>
          <p:cNvSpPr>
            <a:spLocks/>
          </p:cNvSpPr>
          <p:nvPr/>
        </p:nvSpPr>
        <p:spPr bwMode="auto">
          <a:xfrm>
            <a:off x="1295400" y="1524000"/>
            <a:ext cx="1593850" cy="434975"/>
          </a:xfrm>
          <a:prstGeom prst="accentCallout2">
            <a:avLst>
              <a:gd name="adj1" fmla="val 43796"/>
              <a:gd name="adj2" fmla="val 104782"/>
              <a:gd name="adj3" fmla="val 43796"/>
              <a:gd name="adj4" fmla="val 114843"/>
              <a:gd name="adj5" fmla="val 118250"/>
              <a:gd name="adj6" fmla="val 125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r>
              <a:rPr lang="en-US" sz="1400" dirty="0">
                <a:solidFill>
                  <a:srgbClr val="000000"/>
                </a:solidFill>
              </a:rPr>
              <a:t>1. </a:t>
            </a:r>
            <a:r>
              <a:rPr lang="ru-RU" sz="1400" dirty="0" smtClean="0">
                <a:solidFill>
                  <a:srgbClr val="000000"/>
                </a:solidFill>
              </a:rPr>
              <a:t>Индивидуальный репетитор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463" name="AutoShape 175"/>
          <p:cNvSpPr>
            <a:spLocks/>
          </p:cNvSpPr>
          <p:nvPr/>
        </p:nvSpPr>
        <p:spPr bwMode="auto">
          <a:xfrm>
            <a:off x="615950" y="4030663"/>
            <a:ext cx="1593850" cy="434975"/>
          </a:xfrm>
          <a:prstGeom prst="accentCallout2">
            <a:avLst>
              <a:gd name="adj1" fmla="val 26278"/>
              <a:gd name="adj2" fmla="val 104782"/>
              <a:gd name="adj3" fmla="val 26278"/>
              <a:gd name="adj4" fmla="val 118926"/>
              <a:gd name="adj5" fmla="val -35769"/>
              <a:gd name="adj6" fmla="val 134463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r>
              <a:rPr lang="en-US" sz="1400" dirty="0">
                <a:solidFill>
                  <a:srgbClr val="000000"/>
                </a:solidFill>
              </a:rPr>
              <a:t>2. </a:t>
            </a:r>
            <a:r>
              <a:rPr lang="ru-RU" sz="1400" dirty="0" smtClean="0">
                <a:solidFill>
                  <a:srgbClr val="000000"/>
                </a:solidFill>
              </a:rPr>
              <a:t>Дружеское окружение, старшее поколение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464" name="AutoShape 176"/>
          <p:cNvSpPr>
            <a:spLocks/>
          </p:cNvSpPr>
          <p:nvPr/>
        </p:nvSpPr>
        <p:spPr bwMode="auto">
          <a:xfrm>
            <a:off x="844550" y="5337175"/>
            <a:ext cx="1509713" cy="392113"/>
          </a:xfrm>
          <a:prstGeom prst="accentCallout2">
            <a:avLst>
              <a:gd name="adj1" fmla="val 29148"/>
              <a:gd name="adj2" fmla="val 105046"/>
              <a:gd name="adj3" fmla="val 29148"/>
              <a:gd name="adj4" fmla="val 105046"/>
              <a:gd name="adj5" fmla="val 153440"/>
              <a:gd name="adj6" fmla="val 1755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eaLnBrk="0" hangingPunct="0"/>
            <a:r>
              <a:rPr lang="en-US" sz="1400" dirty="0">
                <a:solidFill>
                  <a:srgbClr val="000000"/>
                </a:solidFill>
              </a:rPr>
              <a:t>3. </a:t>
            </a:r>
            <a:r>
              <a:rPr lang="ru-RU" sz="1400" dirty="0" smtClean="0">
                <a:solidFill>
                  <a:srgbClr val="000000"/>
                </a:solidFill>
              </a:rPr>
              <a:t>Образование как форма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465" name="Rectangle 177"/>
          <p:cNvSpPr>
            <a:spLocks noChangeArrowheads="1"/>
          </p:cNvSpPr>
          <p:nvPr/>
        </p:nvSpPr>
        <p:spPr bwMode="auto">
          <a:xfrm>
            <a:off x="5281613" y="5413375"/>
            <a:ext cx="333533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dirty="0" smtClean="0">
                <a:solidFill>
                  <a:srgbClr val="000000"/>
                </a:solidFill>
              </a:rPr>
              <a:t>По материалам опроса 250 старшеклассников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466" name="Rectangle 178"/>
          <p:cNvSpPr>
            <a:spLocks noChangeArrowheads="1"/>
          </p:cNvSpPr>
          <p:nvPr/>
        </p:nvSpPr>
        <p:spPr bwMode="gray">
          <a:xfrm>
            <a:off x="5035550" y="5629275"/>
            <a:ext cx="42863" cy="355600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Эдьютейнмент</a:t>
            </a:r>
            <a:endParaRPr lang="en-US" dirty="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gray">
          <a:xfrm flipV="1">
            <a:off x="3765550" y="2801938"/>
            <a:ext cx="2262188" cy="1817687"/>
          </a:xfrm>
          <a:prstGeom prst="upArrow">
            <a:avLst>
              <a:gd name="adj1" fmla="val 66602"/>
              <a:gd name="adj2" fmla="val 48259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invGray">
          <a:xfrm>
            <a:off x="962025" y="2855913"/>
            <a:ext cx="1658938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gray">
          <a:xfrm>
            <a:off x="3232150" y="2151063"/>
            <a:ext cx="3379788" cy="11334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3244850" y="2171700"/>
            <a:ext cx="3340100" cy="460375"/>
          </a:xfrm>
          <a:prstGeom prst="roundRect">
            <a:avLst>
              <a:gd name="adj" fmla="val 34829"/>
            </a:avLst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gray">
          <a:xfrm>
            <a:off x="1752600" y="4765675"/>
            <a:ext cx="6294438" cy="145256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path path="rect">
              <a:fillToRect t="100000" r="100000"/>
            </a:path>
          </a:gradFill>
          <a:ln w="9525" algn="ctr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 rot="5400000">
            <a:off x="2477294" y="2483644"/>
            <a:ext cx="865188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 rot="-5400000">
            <a:off x="6500019" y="2529682"/>
            <a:ext cx="865187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black">
          <a:xfrm>
            <a:off x="3270715" y="2184400"/>
            <a:ext cx="335822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Существенные признаки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black">
          <a:xfrm>
            <a:off x="4049876" y="2759075"/>
            <a:ext cx="17395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Удовольствие </a:t>
            </a:r>
            <a:endParaRPr lang="en-US" dirty="0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gray">
          <a:xfrm>
            <a:off x="3286125" y="2617788"/>
            <a:ext cx="3243263" cy="0"/>
          </a:xfrm>
          <a:prstGeom prst="line">
            <a:avLst/>
          </a:prstGeom>
          <a:noFill/>
          <a:ln w="9525">
            <a:solidFill>
              <a:srgbClr val="EAEAEA"/>
            </a:solidFill>
            <a:prstDash val="dash"/>
            <a:round/>
            <a:headEnd/>
            <a:tailEnd/>
          </a:ln>
          <a:effectLst>
            <a:outerShdw dist="17961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invGray">
          <a:xfrm>
            <a:off x="962025" y="1905000"/>
            <a:ext cx="1658938" cy="762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invGray">
          <a:xfrm>
            <a:off x="7251700" y="2844800"/>
            <a:ext cx="1658938" cy="762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invGray">
          <a:xfrm>
            <a:off x="7256463" y="1912938"/>
            <a:ext cx="1658937" cy="762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white">
          <a:xfrm>
            <a:off x="7308304" y="2123564"/>
            <a:ext cx="151216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FFFFFF"/>
                </a:solidFill>
              </a:rPr>
              <a:t>Сообщество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white">
          <a:xfrm>
            <a:off x="7385050" y="3030538"/>
            <a:ext cx="13938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FFFFFF"/>
                </a:solidFill>
              </a:rPr>
              <a:t>С</a:t>
            </a:r>
            <a:r>
              <a:rPr lang="ru-RU" dirty="0" smtClean="0">
                <a:solidFill>
                  <a:srgbClr val="FFFFFF"/>
                </a:solidFill>
              </a:rPr>
              <a:t>вобода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white">
          <a:xfrm>
            <a:off x="1087438" y="2109788"/>
            <a:ext cx="13938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FFFFFF"/>
                </a:solidFill>
              </a:rPr>
              <a:t>Выбор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white">
          <a:xfrm>
            <a:off x="1087438" y="3049588"/>
            <a:ext cx="13938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FFFFFF"/>
                </a:solidFill>
              </a:rPr>
              <a:t>Интерес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003697" y="4822120"/>
            <a:ext cx="5808663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buClr>
                <a:srgbClr val="D7181F"/>
              </a:buClr>
              <a:buFont typeface="Wingdings" pitchFamily="2" charset="2"/>
              <a:buNone/>
            </a:pPr>
            <a:r>
              <a:rPr lang="ru-RU" sz="2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Эдьютейнмент</a:t>
            </a:r>
            <a:r>
              <a:rPr lang="ru-RU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 синтетическое  сочетание двух базовых процессов:  развлечения и обучения; критерий качества – двойной. Поэтапный сдвиг  с одной доминанты на другую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6934200" cy="914400"/>
          </a:xfrm>
        </p:spPr>
        <p:txBody>
          <a:bodyPr/>
          <a:lstStyle/>
          <a:p>
            <a:r>
              <a:rPr lang="ru-RU" dirty="0" smtClean="0"/>
              <a:t>В чем проблема для школы?</a:t>
            </a:r>
            <a:endParaRPr lang="en-US" dirty="0"/>
          </a:p>
        </p:txBody>
      </p:sp>
      <p:sp>
        <p:nvSpPr>
          <p:cNvPr id="17411" name="Freeform 3"/>
          <p:cNvSpPr>
            <a:spLocks/>
          </p:cNvSpPr>
          <p:nvPr/>
        </p:nvSpPr>
        <p:spPr bwMode="gray">
          <a:xfrm>
            <a:off x="2973388" y="3332163"/>
            <a:ext cx="1900237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Freeform 4"/>
          <p:cNvSpPr>
            <a:spLocks/>
          </p:cNvSpPr>
          <p:nvPr/>
        </p:nvSpPr>
        <p:spPr bwMode="gray">
          <a:xfrm>
            <a:off x="4892675" y="3267075"/>
            <a:ext cx="366713" cy="1562100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Freeform 5"/>
          <p:cNvSpPr>
            <a:spLocks/>
          </p:cNvSpPr>
          <p:nvPr/>
        </p:nvSpPr>
        <p:spPr bwMode="gray">
          <a:xfrm flipH="1">
            <a:off x="5292725" y="3332163"/>
            <a:ext cx="1900238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2611438" y="2133600"/>
            <a:ext cx="1362075" cy="1322388"/>
            <a:chOff x="4320" y="1152"/>
            <a:chExt cx="414" cy="402"/>
          </a:xfrm>
        </p:grpSpPr>
        <p:sp>
          <p:nvSpPr>
            <p:cNvPr id="17415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8627"/>
                    <a:invGamma/>
                  </a:schemeClr>
                </a:gs>
                <a:gs pos="5000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7" name="Rectangle 9"/>
          <p:cNvSpPr>
            <a:spLocks noChangeArrowheads="1"/>
          </p:cNvSpPr>
          <p:nvPr/>
        </p:nvSpPr>
        <p:spPr bwMode="gray">
          <a:xfrm>
            <a:off x="2684903" y="2514600"/>
            <a:ext cx="128817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none">
            <a:spAutoFit/>
            <a:flatTx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</a:rPr>
              <a:t>Бороться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4391025" y="2133600"/>
            <a:ext cx="1362075" cy="1322388"/>
            <a:chOff x="4320" y="1152"/>
            <a:chExt cx="414" cy="402"/>
          </a:xfrm>
        </p:grpSpPr>
        <p:sp>
          <p:nvSpPr>
            <p:cNvPr id="17419" name="AutoShape 11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6178550" y="2143125"/>
            <a:ext cx="1362075" cy="1322388"/>
            <a:chOff x="4320" y="1152"/>
            <a:chExt cx="414" cy="402"/>
          </a:xfrm>
        </p:grpSpPr>
        <p:sp>
          <p:nvSpPr>
            <p:cNvPr id="17422" name="AutoShape 14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24" name="Rectangle 16"/>
          <p:cNvSpPr>
            <a:spLocks noChangeArrowheads="1"/>
          </p:cNvSpPr>
          <p:nvPr/>
        </p:nvSpPr>
        <p:spPr bwMode="gray">
          <a:xfrm>
            <a:off x="4519747" y="2514600"/>
            <a:ext cx="108876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none">
            <a:spAutoFit/>
            <a:flatTx/>
          </a:bodyPr>
          <a:lstStyle/>
          <a:p>
            <a:pPr algn="ctr"/>
            <a:r>
              <a:rPr lang="ru-RU" b="1" dirty="0" err="1" smtClean="0">
                <a:solidFill>
                  <a:srgbClr val="FFFFFF"/>
                </a:solidFill>
              </a:rPr>
              <a:t>Игнори</a:t>
            </a:r>
            <a:r>
              <a:rPr lang="ru-RU" b="1" dirty="0" smtClean="0">
                <a:solidFill>
                  <a:srgbClr val="FFFFFF"/>
                </a:solidFill>
              </a:rPr>
              <a:t>-</a:t>
            </a:r>
          </a:p>
          <a:p>
            <a:pPr algn="ctr"/>
            <a:r>
              <a:rPr lang="ru-RU" b="1" dirty="0" err="1" smtClean="0">
                <a:solidFill>
                  <a:srgbClr val="FFFFFF"/>
                </a:solidFill>
              </a:rPr>
              <a:t>ровать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gray">
          <a:xfrm>
            <a:off x="6321885" y="2524125"/>
            <a:ext cx="111985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none">
            <a:spAutoFit/>
            <a:flatTx/>
          </a:bodyPr>
          <a:lstStyle/>
          <a:p>
            <a:pPr algn="ctr"/>
            <a:r>
              <a:rPr lang="ru-RU" b="1" dirty="0" err="1" smtClean="0">
                <a:solidFill>
                  <a:srgbClr val="FFFFFF"/>
                </a:solidFill>
              </a:rPr>
              <a:t>Исполь</a:t>
            </a:r>
            <a:r>
              <a:rPr lang="ru-RU" b="1" dirty="0" smtClean="0">
                <a:solidFill>
                  <a:srgbClr val="FFFFFF"/>
                </a:solidFill>
              </a:rPr>
              <a:t>-</a:t>
            </a:r>
            <a:endParaRPr lang="ru-RU" b="1" dirty="0" smtClean="0">
              <a:solidFill>
                <a:srgbClr val="FFFFFF"/>
              </a:solidFill>
            </a:endParaRPr>
          </a:p>
          <a:p>
            <a:pPr algn="ctr"/>
            <a:r>
              <a:rPr lang="ru-RU" b="1" dirty="0" err="1" smtClean="0">
                <a:solidFill>
                  <a:srgbClr val="FFFFFF"/>
                </a:solidFill>
              </a:rPr>
              <a:t>зовать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17427" name="Group 19"/>
          <p:cNvGrpSpPr>
            <a:grpSpLocks/>
          </p:cNvGrpSpPr>
          <p:nvPr/>
        </p:nvGrpSpPr>
        <p:grpSpPr bwMode="auto">
          <a:xfrm>
            <a:off x="1360488" y="4648200"/>
            <a:ext cx="7021512" cy="1936750"/>
            <a:chOff x="528" y="2736"/>
            <a:chExt cx="4423" cy="1220"/>
          </a:xfrm>
        </p:grpSpPr>
        <p:sp>
          <p:nvSpPr>
            <p:cNvPr id="17428" name="AutoShape 20"/>
            <p:cNvSpPr>
              <a:spLocks noChangeArrowheads="1"/>
            </p:cNvSpPr>
            <p:nvPr/>
          </p:nvSpPr>
          <p:spPr bwMode="ltGray">
            <a:xfrm>
              <a:off x="1456" y="2934"/>
              <a:ext cx="3495" cy="7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42353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9050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1783" y="3023"/>
              <a:ext cx="2961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buClr>
                  <a:srgbClr val="D7181F"/>
                </a:buClr>
                <a:buFont typeface="Wingdings" pitchFamily="2" charset="2"/>
                <a:buNone/>
              </a:pPr>
              <a:r>
                <a:rPr lang="ru-RU" b="1" dirty="0" smtClean="0"/>
                <a:t>А есть ли на современном этапе развития образования у школы силы для выбора стратегии?</a:t>
              </a:r>
              <a:endParaRPr lang="en-US" b="1" dirty="0"/>
            </a:p>
          </p:txBody>
        </p:sp>
        <p:pic>
          <p:nvPicPr>
            <p:cNvPr id="17430" name="Picture 22" descr="YG_circle0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2736"/>
              <a:ext cx="1220" cy="1220"/>
            </a:xfrm>
            <a:prstGeom prst="rect">
              <a:avLst/>
            </a:prstGeom>
            <a:noFill/>
          </p:spPr>
        </p:pic>
        <p:sp>
          <p:nvSpPr>
            <p:cNvPr id="17431" name="Text Box 23"/>
            <p:cNvSpPr txBox="1">
              <a:spLocks noChangeArrowheads="1"/>
            </p:cNvSpPr>
            <p:nvPr/>
          </p:nvSpPr>
          <p:spPr bwMode="gray">
            <a:xfrm>
              <a:off x="722" y="3145"/>
              <a:ext cx="81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000" b="1" dirty="0" smtClean="0"/>
                <a:t>ФГОС-2</a:t>
              </a:r>
              <a:endParaRPr lang="en-US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7776864" cy="1124744"/>
          </a:xfrm>
        </p:spPr>
        <p:txBody>
          <a:bodyPr/>
          <a:lstStyle/>
          <a:p>
            <a:r>
              <a:rPr lang="ru-RU" sz="3200" dirty="0" smtClean="0"/>
              <a:t>А если это  проявление новых форм прогрессивного образования?</a:t>
            </a:r>
            <a:endParaRPr lang="en-US" sz="3200" dirty="0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gray">
          <a:xfrm>
            <a:off x="2970213" y="1820863"/>
            <a:ext cx="3743325" cy="3743325"/>
          </a:xfrm>
          <a:prstGeom prst="ellipse">
            <a:avLst/>
          </a:prstGeom>
          <a:gradFill rotWithShape="1">
            <a:gsLst>
              <a:gs pos="0">
                <a:srgbClr val="E6E6E6"/>
              </a:gs>
              <a:gs pos="14999">
                <a:srgbClr val="7D8496"/>
              </a:gs>
              <a:gs pos="53000">
                <a:srgbClr val="E6E6E6"/>
              </a:gs>
              <a:gs pos="67999">
                <a:srgbClr val="7D8496"/>
              </a:gs>
              <a:gs pos="92999">
                <a:srgbClr val="E6E6E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gray">
          <a:xfrm>
            <a:off x="3463925" y="2300288"/>
            <a:ext cx="2749550" cy="2746375"/>
          </a:xfrm>
          <a:prstGeom prst="ellipse">
            <a:avLst/>
          </a:prstGeom>
          <a:gradFill rotWithShape="1">
            <a:gsLst>
              <a:gs pos="0">
                <a:srgbClr val="FFFFFF">
                  <a:gamma/>
                  <a:shade val="63137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3137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gray">
          <a:xfrm>
            <a:off x="3940175" y="3325813"/>
            <a:ext cx="1854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Развитие или деградация?</a:t>
            </a:r>
            <a:endParaRPr lang="en-US" b="1" dirty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gray">
          <a:xfrm>
            <a:off x="1152186" y="5311775"/>
            <a:ext cx="2328863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400" b="1" dirty="0" smtClean="0">
                <a:solidFill>
                  <a:srgbClr val="080808"/>
                </a:solidFill>
              </a:rPr>
              <a:t>Профессия проектировщика </a:t>
            </a:r>
            <a:r>
              <a:rPr lang="ru-RU" sz="1400" b="1" dirty="0" err="1" smtClean="0">
                <a:solidFill>
                  <a:srgbClr val="080808"/>
                </a:solidFill>
              </a:rPr>
              <a:t>эдьютейнмент</a:t>
            </a:r>
            <a:endParaRPr lang="en-US" sz="1400" dirty="0">
              <a:solidFill>
                <a:srgbClr val="080808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gray">
          <a:xfrm>
            <a:off x="6443663" y="5181600"/>
            <a:ext cx="236378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400" b="1" dirty="0" smtClean="0">
                <a:solidFill>
                  <a:srgbClr val="080808"/>
                </a:solidFill>
              </a:rPr>
              <a:t>Новые  </a:t>
            </a:r>
            <a:r>
              <a:rPr lang="ru-RU" sz="1400" b="1" dirty="0" err="1" smtClean="0">
                <a:solidFill>
                  <a:srgbClr val="080808"/>
                </a:solidFill>
              </a:rPr>
              <a:t>эд</a:t>
            </a:r>
            <a:r>
              <a:rPr lang="ru-RU" sz="1400" b="1" dirty="0" smtClean="0">
                <a:solidFill>
                  <a:srgbClr val="080808"/>
                </a:solidFill>
              </a:rPr>
              <a:t>. пространства</a:t>
            </a:r>
            <a:endParaRPr lang="en-US" sz="1400" dirty="0">
              <a:solidFill>
                <a:srgbClr val="080808"/>
              </a:solidFill>
            </a:endParaRPr>
          </a:p>
        </p:txBody>
      </p:sp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4006850" y="1295400"/>
            <a:ext cx="1631950" cy="1612900"/>
            <a:chOff x="437" y="1700"/>
            <a:chExt cx="1110" cy="1096"/>
          </a:xfrm>
        </p:grpSpPr>
        <p:grpSp>
          <p:nvGrpSpPr>
            <p:cNvPr id="20490" name="Group 10"/>
            <p:cNvGrpSpPr>
              <a:grpSpLocks/>
            </p:cNvGrpSpPr>
            <p:nvPr/>
          </p:nvGrpSpPr>
          <p:grpSpPr bwMode="auto">
            <a:xfrm>
              <a:off x="437" y="1700"/>
              <a:ext cx="1110" cy="1096"/>
              <a:chOff x="437" y="1700"/>
              <a:chExt cx="1110" cy="1096"/>
            </a:xfrm>
          </p:grpSpPr>
          <p:sp>
            <p:nvSpPr>
              <p:cNvPr id="20491" name="Oval 11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rgbClr val="3333CC">
                  <a:alpha val="10001"/>
                </a:srgb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492" name="Oval 12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chemeClr val="accent1">
                  <a:alpha val="10001"/>
                </a:scheme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493" name="Group 13"/>
            <p:cNvGrpSpPr>
              <a:grpSpLocks/>
            </p:cNvGrpSpPr>
            <p:nvPr/>
          </p:nvGrpSpPr>
          <p:grpSpPr bwMode="auto">
            <a:xfrm>
              <a:off x="486" y="1748"/>
              <a:ext cx="1026" cy="1014"/>
              <a:chOff x="437" y="1700"/>
              <a:chExt cx="1110" cy="1096"/>
            </a:xfrm>
          </p:grpSpPr>
          <p:sp>
            <p:nvSpPr>
              <p:cNvPr id="20494" name="Oval 14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chemeClr val="accent1">
                  <a:alpha val="10001"/>
                </a:scheme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495" name="Oval 15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rgbClr val="3333CC">
                  <a:alpha val="10001"/>
                </a:srgb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0496" name="Group 16"/>
          <p:cNvGrpSpPr>
            <a:grpSpLocks/>
          </p:cNvGrpSpPr>
          <p:nvPr/>
        </p:nvGrpSpPr>
        <p:grpSpPr bwMode="auto">
          <a:xfrm>
            <a:off x="2597150" y="3698875"/>
            <a:ext cx="1631950" cy="1612900"/>
            <a:chOff x="437" y="1700"/>
            <a:chExt cx="1110" cy="1096"/>
          </a:xfrm>
        </p:grpSpPr>
        <p:grpSp>
          <p:nvGrpSpPr>
            <p:cNvPr id="20497" name="Group 17"/>
            <p:cNvGrpSpPr>
              <a:grpSpLocks/>
            </p:cNvGrpSpPr>
            <p:nvPr/>
          </p:nvGrpSpPr>
          <p:grpSpPr bwMode="auto">
            <a:xfrm>
              <a:off x="437" y="1700"/>
              <a:ext cx="1110" cy="1096"/>
              <a:chOff x="437" y="1700"/>
              <a:chExt cx="1110" cy="1096"/>
            </a:xfrm>
          </p:grpSpPr>
          <p:sp>
            <p:nvSpPr>
              <p:cNvPr id="20498" name="Oval 18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chemeClr val="accent2">
                  <a:alpha val="10001"/>
                </a:scheme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499" name="Oval 19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chemeClr val="accent2">
                  <a:alpha val="10001"/>
                </a:scheme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500" name="Group 20"/>
            <p:cNvGrpSpPr>
              <a:grpSpLocks/>
            </p:cNvGrpSpPr>
            <p:nvPr/>
          </p:nvGrpSpPr>
          <p:grpSpPr bwMode="auto">
            <a:xfrm>
              <a:off x="486" y="1748"/>
              <a:ext cx="1026" cy="1014"/>
              <a:chOff x="437" y="1700"/>
              <a:chExt cx="1110" cy="1096"/>
            </a:xfrm>
          </p:grpSpPr>
          <p:sp>
            <p:nvSpPr>
              <p:cNvPr id="20501" name="Oval 21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chemeClr val="accent2">
                  <a:alpha val="10001"/>
                </a:scheme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chemeClr val="accent2">
                  <a:alpha val="10001"/>
                </a:scheme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0503" name="Group 23"/>
          <p:cNvGrpSpPr>
            <a:grpSpLocks/>
          </p:cNvGrpSpPr>
          <p:nvPr/>
        </p:nvGrpSpPr>
        <p:grpSpPr bwMode="auto">
          <a:xfrm>
            <a:off x="5327650" y="3698875"/>
            <a:ext cx="1631950" cy="1612900"/>
            <a:chOff x="437" y="1700"/>
            <a:chExt cx="1110" cy="1096"/>
          </a:xfrm>
        </p:grpSpPr>
        <p:grpSp>
          <p:nvGrpSpPr>
            <p:cNvPr id="20504" name="Group 24"/>
            <p:cNvGrpSpPr>
              <a:grpSpLocks/>
            </p:cNvGrpSpPr>
            <p:nvPr/>
          </p:nvGrpSpPr>
          <p:grpSpPr bwMode="auto">
            <a:xfrm>
              <a:off x="437" y="1700"/>
              <a:ext cx="1110" cy="1096"/>
              <a:chOff x="437" y="1700"/>
              <a:chExt cx="1110" cy="1096"/>
            </a:xfrm>
          </p:grpSpPr>
          <p:sp>
            <p:nvSpPr>
              <p:cNvPr id="20505" name="Oval 25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chemeClr val="hlink">
                  <a:alpha val="10001"/>
                </a:scheme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06" name="Oval 26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rgbClr val="817E00">
                  <a:alpha val="10001"/>
                </a:srgb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507" name="Group 27"/>
            <p:cNvGrpSpPr>
              <a:grpSpLocks/>
            </p:cNvGrpSpPr>
            <p:nvPr/>
          </p:nvGrpSpPr>
          <p:grpSpPr bwMode="auto">
            <a:xfrm>
              <a:off x="486" y="1748"/>
              <a:ext cx="1026" cy="1014"/>
              <a:chOff x="437" y="1700"/>
              <a:chExt cx="1110" cy="1096"/>
            </a:xfrm>
          </p:grpSpPr>
          <p:sp>
            <p:nvSpPr>
              <p:cNvPr id="20508" name="Oval 28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rgbClr val="817E00">
                  <a:alpha val="10001"/>
                </a:srgb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09" name="Oval 29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rgbClr val="817E00">
                  <a:alpha val="10001"/>
                </a:srgbClr>
              </a:solidFill>
              <a:ln w="571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0510" name="Group 30"/>
          <p:cNvGrpSpPr>
            <a:grpSpLocks/>
          </p:cNvGrpSpPr>
          <p:nvPr/>
        </p:nvGrpSpPr>
        <p:grpSpPr bwMode="auto">
          <a:xfrm>
            <a:off x="4081463" y="1346200"/>
            <a:ext cx="1466850" cy="1447800"/>
            <a:chOff x="708" y="2203"/>
            <a:chExt cx="751" cy="741"/>
          </a:xfrm>
        </p:grpSpPr>
        <p:sp>
          <p:nvSpPr>
            <p:cNvPr id="20511" name="Oval 31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12" name="Picture 32" descr="cir_lighteffect0"/>
            <p:cNvPicPr>
              <a:picLocks noChangeAspect="1" noChangeArrowheads="1"/>
            </p:cNvPicPr>
            <p:nvPr/>
          </p:nvPicPr>
          <p:blipFill>
            <a:blip r:embed="rId2" cstate="print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</p:spPr>
        </p:pic>
      </p:grpSp>
      <p:sp>
        <p:nvSpPr>
          <p:cNvPr id="20513" name="Rectangle 33"/>
          <p:cNvSpPr>
            <a:spLocks noChangeArrowheads="1"/>
          </p:cNvSpPr>
          <p:nvPr/>
        </p:nvSpPr>
        <p:spPr bwMode="gray">
          <a:xfrm>
            <a:off x="4110038" y="1779588"/>
            <a:ext cx="145097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8F8F8"/>
                </a:solidFill>
              </a:rPr>
              <a:t> </a:t>
            </a:r>
            <a:r>
              <a:rPr lang="ru-RU" b="1" dirty="0" smtClean="0">
                <a:solidFill>
                  <a:srgbClr val="F8F8F8"/>
                </a:solidFill>
              </a:rPr>
              <a:t>Школа как </a:t>
            </a:r>
            <a:r>
              <a:rPr lang="ru-RU" b="1" dirty="0" err="1" smtClean="0">
                <a:solidFill>
                  <a:srgbClr val="F8F8F8"/>
                </a:solidFill>
              </a:rPr>
              <a:t>тьюториал</a:t>
            </a:r>
            <a:endParaRPr lang="en-US" b="1" dirty="0">
              <a:solidFill>
                <a:srgbClr val="F8F8F8"/>
              </a:solidFill>
            </a:endParaRPr>
          </a:p>
        </p:txBody>
      </p:sp>
      <p:grpSp>
        <p:nvGrpSpPr>
          <p:cNvPr id="20514" name="Group 34"/>
          <p:cNvGrpSpPr>
            <a:grpSpLocks/>
          </p:cNvGrpSpPr>
          <p:nvPr/>
        </p:nvGrpSpPr>
        <p:grpSpPr bwMode="auto">
          <a:xfrm>
            <a:off x="2668588" y="3760788"/>
            <a:ext cx="1466850" cy="1447800"/>
            <a:chOff x="708" y="2203"/>
            <a:chExt cx="751" cy="741"/>
          </a:xfrm>
        </p:grpSpPr>
        <p:sp>
          <p:nvSpPr>
            <p:cNvPr id="20515" name="Oval 35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16" name="Picture 36" descr="cir_lighteffect0"/>
            <p:cNvPicPr>
              <a:picLocks noChangeAspect="1" noChangeArrowheads="1"/>
            </p:cNvPicPr>
            <p:nvPr/>
          </p:nvPicPr>
          <p:blipFill>
            <a:blip r:embed="rId2" cstate="print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</p:spPr>
        </p:pic>
      </p:grpSp>
      <p:sp>
        <p:nvSpPr>
          <p:cNvPr id="20517" name="Rectangle 37"/>
          <p:cNvSpPr>
            <a:spLocks noChangeArrowheads="1"/>
          </p:cNvSpPr>
          <p:nvPr/>
        </p:nvSpPr>
        <p:spPr bwMode="gray">
          <a:xfrm>
            <a:off x="2612455" y="4077072"/>
            <a:ext cx="159950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8F8F8"/>
                </a:solidFill>
              </a:rPr>
              <a:t> </a:t>
            </a:r>
            <a:r>
              <a:rPr lang="ru-RU" sz="2000" b="1" dirty="0" smtClean="0">
                <a:solidFill>
                  <a:srgbClr val="F8F8F8"/>
                </a:solidFill>
              </a:rPr>
              <a:t>новая профессия</a:t>
            </a:r>
            <a:endParaRPr lang="en-US" sz="2000" b="1" dirty="0">
              <a:solidFill>
                <a:srgbClr val="F8F8F8"/>
              </a:solidFill>
            </a:endParaRPr>
          </a:p>
        </p:txBody>
      </p:sp>
      <p:grpSp>
        <p:nvGrpSpPr>
          <p:cNvPr id="20518" name="Group 38"/>
          <p:cNvGrpSpPr>
            <a:grpSpLocks/>
          </p:cNvGrpSpPr>
          <p:nvPr/>
        </p:nvGrpSpPr>
        <p:grpSpPr bwMode="auto">
          <a:xfrm>
            <a:off x="5429250" y="3760788"/>
            <a:ext cx="1466850" cy="1447800"/>
            <a:chOff x="708" y="2203"/>
            <a:chExt cx="751" cy="741"/>
          </a:xfrm>
        </p:grpSpPr>
        <p:sp>
          <p:nvSpPr>
            <p:cNvPr id="20519" name="Oval 39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99CC">
                    <a:gamma/>
                    <a:shade val="31765"/>
                    <a:invGamma/>
                  </a:srgb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20" name="Picture 40" descr="cir_lighteffect0"/>
            <p:cNvPicPr>
              <a:picLocks noChangeAspect="1" noChangeArrowheads="1"/>
            </p:cNvPicPr>
            <p:nvPr/>
          </p:nvPicPr>
          <p:blipFill>
            <a:blip r:embed="rId2" cstate="print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</p:spPr>
        </p:pic>
      </p:grpSp>
      <p:grpSp>
        <p:nvGrpSpPr>
          <p:cNvPr id="20521" name="Group 41"/>
          <p:cNvGrpSpPr>
            <a:grpSpLocks/>
          </p:cNvGrpSpPr>
          <p:nvPr/>
        </p:nvGrpSpPr>
        <p:grpSpPr bwMode="auto">
          <a:xfrm>
            <a:off x="5411788" y="3760788"/>
            <a:ext cx="1466850" cy="1447800"/>
            <a:chOff x="708" y="2203"/>
            <a:chExt cx="751" cy="741"/>
          </a:xfrm>
        </p:grpSpPr>
        <p:sp>
          <p:nvSpPr>
            <p:cNvPr id="20522" name="Oval 42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23" name="Picture 43" descr="cir_lighteffect0"/>
            <p:cNvPicPr>
              <a:picLocks noChangeAspect="1" noChangeArrowheads="1"/>
            </p:cNvPicPr>
            <p:nvPr/>
          </p:nvPicPr>
          <p:blipFill>
            <a:blip r:embed="rId2" cstate="print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</p:spPr>
        </p:pic>
      </p:grpSp>
      <p:sp>
        <p:nvSpPr>
          <p:cNvPr id="20524" name="Rectangle 44"/>
          <p:cNvSpPr>
            <a:spLocks noChangeArrowheads="1"/>
          </p:cNvSpPr>
          <p:nvPr/>
        </p:nvSpPr>
        <p:spPr bwMode="gray">
          <a:xfrm>
            <a:off x="5436096" y="3933056"/>
            <a:ext cx="1450975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F8F8F8"/>
                </a:solidFill>
              </a:rPr>
              <a:t> </a:t>
            </a:r>
            <a:r>
              <a:rPr lang="ru-RU" sz="2000" b="1" dirty="0" smtClean="0">
                <a:solidFill>
                  <a:srgbClr val="F8F8F8"/>
                </a:solidFill>
              </a:rPr>
              <a:t>Новые формы </a:t>
            </a:r>
            <a:r>
              <a:rPr lang="ru-RU" sz="2000" b="1" dirty="0" err="1" smtClean="0">
                <a:solidFill>
                  <a:srgbClr val="F8F8F8"/>
                </a:solidFill>
              </a:rPr>
              <a:t>образова-ния</a:t>
            </a:r>
            <a:endParaRPr lang="en-US" sz="2000" b="1" dirty="0">
              <a:solidFill>
                <a:srgbClr val="F8F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поиграем</a:t>
            </a:r>
            <a:r>
              <a:rPr lang="en-US" sz="6000" dirty="0" smtClean="0"/>
              <a:t>!</a:t>
            </a:r>
            <a:endParaRPr lang="en-US" sz="6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www.schoolnano.ru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7TGp_School_light_ani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D9"/>
        </a:lt1>
        <a:dk2>
          <a:srgbClr val="000000"/>
        </a:dk2>
        <a:lt2>
          <a:srgbClr val="FFFFFF"/>
        </a:lt2>
        <a:accent1>
          <a:srgbClr val="6CD69C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BAE8C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DCFCDE"/>
        </a:lt1>
        <a:dk2>
          <a:srgbClr val="000000"/>
        </a:dk2>
        <a:lt2>
          <a:srgbClr val="FFFFFF"/>
        </a:lt2>
        <a:accent1>
          <a:srgbClr val="AD6DD5"/>
        </a:accent1>
        <a:accent2>
          <a:srgbClr val="4AD828"/>
        </a:accent2>
        <a:accent3>
          <a:srgbClr val="EBFDEC"/>
        </a:accent3>
        <a:accent4>
          <a:srgbClr val="000000"/>
        </a:accent4>
        <a:accent5>
          <a:srgbClr val="D3BAE7"/>
        </a:accent5>
        <a:accent6>
          <a:srgbClr val="42C423"/>
        </a:accent6>
        <a:hlink>
          <a:srgbClr val="F8A858"/>
        </a:hlink>
        <a:folHlink>
          <a:srgbClr val="5FB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DCE7"/>
        </a:lt1>
        <a:dk2>
          <a:srgbClr val="000000"/>
        </a:dk2>
        <a:lt2>
          <a:srgbClr val="FFFFFF"/>
        </a:lt2>
        <a:accent1>
          <a:srgbClr val="65DADD"/>
        </a:accent1>
        <a:accent2>
          <a:srgbClr val="EB9F15"/>
        </a:accent2>
        <a:accent3>
          <a:srgbClr val="FDEBF1"/>
        </a:accent3>
        <a:accent4>
          <a:srgbClr val="000000"/>
        </a:accent4>
        <a:accent5>
          <a:srgbClr val="B8EAEB"/>
        </a:accent5>
        <a:accent6>
          <a:srgbClr val="D59012"/>
        </a:accent6>
        <a:hlink>
          <a:srgbClr val="B4D977"/>
        </a:hlink>
        <a:folHlink>
          <a:srgbClr val="F973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587TGp_School_light_ani</Template>
  <TotalTime>800</TotalTime>
  <Words>286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587TGp_School_light_ani</vt:lpstr>
      <vt:lpstr>Специальное оформление</vt:lpstr>
      <vt:lpstr>Анализ   феномена и постановка исследовательских задач осень 2012- весна 2013</vt:lpstr>
      <vt:lpstr>Что это такое?</vt:lpstr>
      <vt:lpstr>Как перевести на русский?</vt:lpstr>
      <vt:lpstr>Базовые теоретические основания</vt:lpstr>
      <vt:lpstr>Образование в СПб</vt:lpstr>
      <vt:lpstr>Эдьютейнмент</vt:lpstr>
      <vt:lpstr>В чем проблема для школы?</vt:lpstr>
      <vt:lpstr>А если это  проявление новых форм прогрессивного образования?</vt:lpstr>
      <vt:lpstr>поиграем!</vt:lpstr>
    </vt:vector>
  </TitlesOfParts>
  <Company>МОЯ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PowerTemplate</dc:title>
  <dc:creator>Лена</dc:creator>
  <cp:lastModifiedBy>User</cp:lastModifiedBy>
  <cp:revision>80</cp:revision>
  <dcterms:created xsi:type="dcterms:W3CDTF">2012-11-07T16:50:47Z</dcterms:created>
  <dcterms:modified xsi:type="dcterms:W3CDTF">2014-03-26T13:52:54Z</dcterms:modified>
</cp:coreProperties>
</file>