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332" r:id="rId3"/>
    <p:sldId id="320" r:id="rId4"/>
    <p:sldId id="343" r:id="rId5"/>
    <p:sldId id="310" r:id="rId6"/>
    <p:sldId id="311" r:id="rId7"/>
    <p:sldId id="323" r:id="rId8"/>
    <p:sldId id="324" r:id="rId9"/>
    <p:sldId id="325" r:id="rId10"/>
    <p:sldId id="337" r:id="rId11"/>
    <p:sldId id="338" r:id="rId12"/>
    <p:sldId id="342" r:id="rId13"/>
    <p:sldId id="345" r:id="rId14"/>
    <p:sldId id="346" r:id="rId15"/>
    <p:sldId id="327" r:id="rId16"/>
    <p:sldId id="328" r:id="rId17"/>
    <p:sldId id="321" r:id="rId18"/>
    <p:sldId id="329" r:id="rId19"/>
    <p:sldId id="33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ocuments\&#1076;&#1086;&#1087;&#1086;&#1073;&#1088;&#1072;&#1079;&#1086;&#1074;&#1072;&#1085;&#1080;&#1077;\&#1086;&#1093;&#1074;&#1072;&#109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87;&#1086;&#1073;&#1088;&#1072;&#1079;&#1086;&#1074;&#1072;&#1085;&#1080;&#1077;\&#1086;&#1093;&#1074;&#1072;&#109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6;&#1087;&#1086;&#1073;&#1088;&#1072;&#1079;&#1086;&#1074;&#1072;&#1085;&#1080;&#1077;\&#1086;&#1093;&#1074;&#1072;&#109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AppData\Local\Microsoft\Windows\INetCache\IE\V2IJ2PEB\&#1075;&#1080;&#1089;&#1090;&#1086;&#1075;&#1088;&#1072;&#1084;&#1084;&#1072;%20&#1057;.&#1043;.%2014%20&#1084;&#1072;&#1088;&#1090;&#1072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Лист1!$C$9:$C$10</c:f>
              <c:strCache>
                <c:ptCount val="2"/>
                <c:pt idx="0">
                  <c:v>Россия</c:v>
                </c:pt>
                <c:pt idx="1">
                  <c:v>Москва</c:v>
                </c:pt>
              </c:strCache>
            </c:strRef>
          </c:cat>
          <c:val>
            <c:numRef>
              <c:f>Лист1!$D$9:$D$10</c:f>
              <c:numCache>
                <c:formatCode>General</c:formatCode>
                <c:ptCount val="2"/>
                <c:pt idx="0">
                  <c:v>63</c:v>
                </c:pt>
                <c:pt idx="1">
                  <c:v>68.5</c:v>
                </c:pt>
              </c:numCache>
            </c:numRef>
          </c:val>
        </c:ser>
        <c:shape val="box"/>
        <c:axId val="41970304"/>
        <c:axId val="81666432"/>
        <c:axId val="0"/>
      </c:bar3DChart>
      <c:catAx>
        <c:axId val="4197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1666432"/>
        <c:crosses val="autoZero"/>
        <c:auto val="1"/>
        <c:lblAlgn val="ctr"/>
        <c:lblOffset val="100"/>
      </c:catAx>
      <c:valAx>
        <c:axId val="81666432"/>
        <c:scaling>
          <c:orientation val="minMax"/>
          <c:max val="80"/>
          <c:min val="10"/>
        </c:scaling>
        <c:axPos val="l"/>
        <c:majorGridlines/>
        <c:numFmt formatCode="General" sourceLinked="1"/>
        <c:tickLblPos val="nextTo"/>
        <c:crossAx val="4197030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Лист1!$B$98:$B$99</c:f>
              <c:strCache>
                <c:ptCount val="2"/>
                <c:pt idx="0">
                  <c:v>В ШКОЛЕ</c:v>
                </c:pt>
                <c:pt idx="1">
                  <c:v>ВНЕ  ШКОЛЫ </c:v>
                </c:pt>
              </c:strCache>
            </c:strRef>
          </c:cat>
          <c:val>
            <c:numRef>
              <c:f>Лист1!$C$98:$C$99</c:f>
              <c:numCache>
                <c:formatCode>General</c:formatCode>
                <c:ptCount val="2"/>
                <c:pt idx="0">
                  <c:v>36.200000000000003</c:v>
                </c:pt>
                <c:pt idx="1">
                  <c:v>39.300000000000004</c:v>
                </c:pt>
              </c:numCache>
            </c:numRef>
          </c:val>
        </c:ser>
        <c:shape val="box"/>
        <c:axId val="81686528"/>
        <c:axId val="81688064"/>
        <c:axId val="0"/>
      </c:bar3DChart>
      <c:catAx>
        <c:axId val="81686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1688064"/>
        <c:crosses val="autoZero"/>
        <c:auto val="1"/>
        <c:lblAlgn val="ctr"/>
        <c:lblOffset val="100"/>
      </c:catAx>
      <c:valAx>
        <c:axId val="81688064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8168652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Лист1!$B$117:$B$118</c:f>
              <c:strCache>
                <c:ptCount val="2"/>
                <c:pt idx="0">
                  <c:v>Россия</c:v>
                </c:pt>
                <c:pt idx="1">
                  <c:v>Москва</c:v>
                </c:pt>
              </c:strCache>
            </c:strRef>
          </c:cat>
          <c:val>
            <c:numRef>
              <c:f>Лист1!$C$117:$C$118</c:f>
              <c:numCache>
                <c:formatCode>General</c:formatCode>
                <c:ptCount val="2"/>
                <c:pt idx="0">
                  <c:v>29.5</c:v>
                </c:pt>
                <c:pt idx="1">
                  <c:v>30</c:v>
                </c:pt>
              </c:numCache>
            </c:numRef>
          </c:val>
        </c:ser>
        <c:shape val="box"/>
        <c:axId val="81704448"/>
        <c:axId val="81705984"/>
        <c:axId val="0"/>
      </c:bar3DChart>
      <c:catAx>
        <c:axId val="817044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1705984"/>
        <c:crosses val="autoZero"/>
        <c:auto val="1"/>
        <c:lblAlgn val="ctr"/>
        <c:lblOffset val="100"/>
      </c:catAx>
      <c:valAx>
        <c:axId val="81705984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817044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Лист1!$B$112:$B$113</c:f>
              <c:strCache>
                <c:ptCount val="2"/>
                <c:pt idx="0">
                  <c:v>РФ</c:v>
                </c:pt>
                <c:pt idx="1">
                  <c:v>Москва</c:v>
                </c:pt>
              </c:strCache>
            </c:strRef>
          </c:cat>
          <c:val>
            <c:numRef>
              <c:f>Лист1!$C$112:$C$113</c:f>
              <c:numCache>
                <c:formatCode>General</c:formatCode>
                <c:ptCount val="2"/>
                <c:pt idx="0">
                  <c:v>76.400000000000006</c:v>
                </c:pt>
                <c:pt idx="1">
                  <c:v>79.599999999999994</c:v>
                </c:pt>
              </c:numCache>
            </c:numRef>
          </c:val>
        </c:ser>
        <c:shape val="box"/>
        <c:axId val="42019456"/>
        <c:axId val="42025344"/>
        <c:axId val="0"/>
      </c:bar3DChart>
      <c:catAx>
        <c:axId val="42019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2025344"/>
        <c:crosses val="autoZero"/>
        <c:auto val="1"/>
        <c:lblAlgn val="ctr"/>
        <c:lblOffset val="100"/>
      </c:catAx>
      <c:valAx>
        <c:axId val="42025344"/>
        <c:scaling>
          <c:orientation val="minMax"/>
          <c:max val="90"/>
        </c:scaling>
        <c:axPos val="l"/>
        <c:majorGridlines/>
        <c:numFmt formatCode="General" sourceLinked="1"/>
        <c:tickLblPos val="nextTo"/>
        <c:crossAx val="4201945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Лист1!$B$21</c:f>
              <c:strCache>
                <c:ptCount val="1"/>
                <c:pt idx="0">
                  <c:v>итого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Лист1!$C$20:$F$20</c:f>
              <c:strCache>
                <c:ptCount val="4"/>
                <c:pt idx="0">
                  <c:v>«НЕлучшая школа»  +    система  дополнительного  образования   </c:v>
                </c:pt>
                <c:pt idx="1">
                  <c:v>Лучшая школа +   система  дополнительного  образования </c:v>
                </c:pt>
                <c:pt idx="2">
                  <c:v>«НЕлучшая школа»     без   системы дополнительного образования  </c:v>
                </c:pt>
                <c:pt idx="3">
                  <c:v>Лучшая школа без   системы дополнительного образования  </c:v>
                </c:pt>
              </c:strCache>
            </c:strRef>
          </c:cat>
          <c:val>
            <c:numRef>
              <c:f>Лист1!$C$21:$F$21</c:f>
              <c:numCache>
                <c:formatCode>General</c:formatCode>
                <c:ptCount val="4"/>
                <c:pt idx="0">
                  <c:v>39.1</c:v>
                </c:pt>
                <c:pt idx="1">
                  <c:v>32</c:v>
                </c:pt>
                <c:pt idx="2">
                  <c:v>22.1</c:v>
                </c:pt>
                <c:pt idx="3">
                  <c:v>6.8</c:v>
                </c:pt>
              </c:numCache>
            </c:numRef>
          </c:val>
        </c:ser>
        <c:dLbls>
          <c:showVal val="1"/>
        </c:dLbls>
        <c:axId val="42070400"/>
        <c:axId val="42071936"/>
      </c:barChart>
      <c:catAx>
        <c:axId val="42070400"/>
        <c:scaling>
          <c:orientation val="minMax"/>
        </c:scaling>
        <c:axPos val="l"/>
        <c:numFmt formatCode="General" sourceLinked="1"/>
        <c:tickLblPos val="nextTo"/>
        <c:crossAx val="42071936"/>
        <c:crosses val="autoZero"/>
        <c:auto val="1"/>
        <c:lblAlgn val="ctr"/>
        <c:lblOffset val="100"/>
      </c:catAx>
      <c:valAx>
        <c:axId val="420719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4207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541BD-9D8B-456F-979E-4BB65413D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3593CF-6BCA-4A63-B57C-4174C103987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бюджетные средства</a:t>
          </a:r>
          <a:endParaRPr lang="ru-RU" dirty="0">
            <a:solidFill>
              <a:schemeClr val="tx1"/>
            </a:solidFill>
          </a:endParaRPr>
        </a:p>
      </dgm:t>
    </dgm:pt>
    <dgm:pt modelId="{A1E504E4-940A-422F-8F9C-18BE27E7B23D}" type="parTrans" cxnId="{2ED89C93-D2F3-4D80-8946-BF9D7A4AC9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8AABF4-FCF5-4F3C-9230-6C831FC6D9BC}" type="sibTrans" cxnId="{2ED89C93-D2F3-4D80-8946-BF9D7A4AC9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6F74CA-5D48-490B-BE98-275232FB0B82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средства домохозяйств</a:t>
          </a:r>
          <a:endParaRPr lang="ru-RU">
            <a:solidFill>
              <a:schemeClr val="tx1"/>
            </a:solidFill>
          </a:endParaRPr>
        </a:p>
      </dgm:t>
    </dgm:pt>
    <dgm:pt modelId="{2563B9C6-1FEF-4E1E-A9A3-CE8472E43F6D}" type="parTrans" cxnId="{E0C91A76-6D50-416E-BAB7-45C6139682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2961F1-95E9-46E5-B434-47D91FDB3161}" type="sibTrans" cxnId="{E0C91A76-6D50-416E-BAB7-45C6139682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A461E0-7B4B-4413-A437-C40E4C26119F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педагогические кадры  </a:t>
          </a:r>
          <a:endParaRPr lang="ru-RU">
            <a:solidFill>
              <a:schemeClr val="tx1"/>
            </a:solidFill>
          </a:endParaRPr>
        </a:p>
      </dgm:t>
    </dgm:pt>
    <dgm:pt modelId="{99DD5CD2-AEDC-4FFD-B6BA-020066731C4D}" type="parTrans" cxnId="{98DB01FE-C0D9-4070-BC57-3AA9F5737C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4EEB59-B20A-4328-80C9-120DE4AC1A65}" type="sibTrans" cxnId="{98DB01FE-C0D9-4070-BC57-3AA9F5737C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6D487D-2E2C-41F7-9B35-3F5D7A9ACD8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время ребенка</a:t>
          </a:r>
          <a:endParaRPr lang="ru-RU" dirty="0">
            <a:solidFill>
              <a:schemeClr val="tx1"/>
            </a:solidFill>
          </a:endParaRPr>
        </a:p>
      </dgm:t>
    </dgm:pt>
    <dgm:pt modelId="{01DBD1D0-6CCE-4FA9-AC75-86A9EE919B23}" type="parTrans" cxnId="{7A5B0224-80C9-4685-9D2D-0CD5114D8A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CD2AC-D20B-4372-8EC6-0F228078C7E6}" type="sibTrans" cxnId="{7A5B0224-80C9-4685-9D2D-0CD5114D8A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40A64F-B492-46E8-AF63-9809D9916AB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вклад в развитие, обучение, социализацию</a:t>
          </a:r>
          <a:endParaRPr lang="ru-RU" dirty="0">
            <a:solidFill>
              <a:schemeClr val="tx1"/>
            </a:solidFill>
          </a:endParaRPr>
        </a:p>
      </dgm:t>
    </dgm:pt>
    <dgm:pt modelId="{27D9E8F1-DE3F-4EB0-8C28-AB97E9F4F34D}" type="parTrans" cxnId="{4406D705-C871-42D0-B1D6-81B7B65D97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A5E902-1103-4623-A441-8969375AAC8E}" type="sibTrans" cxnId="{4406D705-C871-42D0-B1D6-81B7B65D97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A731E-C538-4FA4-991A-6C2B0E968693}" type="pres">
      <dgm:prSet presAssocID="{EA1541BD-9D8B-456F-979E-4BB65413D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7EFDF-03AF-4348-9362-A3A3E3D2B374}" type="pres">
      <dgm:prSet presAssocID="{0E3593CF-6BCA-4A63-B57C-4174C103987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262CB-B59F-468D-A09B-B8FCB05F87D3}" type="pres">
      <dgm:prSet presAssocID="{628AABF4-FCF5-4F3C-9230-6C831FC6D9BC}" presName="spacer" presStyleCnt="0"/>
      <dgm:spPr/>
    </dgm:pt>
    <dgm:pt modelId="{BBACACD6-B10C-453F-BE71-C2F96AC372AE}" type="pres">
      <dgm:prSet presAssocID="{F76F74CA-5D48-490B-BE98-275232FB0B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691C5-BD12-43D7-8D37-7E4847839EF9}" type="pres">
      <dgm:prSet presAssocID="{B62961F1-95E9-46E5-B434-47D91FDB3161}" presName="spacer" presStyleCnt="0"/>
      <dgm:spPr/>
    </dgm:pt>
    <dgm:pt modelId="{71301CD5-3775-4974-8A91-68427BBE8F02}" type="pres">
      <dgm:prSet presAssocID="{09A461E0-7B4B-4413-A437-C40E4C26119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2AEC1-98A1-4EC3-B007-1D74BA184C68}" type="pres">
      <dgm:prSet presAssocID="{194EEB59-B20A-4328-80C9-120DE4AC1A65}" presName="spacer" presStyleCnt="0"/>
      <dgm:spPr/>
    </dgm:pt>
    <dgm:pt modelId="{99C31C99-8504-4A94-BB02-F73FC86F26A2}" type="pres">
      <dgm:prSet presAssocID="{D86D487D-2E2C-41F7-9B35-3F5D7A9ACD8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44232-45CA-4715-AB2E-1DBC6C52AD0A}" type="pres">
      <dgm:prSet presAssocID="{4F2CD2AC-D20B-4372-8EC6-0F228078C7E6}" presName="spacer" presStyleCnt="0"/>
      <dgm:spPr/>
    </dgm:pt>
    <dgm:pt modelId="{96AF9751-FD98-4BB8-9F04-66E78255ABB3}" type="pres">
      <dgm:prSet presAssocID="{3840A64F-B492-46E8-AF63-9809D9916AB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1A76-6D50-416E-BAB7-45C6139682A0}" srcId="{EA1541BD-9D8B-456F-979E-4BB65413DE1F}" destId="{F76F74CA-5D48-490B-BE98-275232FB0B82}" srcOrd="1" destOrd="0" parTransId="{2563B9C6-1FEF-4E1E-A9A3-CE8472E43F6D}" sibTransId="{B62961F1-95E9-46E5-B434-47D91FDB3161}"/>
    <dgm:cxn modelId="{7133CB01-4283-454A-8F7D-8AF90EB8F3D8}" type="presOf" srcId="{EA1541BD-9D8B-456F-979E-4BB65413DE1F}" destId="{CBBA731E-C538-4FA4-991A-6C2B0E968693}" srcOrd="0" destOrd="0" presId="urn:microsoft.com/office/officeart/2005/8/layout/vList2"/>
    <dgm:cxn modelId="{4B34F934-29A3-43C2-BB55-019CAEA9F79D}" type="presOf" srcId="{0E3593CF-6BCA-4A63-B57C-4174C103987B}" destId="{F2E7EFDF-03AF-4348-9362-A3A3E3D2B374}" srcOrd="0" destOrd="0" presId="urn:microsoft.com/office/officeart/2005/8/layout/vList2"/>
    <dgm:cxn modelId="{2ED89C93-D2F3-4D80-8946-BF9D7A4AC9A4}" srcId="{EA1541BD-9D8B-456F-979E-4BB65413DE1F}" destId="{0E3593CF-6BCA-4A63-B57C-4174C103987B}" srcOrd="0" destOrd="0" parTransId="{A1E504E4-940A-422F-8F9C-18BE27E7B23D}" sibTransId="{628AABF4-FCF5-4F3C-9230-6C831FC6D9BC}"/>
    <dgm:cxn modelId="{98DB01FE-C0D9-4070-BC57-3AA9F5737CBA}" srcId="{EA1541BD-9D8B-456F-979E-4BB65413DE1F}" destId="{09A461E0-7B4B-4413-A437-C40E4C26119F}" srcOrd="2" destOrd="0" parTransId="{99DD5CD2-AEDC-4FFD-B6BA-020066731C4D}" sibTransId="{194EEB59-B20A-4328-80C9-120DE4AC1A65}"/>
    <dgm:cxn modelId="{8668AE25-6DDE-4CBC-93A6-929FB35727C4}" type="presOf" srcId="{09A461E0-7B4B-4413-A437-C40E4C26119F}" destId="{71301CD5-3775-4974-8A91-68427BBE8F02}" srcOrd="0" destOrd="0" presId="urn:microsoft.com/office/officeart/2005/8/layout/vList2"/>
    <dgm:cxn modelId="{4406D705-C871-42D0-B1D6-81B7B65D977D}" srcId="{EA1541BD-9D8B-456F-979E-4BB65413DE1F}" destId="{3840A64F-B492-46E8-AF63-9809D9916AB8}" srcOrd="4" destOrd="0" parTransId="{27D9E8F1-DE3F-4EB0-8C28-AB97E9F4F34D}" sibTransId="{97A5E902-1103-4623-A441-8969375AAC8E}"/>
    <dgm:cxn modelId="{7A5B0224-80C9-4685-9D2D-0CD5114D8A50}" srcId="{EA1541BD-9D8B-456F-979E-4BB65413DE1F}" destId="{D86D487D-2E2C-41F7-9B35-3F5D7A9ACD8B}" srcOrd="3" destOrd="0" parTransId="{01DBD1D0-6CCE-4FA9-AC75-86A9EE919B23}" sibTransId="{4F2CD2AC-D20B-4372-8EC6-0F228078C7E6}"/>
    <dgm:cxn modelId="{D82E4CA6-513E-495B-8AC6-70A246D9D925}" type="presOf" srcId="{D86D487D-2E2C-41F7-9B35-3F5D7A9ACD8B}" destId="{99C31C99-8504-4A94-BB02-F73FC86F26A2}" srcOrd="0" destOrd="0" presId="urn:microsoft.com/office/officeart/2005/8/layout/vList2"/>
    <dgm:cxn modelId="{D26E30E7-D26C-473B-803D-BF62EF650BFA}" type="presOf" srcId="{F76F74CA-5D48-490B-BE98-275232FB0B82}" destId="{BBACACD6-B10C-453F-BE71-C2F96AC372AE}" srcOrd="0" destOrd="0" presId="urn:microsoft.com/office/officeart/2005/8/layout/vList2"/>
    <dgm:cxn modelId="{3C069E97-13C0-4D0F-A6C9-66C3C4A1E3C5}" type="presOf" srcId="{3840A64F-B492-46E8-AF63-9809D9916AB8}" destId="{96AF9751-FD98-4BB8-9F04-66E78255ABB3}" srcOrd="0" destOrd="0" presId="urn:microsoft.com/office/officeart/2005/8/layout/vList2"/>
    <dgm:cxn modelId="{7F46E59C-5ACD-49C2-A4F4-98B7AA34B2A2}" type="presParOf" srcId="{CBBA731E-C538-4FA4-991A-6C2B0E968693}" destId="{F2E7EFDF-03AF-4348-9362-A3A3E3D2B374}" srcOrd="0" destOrd="0" presId="urn:microsoft.com/office/officeart/2005/8/layout/vList2"/>
    <dgm:cxn modelId="{7B83E71C-7D0B-4625-AF4B-841933918A2A}" type="presParOf" srcId="{CBBA731E-C538-4FA4-991A-6C2B0E968693}" destId="{34D262CB-B59F-468D-A09B-B8FCB05F87D3}" srcOrd="1" destOrd="0" presId="urn:microsoft.com/office/officeart/2005/8/layout/vList2"/>
    <dgm:cxn modelId="{F5141FAA-8B7C-4EBA-8198-53F6A83FC8DE}" type="presParOf" srcId="{CBBA731E-C538-4FA4-991A-6C2B0E968693}" destId="{BBACACD6-B10C-453F-BE71-C2F96AC372AE}" srcOrd="2" destOrd="0" presId="urn:microsoft.com/office/officeart/2005/8/layout/vList2"/>
    <dgm:cxn modelId="{A5184CA5-EA40-438C-9426-E0869959F98D}" type="presParOf" srcId="{CBBA731E-C538-4FA4-991A-6C2B0E968693}" destId="{EDD691C5-BD12-43D7-8D37-7E4847839EF9}" srcOrd="3" destOrd="0" presId="urn:microsoft.com/office/officeart/2005/8/layout/vList2"/>
    <dgm:cxn modelId="{2ECDFEC2-0BB2-4BDE-9C1B-FF6C670C1837}" type="presParOf" srcId="{CBBA731E-C538-4FA4-991A-6C2B0E968693}" destId="{71301CD5-3775-4974-8A91-68427BBE8F02}" srcOrd="4" destOrd="0" presId="urn:microsoft.com/office/officeart/2005/8/layout/vList2"/>
    <dgm:cxn modelId="{8E2736C5-1312-453D-9359-8BFAE010CCF6}" type="presParOf" srcId="{CBBA731E-C538-4FA4-991A-6C2B0E968693}" destId="{0E02AEC1-98A1-4EC3-B007-1D74BA184C68}" srcOrd="5" destOrd="0" presId="urn:microsoft.com/office/officeart/2005/8/layout/vList2"/>
    <dgm:cxn modelId="{3BD424A6-A6DC-4CD2-96A7-DB4DADA2FE59}" type="presParOf" srcId="{CBBA731E-C538-4FA4-991A-6C2B0E968693}" destId="{99C31C99-8504-4A94-BB02-F73FC86F26A2}" srcOrd="6" destOrd="0" presId="urn:microsoft.com/office/officeart/2005/8/layout/vList2"/>
    <dgm:cxn modelId="{F3857464-E317-4C19-9861-1FB7AA503ED3}" type="presParOf" srcId="{CBBA731E-C538-4FA4-991A-6C2B0E968693}" destId="{F2944232-45CA-4715-AB2E-1DBC6C52AD0A}" srcOrd="7" destOrd="0" presId="urn:microsoft.com/office/officeart/2005/8/layout/vList2"/>
    <dgm:cxn modelId="{2BD51CE7-1E44-460F-A373-74834E09167E}" type="presParOf" srcId="{CBBA731E-C538-4FA4-991A-6C2B0E968693}" destId="{96AF9751-FD98-4BB8-9F04-66E78255ABB3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7EFDF-03AF-4348-9362-A3A3E3D2B374}">
      <dsp:nvSpPr>
        <dsp:cNvPr id="0" name=""/>
        <dsp:cNvSpPr/>
      </dsp:nvSpPr>
      <dsp:spPr>
        <a:xfrm>
          <a:off x="0" y="662368"/>
          <a:ext cx="7467600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бюджетные средства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662368"/>
        <a:ext cx="7467600" cy="647594"/>
      </dsp:txXfrm>
    </dsp:sp>
    <dsp:sp modelId="{BBACACD6-B10C-453F-BE71-C2F96AC372AE}">
      <dsp:nvSpPr>
        <dsp:cNvPr id="0" name=""/>
        <dsp:cNvSpPr/>
      </dsp:nvSpPr>
      <dsp:spPr>
        <a:xfrm>
          <a:off x="0" y="1387723"/>
          <a:ext cx="7467600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средства домохозяйств</a:t>
          </a:r>
          <a:endParaRPr lang="ru-RU" sz="2700" kern="1200">
            <a:solidFill>
              <a:schemeClr val="tx1"/>
            </a:solidFill>
          </a:endParaRPr>
        </a:p>
      </dsp:txBody>
      <dsp:txXfrm>
        <a:off x="0" y="1387723"/>
        <a:ext cx="7467600" cy="647594"/>
      </dsp:txXfrm>
    </dsp:sp>
    <dsp:sp modelId="{71301CD5-3775-4974-8A91-68427BBE8F02}">
      <dsp:nvSpPr>
        <dsp:cNvPr id="0" name=""/>
        <dsp:cNvSpPr/>
      </dsp:nvSpPr>
      <dsp:spPr>
        <a:xfrm>
          <a:off x="0" y="2113078"/>
          <a:ext cx="7467600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педагогические кадры  </a:t>
          </a:r>
          <a:endParaRPr lang="ru-RU" sz="2700" kern="1200">
            <a:solidFill>
              <a:schemeClr val="tx1"/>
            </a:solidFill>
          </a:endParaRPr>
        </a:p>
      </dsp:txBody>
      <dsp:txXfrm>
        <a:off x="0" y="2113078"/>
        <a:ext cx="7467600" cy="647594"/>
      </dsp:txXfrm>
    </dsp:sp>
    <dsp:sp modelId="{99C31C99-8504-4A94-BB02-F73FC86F26A2}">
      <dsp:nvSpPr>
        <dsp:cNvPr id="0" name=""/>
        <dsp:cNvSpPr/>
      </dsp:nvSpPr>
      <dsp:spPr>
        <a:xfrm>
          <a:off x="0" y="2838433"/>
          <a:ext cx="7467600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время ребенка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2838433"/>
        <a:ext cx="7467600" cy="647594"/>
      </dsp:txXfrm>
    </dsp:sp>
    <dsp:sp modelId="{96AF9751-FD98-4BB8-9F04-66E78255ABB3}">
      <dsp:nvSpPr>
        <dsp:cNvPr id="0" name=""/>
        <dsp:cNvSpPr/>
      </dsp:nvSpPr>
      <dsp:spPr>
        <a:xfrm>
          <a:off x="0" y="3563788"/>
          <a:ext cx="7467600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вклад в развитие, обучение, социализацию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3563788"/>
        <a:ext cx="7467600" cy="64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29A1-4C57-46DD-AA7D-70D6A2DC295F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0832-3C5E-45F0-8063-3EABCF092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9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0832-3C5E-45F0-8063-3EABCF092C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0832-3C5E-45F0-8063-3EABCF092C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0832-3C5E-45F0-8063-3EABCF092C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63CEF1-85B2-44F6-828A-70DAC8AFF48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3FD819-A9E1-4D5F-87D3-C262D7E5E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d.ru/objinf.asp?ob=1244" TargetMode="External"/><Relationship Id="rId2" Type="http://schemas.openxmlformats.org/officeDocument/2006/relationships/hyperlink" Target="http://www.osd.ru/objinf.asp?ob=12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d.ru/objinf.asp?ob=1419" TargetMode="External"/><Relationship Id="rId4" Type="http://schemas.openxmlformats.org/officeDocument/2006/relationships/hyperlink" Target="http://www.osd.ru/objinf.asp?ob=13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08720"/>
            <a:ext cx="6172200" cy="4109842"/>
          </a:xfrm>
        </p:spPr>
        <p:txBody>
          <a:bodyPr>
            <a:normAutofit/>
          </a:bodyPr>
          <a:lstStyle/>
          <a:p>
            <a:r>
              <a:rPr lang="ru-RU" dirty="0" smtClean="0"/>
              <a:t>Школа в мегаполисе: конкуренты и партнеры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Сергей </a:t>
            </a:r>
            <a:r>
              <a:rPr lang="ru-RU" dirty="0" err="1" smtClean="0"/>
              <a:t>Косарецкий</a:t>
            </a:r>
            <a:endParaRPr lang="ru-RU" dirty="0" smtClean="0"/>
          </a:p>
          <a:p>
            <a:r>
              <a:rPr lang="ru-RU" dirty="0" smtClean="0"/>
              <a:t>директор Центра социально-экономического развития школы Института образования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Парки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K\Documents\парк горького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24936" cy="5205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Семейное образование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5842992" cy="36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320480" cy="35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«Новые родители»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У нас рядом с домом детский центр дошкольного образования «Берендей» — и там куча кружков и занятий. Мы походили недолго, но там совершенно советская система: преподаватели, директриса, классы, занятия. А нам вся эта общеобразовательная история не нравится категорически»</a:t>
            </a:r>
          </a:p>
          <a:p>
            <a:r>
              <a:rPr lang="ru-RU" i="1" dirty="0" smtClean="0"/>
              <a:t>«Да что говорить: в моем поколении нет людей, которые вспоминают детский сад или школу с симпатией — значит, нужно что-то менять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1600" dirty="0" smtClean="0"/>
              <a:t>(Журнал «Афиша», «Молодые родители в Москве», март 2014)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Зоны конкуренции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19761606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98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Возможные политики: развилки и вопросы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dirty="0"/>
              <a:t>Политика  в отношении сети : </a:t>
            </a:r>
          </a:p>
          <a:p>
            <a:pPr lvl="1"/>
            <a:r>
              <a:rPr lang="ru-RU" sz="3000" dirty="0"/>
              <a:t>Школы - Комплексы: «стягивание» функций и концентрация ресурсов </a:t>
            </a:r>
          </a:p>
          <a:p>
            <a:pPr lvl="1"/>
            <a:r>
              <a:rPr lang="ru-RU" sz="3000" dirty="0"/>
              <a:t>Территориальные кластеры: различные «ядра» (университет, школа, школа искусств и т.п.), сетевое взаимодействие </a:t>
            </a:r>
          </a:p>
          <a:p>
            <a:r>
              <a:rPr lang="ru-RU" sz="3300" dirty="0"/>
              <a:t> </a:t>
            </a:r>
            <a:r>
              <a:rPr lang="ru-RU" sz="3300" dirty="0" smtClean="0"/>
              <a:t>Политика </a:t>
            </a:r>
            <a:r>
              <a:rPr lang="ru-RU" sz="3300" dirty="0"/>
              <a:t>в отношении экстерната и семейного </a:t>
            </a:r>
            <a:r>
              <a:rPr lang="ru-RU" sz="3300" dirty="0" smtClean="0"/>
              <a:t>образования: финансирование</a:t>
            </a:r>
            <a:r>
              <a:rPr lang="ru-RU" sz="3300" dirty="0"/>
              <a:t>, сопровождение, оценка </a:t>
            </a:r>
            <a:r>
              <a:rPr lang="ru-RU" sz="3300" dirty="0" smtClean="0"/>
              <a:t>качества</a:t>
            </a:r>
          </a:p>
          <a:p>
            <a:r>
              <a:rPr lang="ru-RU" sz="3300" dirty="0" smtClean="0"/>
              <a:t>Политика в отношении внеурочной деятельности и дополнительного образования: распределение бюджетных ресурсов, модели интеграции</a:t>
            </a:r>
          </a:p>
          <a:p>
            <a:r>
              <a:rPr lang="ru-RU" sz="3300" dirty="0" smtClean="0"/>
              <a:t>Политика  </a:t>
            </a:r>
            <a:r>
              <a:rPr lang="ru-RU" sz="3300" dirty="0"/>
              <a:t>отношении оценки качества: учет внешкольных активностей и результатов </a:t>
            </a:r>
          </a:p>
          <a:p>
            <a:r>
              <a:rPr lang="ru-RU" sz="3300" dirty="0" smtClean="0"/>
              <a:t>Политика  </a:t>
            </a:r>
            <a:r>
              <a:rPr lang="ru-RU" sz="3300" dirty="0"/>
              <a:t>в работе с семьями, местным сообществом: навигация, вовлеченность, поддержка </a:t>
            </a:r>
            <a:endParaRPr lang="ru-RU" sz="3300" dirty="0" smtClean="0"/>
          </a:p>
          <a:p>
            <a:r>
              <a:rPr lang="ru-RU" sz="3300" dirty="0" smtClean="0"/>
              <a:t>Политика в отношении репетиторов </a:t>
            </a:r>
          </a:p>
          <a:p>
            <a:r>
              <a:rPr lang="ru-RU" sz="3300" dirty="0" smtClean="0"/>
              <a:t>Политика в отношении негосударственного сектора </a:t>
            </a:r>
            <a:endParaRPr lang="ru-RU" sz="3300" dirty="0"/>
          </a:p>
          <a:p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 ГОСУДАРСТВЕННАЯ ПРОГРАММА  ГОРОДА МОСКВЫ НА СРЕДНЕСРОЧНЫЙ ПЕРИОД (2012-2016 гг.)  "РАЗВИТИЕ ОБРАЗОВАНИЯ ГОРОДА МОСКВЫ  («СТОЛИЧНОЕ ОБРАЗОВАНИЕ»)"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Задача</a:t>
            </a:r>
            <a:r>
              <a:rPr lang="ru-RU" dirty="0" smtClean="0"/>
              <a:t>: </a:t>
            </a:r>
            <a:r>
              <a:rPr lang="ru-RU" sz="2200" dirty="0" smtClean="0"/>
              <a:t>Создание механизмов использования интеллектуальных, </a:t>
            </a:r>
            <a:r>
              <a:rPr lang="ru-RU" sz="2200" dirty="0" err="1" smtClean="0"/>
              <a:t>социокультурных</a:t>
            </a:r>
            <a:r>
              <a:rPr lang="ru-RU" sz="2200" dirty="0" smtClean="0"/>
              <a:t> и физкультурно-спортивных ресурсов города Москвы в образовании, реализации потенциала образования в развитии города Москвы. </a:t>
            </a:r>
          </a:p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Показатель</a:t>
            </a:r>
            <a:r>
              <a:rPr lang="ru-RU" sz="2000" dirty="0" smtClean="0"/>
              <a:t>: Удельный вес числа государственных образовательных учреждений, использующих ресурсы </a:t>
            </a:r>
            <a:r>
              <a:rPr lang="ru-RU" sz="2000" dirty="0" err="1" smtClean="0"/>
              <a:t>социокультурной</a:t>
            </a:r>
            <a:r>
              <a:rPr lang="ru-RU" sz="2000" dirty="0" smtClean="0"/>
              <a:t> среды города Москвы в образовательном процессе, реализующих совместные с организациями, расположенными на территории города Москвы, программы и проекты научной, технической, инновационной, культурной, спортивной, художественной, творческой, социальной направленности.</a:t>
            </a:r>
          </a:p>
          <a:p>
            <a:pPr algn="just">
              <a:buNone/>
            </a:pPr>
            <a:r>
              <a:rPr lang="ru-RU" sz="2000" dirty="0" smtClean="0"/>
              <a:t>	</a:t>
            </a:r>
          </a:p>
          <a:p>
            <a:pPr algn="just">
              <a:buNone/>
            </a:pPr>
            <a:r>
              <a:rPr lang="ru-RU" sz="2200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Предуниверситарии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SK\Desktop\лице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0451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751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Сергей\Documents\slide-12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K\Desktop\университетские суббо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3213"/>
            <a:ext cx="8280920" cy="624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K\Desktop\музейные суббо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122741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tx1"/>
                </a:solidFill>
              </a:rPr>
              <a:t>ПОСЕЩЕНИЕ ДОПОЛНИТЕЛЬНЫХ ОБРАЗОВАТЕЛЬНЫХ ЗАНЯТИЙ ,%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106452434"/>
              </p:ext>
            </p:extLst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Мониторинг экономики образования, </a:t>
            </a:r>
            <a:r>
              <a:rPr lang="ru-RU" b="0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Московская выборка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ИГРМ, 2013</a:t>
            </a:r>
            <a:endParaRPr lang="ru-RU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69061011"/>
              </p:ext>
            </p:extLst>
          </p:nvPr>
        </p:nvGraphicFramePr>
        <p:xfrm>
          <a:off x="4371975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Плата за дополнительное образование, %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МЭО, 2013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Всего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20001658"/>
              </p:ext>
            </p:extLst>
          </p:nvPr>
        </p:nvGraphicFramePr>
        <p:xfrm>
          <a:off x="4371975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Объект 2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773367313"/>
              </p:ext>
            </p:extLst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solidFill>
                  <a:schemeClr val="tx1"/>
                </a:solidFill>
              </a:rPr>
              <a:t>Расходы семей на дополнительное образование</a:t>
            </a:r>
            <a:r>
              <a:rPr lang="ru-RU" sz="2900" dirty="0" smtClean="0"/>
              <a:t>, </a:t>
            </a:r>
            <a:r>
              <a:rPr lang="ru-RU" sz="2900" dirty="0" smtClean="0">
                <a:solidFill>
                  <a:schemeClr val="tx1"/>
                </a:solidFill>
              </a:rPr>
              <a:t>%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МЭО, 2013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28702364"/>
              </p:ext>
            </p:extLst>
          </p:nvPr>
        </p:nvGraphicFramePr>
        <p:xfrm>
          <a:off x="457200" y="1600200"/>
          <a:ext cx="7467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Все расходы 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на ДО  в месяц (среднее), рублей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Расходы 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на ДО в школе в месяц (среднее),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Москва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6800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4100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3600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2665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52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2150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900" dirty="0" smtClean="0">
                <a:solidFill>
                  <a:schemeClr val="tx1"/>
                </a:solidFill>
              </a:rPr>
              <a:t>Типы образовательного поведения московских семей, %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ИГРМ, 2013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24372068"/>
              </p:ext>
            </p:extLst>
          </p:nvPr>
        </p:nvGraphicFramePr>
        <p:xfrm>
          <a:off x="457200" y="2133600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751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</a:t>
            </a:r>
            <a:r>
              <a:rPr lang="ru-RU" sz="2400" b="1" dirty="0" smtClean="0">
                <a:solidFill>
                  <a:srgbClr val="FF0000"/>
                </a:solidFill>
              </a:rPr>
              <a:t>- 50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наиболее популярных и активных объектов/мест Москвы для родителей с детьми по версии OSD.RU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4. Государственный Дарвиновский музей</a:t>
            </a:r>
          </a:p>
          <a:p>
            <a:pPr algn="just">
              <a:buNone/>
            </a:pPr>
            <a:r>
              <a:rPr lang="ru-RU" sz="2000" b="1" dirty="0" smtClean="0">
                <a:hlinkClick r:id="rId2"/>
              </a:rPr>
              <a:t>9. Музей занимательных наук </a:t>
            </a:r>
            <a:r>
              <a:rPr lang="ru-RU" sz="2000" b="1" dirty="0" err="1" smtClean="0">
                <a:hlinkClick r:id="rId2"/>
              </a:rPr>
              <a:t>Экспериментаниум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/>
              <a:t>11. Московский планетарий</a:t>
            </a:r>
          </a:p>
          <a:p>
            <a:pPr algn="just">
              <a:buNone/>
            </a:pPr>
            <a:r>
              <a:rPr lang="ru-RU" sz="2000" b="1" dirty="0" smtClean="0"/>
              <a:t>13. Биологический музей им. Тимирязева</a:t>
            </a:r>
          </a:p>
          <a:p>
            <a:pPr algn="just">
              <a:buNone/>
            </a:pPr>
            <a:r>
              <a:rPr lang="ru-RU" sz="2000" b="1" dirty="0" smtClean="0"/>
              <a:t>17. Государственный исторический музей</a:t>
            </a:r>
          </a:p>
          <a:p>
            <a:pPr algn="just">
              <a:buNone/>
            </a:pPr>
            <a:r>
              <a:rPr lang="ru-RU" sz="2000" b="1" dirty="0" smtClean="0">
                <a:hlinkClick r:id="rId3"/>
              </a:rPr>
              <a:t>21. </a:t>
            </a:r>
            <a:r>
              <a:rPr lang="ru-RU" sz="2000" b="1" dirty="0" err="1" smtClean="0">
                <a:hlinkClick r:id="rId3"/>
              </a:rPr>
              <a:t>Эврика-Парк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>
                <a:hlinkClick r:id="rId4"/>
              </a:rPr>
              <a:t>38. Детский Центр научных открытий «</a:t>
            </a:r>
            <a:r>
              <a:rPr lang="ru-RU" sz="2000" b="1" dirty="0" err="1" smtClean="0">
                <a:hlinkClick r:id="rId4"/>
              </a:rPr>
              <a:t>ИнноПарк</a:t>
            </a:r>
            <a:r>
              <a:rPr lang="ru-RU" sz="2000" b="1" dirty="0" smtClean="0">
                <a:hlinkClick r:id="rId4"/>
              </a:rPr>
              <a:t>»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>
                <a:hlinkClick r:id="rId5"/>
              </a:rPr>
              <a:t>41. </a:t>
            </a:r>
            <a:r>
              <a:rPr lang="ru-RU" sz="2000" b="1" dirty="0" err="1" smtClean="0">
                <a:hlinkClick r:id="rId5"/>
              </a:rPr>
              <a:t>Интеракториум</a:t>
            </a:r>
            <a:r>
              <a:rPr lang="ru-RU" sz="2000" b="1" dirty="0" smtClean="0">
                <a:hlinkClick r:id="rId5"/>
              </a:rPr>
              <a:t> "Марс-Тефо"</a:t>
            </a:r>
            <a:endParaRPr lang="ru-RU" sz="2000" b="1" dirty="0" smtClean="0"/>
          </a:p>
          <a:p>
            <a:pPr algn="just">
              <a:buNone/>
            </a:pPr>
            <a:endParaRPr lang="ru-RU" sz="2600" dirty="0" smtClean="0"/>
          </a:p>
          <a:p>
            <a:pPr algn="just"/>
            <a:endParaRPr lang="ru-RU" sz="2800" dirty="0" smtClean="0"/>
          </a:p>
          <a:p>
            <a:pPr algn="just"/>
            <a:endParaRPr lang="ru-RU" sz="2600" dirty="0" smtClean="0"/>
          </a:p>
          <a:p>
            <a:pPr algn="just"/>
            <a:endParaRPr lang="ru-RU" sz="2600" dirty="0" smtClean="0"/>
          </a:p>
          <a:p>
            <a:pPr algn="just"/>
            <a:endParaRPr lang="ru-RU" sz="2600" dirty="0" smtClean="0"/>
          </a:p>
          <a:p>
            <a:pPr algn="just">
              <a:buNone/>
            </a:pPr>
            <a:endParaRPr lang="ru-RU" sz="2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085184"/>
            <a:ext cx="81369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В Москве 350 музеев (2011 - 200). Рост посещаемости  – 15%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Экспериментаниум</a:t>
            </a:r>
            <a:r>
              <a:rPr lang="ru-RU" b="1" dirty="0" smtClean="0">
                <a:solidFill>
                  <a:schemeClr val="tx1"/>
                </a:solidFill>
              </a:rPr>
              <a:t>»  - 500000 чел./год.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«Дарвиновский музей» – 48% - семьи с детьми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\Desktop\полиму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340768"/>
            <a:ext cx="5688633" cy="3744416"/>
          </a:xfrm>
          <a:prstGeom prst="rect">
            <a:avLst/>
          </a:prstGeom>
          <a:noFill/>
        </p:spPr>
      </p:pic>
      <p:pic>
        <p:nvPicPr>
          <p:cNvPr id="1028" name="Picture 4" descr="C:\Users\SK\Desktop\музей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5"/>
            <a:ext cx="4752528" cy="34150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12160" y="1700808"/>
            <a:ext cx="25922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Политехнический музей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373216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ГМИИ им. А.С.Пушкина</a:t>
            </a:r>
          </a:p>
          <a:p>
            <a:pPr algn="ctr"/>
            <a:r>
              <a:rPr lang="ru-RU" dirty="0" smtClean="0"/>
              <a:t>Центр «</a:t>
            </a:r>
            <a:r>
              <a:rPr lang="ru-RU" dirty="0" err="1" smtClean="0"/>
              <a:t>Мусейон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Музеи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Эксплораториумы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интеракториумы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SK\Desktop\экспериментаниу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2"/>
            <a:ext cx="4464496" cy="3384377"/>
          </a:xfrm>
          <a:prstGeom prst="rect">
            <a:avLst/>
          </a:prstGeom>
          <a:noFill/>
        </p:spPr>
      </p:pic>
      <p:pic>
        <p:nvPicPr>
          <p:cNvPr id="2053" name="Picture 5" descr="C:\Users\SK\Desktop\эвр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176464" cy="4562475"/>
          </a:xfrm>
          <a:prstGeom prst="rect">
            <a:avLst/>
          </a:prstGeom>
          <a:noFill/>
        </p:spPr>
      </p:pic>
      <p:pic>
        <p:nvPicPr>
          <p:cNvPr id="10" name="Picture 3" descr="C:\Users\SK\Desktop\марс-теф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6048672" cy="29937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908720"/>
            <a:ext cx="2160240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err="1" smtClean="0">
                <a:solidFill>
                  <a:schemeClr val="accent3">
                    <a:lumMod val="75000"/>
                  </a:schemeClr>
                </a:solidFill>
                <a:cs typeface="Aldhabi" pitchFamily="2" charset="-78"/>
              </a:rPr>
              <a:t>Эврика-парк</a:t>
            </a:r>
            <a:endParaRPr lang="ru-RU" sz="2100" b="1" dirty="0">
              <a:solidFill>
                <a:schemeClr val="accent3">
                  <a:lumMod val="75000"/>
                </a:schemeClr>
              </a:solidFill>
              <a:cs typeface="Aldhabi" pitchFamily="2" charset="-7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3789040"/>
            <a:ext cx="1728192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Марс-Тефо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Мастер-классы в Творческих кластерах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3"/>
            <a:ext cx="55922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SK\Desktop\сизон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957772" cy="412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1295</TotalTime>
  <Words>328</Words>
  <Application>Microsoft Office PowerPoint</Application>
  <PresentationFormat>Экран (4:3)</PresentationFormat>
  <Paragraphs>83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Школа в мегаполисе: конкуренты и партнеры </vt:lpstr>
      <vt:lpstr>     ПОСЕЩЕНИЕ ДОПОЛНИТЕЛЬНЫХ ОБРАЗОВАТЕЛЬНЫХ ЗАНЯТИЙ ,% </vt:lpstr>
      <vt:lpstr>Плата за дополнительное образование, % МЭО, 2013</vt:lpstr>
      <vt:lpstr> Расходы семей на дополнительное образование, %  МЭО, 2013</vt:lpstr>
      <vt:lpstr>      Типы образовательного поведения московских семей, % ИГРМ, 2013 </vt:lpstr>
      <vt:lpstr>TOP- 50 наиболее популярных и активных объектов/мест Москвы для родителей с детьми по версии OSD.RU     </vt:lpstr>
      <vt:lpstr>Музеи</vt:lpstr>
      <vt:lpstr>Эксплораториумы, интеракториумы</vt:lpstr>
      <vt:lpstr>Мастер-классы в Творческих кластерах</vt:lpstr>
      <vt:lpstr>Парки</vt:lpstr>
      <vt:lpstr>Семейное образование</vt:lpstr>
      <vt:lpstr>«Новые родители»</vt:lpstr>
      <vt:lpstr>Зоны конкуренции </vt:lpstr>
      <vt:lpstr>Возможные политики: развилки и вопросы  </vt:lpstr>
      <vt:lpstr>  ГОСУДАРСТВЕННАЯ ПРОГРАММА  ГОРОДА МОСКВЫ НА СРЕДНЕСРОЧНЫЙ ПЕРИОД (2012-2016 гг.)  "РАЗВИТИЕ ОБРАЗОВАНИЯ ГОРОДА МОСКВЫ  («СТОЛИЧНОЕ ОБРАЗОВАНИЕ»)" </vt:lpstr>
      <vt:lpstr>Предуниверситарии</vt:lpstr>
      <vt:lpstr>  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Школьники в Управляющем Совете</dc:title>
  <dc:creator>SK</dc:creator>
  <cp:lastModifiedBy>Пользователь</cp:lastModifiedBy>
  <cp:revision>108</cp:revision>
  <dcterms:created xsi:type="dcterms:W3CDTF">2013-12-19T06:06:15Z</dcterms:created>
  <dcterms:modified xsi:type="dcterms:W3CDTF">2014-03-20T11:42:51Z</dcterms:modified>
</cp:coreProperties>
</file>