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82" r:id="rId3"/>
    <p:sldId id="312" r:id="rId4"/>
    <p:sldId id="313" r:id="rId5"/>
    <p:sldId id="314" r:id="rId6"/>
    <p:sldId id="335" r:id="rId7"/>
    <p:sldId id="391" r:id="rId8"/>
    <p:sldId id="385" r:id="rId9"/>
    <p:sldId id="386" r:id="rId10"/>
    <p:sldId id="348" r:id="rId11"/>
    <p:sldId id="390" r:id="rId12"/>
    <p:sldId id="387" r:id="rId13"/>
    <p:sldId id="389" r:id="rId14"/>
    <p:sldId id="388" r:id="rId15"/>
    <p:sldId id="358" r:id="rId16"/>
    <p:sldId id="362" r:id="rId17"/>
    <p:sldId id="350" r:id="rId18"/>
    <p:sldId id="31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B49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\&#1056;&#1072;&#1073;&#1086;&#1095;&#1080;&#1081;%20&#1089;&#1090;&#1086;&#1083;\Graphs%20(2).xlsx" TargetMode="External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\&#1056;&#1072;&#1073;&#1086;&#1095;&#1080;&#1081;%20&#1089;&#1090;&#1086;&#1083;\Graphs%20(2).xlsx" TargetMode="External"/><Relationship Id="rId1" Type="http://schemas.openxmlformats.org/officeDocument/2006/relationships/themeOverride" Target="../theme/themeOverride6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\&#1056;&#1072;&#1073;&#1086;&#1095;&#1080;&#1081;%20&#1089;&#1090;&#1086;&#1083;\Graphs%20(2).xlsx" TargetMode="External"/><Relationship Id="rId1" Type="http://schemas.openxmlformats.org/officeDocument/2006/relationships/themeOverride" Target="../theme/themeOverride7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\&#1056;&#1072;&#1073;&#1086;&#1095;&#1080;&#1081;%20&#1089;&#1090;&#1086;&#1083;\Graphs%20(2)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/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Лист5!$B$3</c:f>
              <c:strCache>
                <c:ptCount val="1"/>
                <c:pt idx="0">
                  <c:v>Знаете ли Вы что такое ОАШ?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Лист5!$A$4:$A$6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Лист5!$B$4:$B$6</c:f>
              <c:numCache>
                <c:formatCode>General</c:formatCode>
                <c:ptCount val="3"/>
                <c:pt idx="0">
                  <c:v>16</c:v>
                </c:pt>
                <c:pt idx="1">
                  <c:v>79</c:v>
                </c:pt>
                <c:pt idx="2">
                  <c:v>55</c:v>
                </c:pt>
              </c:numCache>
            </c:numRef>
          </c:val>
        </c:ser>
      </c:pie3DChart>
    </c:plotArea>
    <c:legend>
      <c:legendPos val="r"/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В каких благотворительных акциях Вам приходилось участвовать? 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Лист6!$B$2</c:f>
              <c:strCache>
                <c:ptCount val="1"/>
                <c:pt idx="0">
                  <c:v>В каких благотворительных акциях Вам приходилось участвовать</c:v>
                </c:pt>
              </c:strCache>
            </c:strRef>
          </c:tx>
          <c:dLbls>
            <c:showVal val="1"/>
          </c:dLbls>
          <c:cat>
            <c:strRef>
              <c:f>Лист6!$A$3:$A$8</c:f>
              <c:strCache>
                <c:ptCount val="6"/>
                <c:pt idx="0">
                  <c:v>Субботники</c:v>
                </c:pt>
                <c:pt idx="1">
                  <c:v>Помощь сиротам</c:v>
                </c:pt>
                <c:pt idx="2">
                  <c:v>Помощь инвалидам</c:v>
                </c:pt>
                <c:pt idx="3">
                  <c:v>Помощь больным детям</c:v>
                </c:pt>
                <c:pt idx="4">
                  <c:v>Экологические акции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Лист6!$B$3:$B$8</c:f>
              <c:numCache>
                <c:formatCode>General</c:formatCode>
                <c:ptCount val="6"/>
                <c:pt idx="0">
                  <c:v>113</c:v>
                </c:pt>
                <c:pt idx="1">
                  <c:v>26</c:v>
                </c:pt>
                <c:pt idx="2">
                  <c:v>19</c:v>
                </c:pt>
                <c:pt idx="3">
                  <c:v>15</c:v>
                </c:pt>
                <c:pt idx="4">
                  <c:v>67</c:v>
                </c:pt>
                <c:pt idx="5">
                  <c:v>24</c:v>
                </c:pt>
              </c:numCache>
            </c:numRef>
          </c:val>
        </c:ser>
        <c:shape val="cylinder"/>
        <c:axId val="71834240"/>
        <c:axId val="71885184"/>
        <c:axId val="0"/>
      </c:bar3DChart>
      <c:catAx>
        <c:axId val="71834240"/>
        <c:scaling>
          <c:orientation val="minMax"/>
        </c:scaling>
        <c:axPos val="b"/>
        <c:tickLblPos val="nextTo"/>
        <c:crossAx val="71885184"/>
        <c:crosses val="autoZero"/>
        <c:auto val="1"/>
        <c:lblAlgn val="ctr"/>
        <c:lblOffset val="100"/>
      </c:catAx>
      <c:valAx>
        <c:axId val="71885184"/>
        <c:scaling>
          <c:orientation val="minMax"/>
        </c:scaling>
        <c:axPos val="l"/>
        <c:majorGridlines/>
        <c:numFmt formatCode="General" sourceLinked="1"/>
        <c:tickLblPos val="nextTo"/>
        <c:crossAx val="71834240"/>
        <c:crosses val="autoZero"/>
        <c:crossBetween val="between"/>
      </c:valAx>
    </c:plotArea>
    <c:legend>
      <c:legendPos val="r"/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Базовые ценности респондентов</a:t>
            </a:r>
          </a:p>
        </c:rich>
      </c:tx>
    </c:title>
    <c:plotArea>
      <c:layout/>
      <c:barChart>
        <c:barDir val="bar"/>
        <c:grouping val="stacked"/>
        <c:ser>
          <c:idx val="0"/>
          <c:order val="0"/>
          <c:tx>
            <c:strRef>
              <c:f>Лист8!$B$1</c:f>
              <c:strCache>
                <c:ptCount val="1"/>
                <c:pt idx="0">
                  <c:v>Расставьте предложенные базовые национальные ценности российского общества по степени значимости (от 1 – самое -  значимое до 11 – наименее значимое)?</c:v>
                </c:pt>
              </c:strCache>
            </c:strRef>
          </c:tx>
          <c:dLbls>
            <c:showVal val="1"/>
          </c:dLbls>
          <c:cat>
            <c:strRef>
              <c:f>Лист8!$A$2:$A$13</c:f>
              <c:strCache>
                <c:ptCount val="12"/>
                <c:pt idx="0">
                  <c:v>Творчество </c:v>
                </c:pt>
                <c:pt idx="1">
                  <c:v>           Труд</c:v>
                </c:pt>
                <c:pt idx="2">
                  <c:v>           Природа </c:v>
                </c:pt>
                <c:pt idx="3">
                  <c:v>Семья </c:v>
                </c:pt>
                <c:pt idx="4">
                  <c:v>Человечество </c:v>
                </c:pt>
                <c:pt idx="5">
                  <c:v>Искусство и литература </c:v>
                </c:pt>
                <c:pt idx="6">
                  <c:v>Здоровье </c:v>
                </c:pt>
                <c:pt idx="7">
                  <c:v>Социальная солидарность </c:v>
                </c:pt>
                <c:pt idx="8">
                  <c:v>Традиционные религии России </c:v>
                </c:pt>
                <c:pt idx="9">
                  <c:v>Толерантность </c:v>
                </c:pt>
                <c:pt idx="10">
                  <c:v>Патриотизм </c:v>
                </c:pt>
                <c:pt idx="11">
                  <c:v>Наука </c:v>
                </c:pt>
              </c:strCache>
            </c:strRef>
          </c:cat>
          <c:val>
            <c:numRef>
              <c:f>Лист8!$B$2:$B$13</c:f>
              <c:numCache>
                <c:formatCode>General</c:formatCode>
                <c:ptCount val="12"/>
                <c:pt idx="0">
                  <c:v>85</c:v>
                </c:pt>
                <c:pt idx="1">
                  <c:v>67</c:v>
                </c:pt>
                <c:pt idx="2">
                  <c:v>65</c:v>
                </c:pt>
                <c:pt idx="3">
                  <c:v>58</c:v>
                </c:pt>
                <c:pt idx="4">
                  <c:v>53</c:v>
                </c:pt>
                <c:pt idx="5">
                  <c:v>47</c:v>
                </c:pt>
                <c:pt idx="6">
                  <c:v>45</c:v>
                </c:pt>
                <c:pt idx="7">
                  <c:v>34</c:v>
                </c:pt>
                <c:pt idx="8">
                  <c:v>27</c:v>
                </c:pt>
                <c:pt idx="9">
                  <c:v>25</c:v>
                </c:pt>
                <c:pt idx="10">
                  <c:v>22</c:v>
                </c:pt>
                <c:pt idx="11">
                  <c:v>16</c:v>
                </c:pt>
              </c:numCache>
            </c:numRef>
          </c:val>
        </c:ser>
        <c:overlap val="100"/>
        <c:axId val="73532928"/>
        <c:axId val="73552256"/>
      </c:barChart>
      <c:catAx>
        <c:axId val="73532928"/>
        <c:scaling>
          <c:orientation val="minMax"/>
        </c:scaling>
        <c:axPos val="l"/>
        <c:tickLblPos val="nextTo"/>
        <c:crossAx val="73552256"/>
        <c:crosses val="autoZero"/>
        <c:auto val="1"/>
        <c:lblAlgn val="ctr"/>
        <c:lblOffset val="100"/>
      </c:catAx>
      <c:valAx>
        <c:axId val="73552256"/>
        <c:scaling>
          <c:orientation val="minMax"/>
        </c:scaling>
        <c:axPos val="b"/>
        <c:majorGridlines/>
        <c:numFmt formatCode="General" sourceLinked="1"/>
        <c:tickLblPos val="nextTo"/>
        <c:crossAx val="73532928"/>
        <c:crosses val="autoZero"/>
        <c:crossBetween val="between"/>
      </c:valAx>
    </c:plotArea>
    <c:legend>
      <c:legendPos val="r"/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Согласны ли вы с тем, что школа, помимо знаний, должна предоставлять ученикам возможность для приобретения общественно полезного опыта (участие в социальных акциях, помощь сиротам, ветеранам и </a:t>
            </a:r>
            <a:r>
              <a:rPr lang="ru-RU" sz="1400" dirty="0" err="1"/>
              <a:t>др</a:t>
            </a:r>
            <a:r>
              <a:rPr lang="ru-RU" sz="1400" dirty="0"/>
              <a:t>)?</a:t>
            </a:r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Лист12!$B$2</c:f>
              <c:strCache>
                <c:ptCount val="1"/>
                <c:pt idx="0">
                  <c:v>Согласны ли вы с тем, что школа, помимо знаний, должна предоставлять ученикам возможность для приобретения общественно полезного опыта (участие в социальных акциях, помощь сиротам, ветеранам и др)?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Лист12!$A$3:$A$5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Лист12!$B$3:$B$5</c:f>
              <c:numCache>
                <c:formatCode>General</c:formatCode>
                <c:ptCount val="3"/>
                <c:pt idx="0">
                  <c:v>79</c:v>
                </c:pt>
                <c:pt idx="1">
                  <c:v>44</c:v>
                </c:pt>
                <c:pt idx="2">
                  <c:v>27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0E8BE2-A49A-47AF-881F-AE0353953311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6EEAE5E-218A-4891-ABA0-4E8D388CE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4150-3F55-4687-918A-44FE4F510306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17C70-4440-409B-A0DF-6F23DCF60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7367-71D2-46AF-B6B5-40DE3BE81C17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4FD32-71C7-48DA-9720-CE361D85F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C444D-D4E2-40CB-A50C-4B4CF14C2189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800F1-393F-4E98-9F45-9BC4564C7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8CA391-C3FC-4691-9545-B91BF23F5135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B2EA63-1CFF-44A7-BD73-4E453303E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B9B072-F577-4F9A-8A3D-A7F33D1A147B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1C2B88-4B69-479F-ABC9-131C1DFB8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8C85B4-9D37-4CF2-8A0E-F70097AF51E2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2935C8-B846-452F-B5C9-416ABB4B7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8FE144-8C7A-4281-8D19-0D0D1121AD72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EFF5D1-11E1-491D-928C-D32DDCB66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C6D9-337C-493F-8F18-3041CF65232D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F73DE-D2A3-4DC1-B206-17E6042C7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43CC59-0FE7-40AB-99F7-E2283475826A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DEAAA6-B4A6-4A5B-AE85-8FFDE8CFD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E6D846-9A37-49F0-BD5C-A53D621DB983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1ED4662-7336-4523-9273-4FFA686D4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6F94C97-62A9-4CE4-8EA0-246E56647973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9D2986C-5EC2-4B40-B949-43AA8C5B9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89" r:id="rId2"/>
    <p:sldLayoutId id="2147484194" r:id="rId3"/>
    <p:sldLayoutId id="2147484195" r:id="rId4"/>
    <p:sldLayoutId id="2147484196" r:id="rId5"/>
    <p:sldLayoutId id="2147484197" r:id="rId6"/>
    <p:sldLayoutId id="2147484190" r:id="rId7"/>
    <p:sldLayoutId id="2147484198" r:id="rId8"/>
    <p:sldLayoutId id="2147484199" r:id="rId9"/>
    <p:sldLayoutId id="2147484191" r:id="rId10"/>
    <p:sldLayoutId id="21474841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Microsoft_Office_Excel2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2856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/>
              <a:t>Оценка деятельности образовательной организации как общественно активной школы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2800" dirty="0" smtClean="0"/>
              <a:t>Valuation of educational organization as a social active school</a:t>
            </a:r>
            <a:endParaRPr lang="ru-RU" sz="3200" dirty="0"/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603375"/>
          </a:xfrm>
        </p:spPr>
        <p:txBody>
          <a:bodyPr/>
          <a:lstStyle/>
          <a:p>
            <a:pPr marR="0" algn="ctr" eaLnBrk="1" hangingPunct="1"/>
            <a:r>
              <a:rPr lang="ru-RU" sz="1800" smtClean="0">
                <a:solidFill>
                  <a:schemeClr val="tx1"/>
                </a:solidFill>
              </a:rPr>
              <a:t>Курсовая работа студентки группы 2421 </a:t>
            </a:r>
          </a:p>
          <a:p>
            <a:pPr marR="0" algn="ctr" eaLnBrk="1" hangingPunct="1"/>
            <a:r>
              <a:rPr lang="ru-RU" sz="1800" smtClean="0">
                <a:solidFill>
                  <a:schemeClr val="tx1"/>
                </a:solidFill>
              </a:rPr>
              <a:t>Заволокиной Татьяны Николаевны</a:t>
            </a:r>
          </a:p>
          <a:p>
            <a:pPr marR="0" algn="ctr" eaLnBrk="1" hangingPunct="1"/>
            <a:r>
              <a:rPr lang="ru-RU" sz="1800" smtClean="0">
                <a:solidFill>
                  <a:schemeClr val="tx1"/>
                </a:solidFill>
              </a:rPr>
              <a:t>Научный руководитель – к.ф.н., доцент  Баронене Светлана Геннадьевна</a:t>
            </a:r>
            <a:endParaRPr lang="ru-RU" sz="1800" b="1" smtClean="0"/>
          </a:p>
          <a:p>
            <a:pPr marR="0" algn="ctr" eaLnBrk="1" hangingPunct="1"/>
            <a:endParaRPr lang="ru-RU" sz="1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1. Ценность открытости</a:t>
            </a:r>
          </a:p>
          <a:p>
            <a:r>
              <a:rPr lang="ru-RU" sz="2400" smtClean="0"/>
              <a:t>2. Ценность процесса (системность и систематичность)</a:t>
            </a:r>
          </a:p>
          <a:p>
            <a:r>
              <a:rPr lang="ru-RU" sz="2400" smtClean="0"/>
              <a:t>3. Ценность партнерства</a:t>
            </a:r>
          </a:p>
          <a:p>
            <a:r>
              <a:rPr lang="ru-RU" sz="2400" smtClean="0"/>
              <a:t>4. Ценность демократизации жизни</a:t>
            </a:r>
          </a:p>
          <a:p>
            <a:r>
              <a:rPr lang="ru-RU" sz="2400" smtClean="0"/>
              <a:t>5. Ценность деятельности (добровольчества)</a:t>
            </a:r>
          </a:p>
          <a:p>
            <a:r>
              <a:rPr lang="ru-RU" sz="2400" smtClean="0"/>
              <a:t>6. Ценность человека</a:t>
            </a:r>
          </a:p>
          <a:p>
            <a:pPr>
              <a:buFont typeface="Wingdings 3" pitchFamily="18" charset="2"/>
              <a:buNone/>
            </a:pPr>
            <a:r>
              <a:rPr lang="ru-RU" sz="2400" smtClean="0">
                <a:solidFill>
                  <a:srgbClr val="FF0000"/>
                </a:solidFill>
              </a:rPr>
              <a:t>Что влияет?</a:t>
            </a:r>
          </a:p>
          <a:p>
            <a:pPr>
              <a:buFontTx/>
              <a:buChar char="-"/>
            </a:pPr>
            <a:r>
              <a:rPr lang="ru-RU" sz="2400" smtClean="0"/>
              <a:t>Внешние факторы</a:t>
            </a:r>
          </a:p>
          <a:p>
            <a:pPr>
              <a:buFontTx/>
              <a:buChar char="-"/>
            </a:pPr>
            <a:r>
              <a:rPr lang="ru-RU" sz="2400" smtClean="0"/>
              <a:t>Внутренние стартовые условия</a:t>
            </a:r>
          </a:p>
          <a:p>
            <a:pPr>
              <a:buFontTx/>
              <a:buChar char="-"/>
            </a:pPr>
            <a:r>
              <a:rPr lang="ru-RU" sz="2400" smtClean="0"/>
              <a:t>Миссия, запросы, видение 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2400" i="1" dirty="0" smtClean="0">
                <a:solidFill>
                  <a:srgbClr val="DEF5FA">
                    <a:lumMod val="50000"/>
                  </a:srgbClr>
                </a:solidFill>
              </a:rPr>
              <a:t>Концептуальная модель оценки деятельности образовательной организации как ОАШ: школа как открытая самоорганизующаяся система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dirty="0" smtClean="0"/>
              <a:t>Информированность по проблеме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dirty="0" smtClean="0"/>
              <a:t>Степень вовлеченности и заинтересованности волонтерской работой</a:t>
            </a:r>
            <a:endParaRPr lang="ru-RU" sz="2400" dirty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38" y="1143000"/>
            <a:ext cx="7732712" cy="5715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Наличие опыта общественно активной деятельности среди участников образовательного процесса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dirty="0" smtClean="0"/>
              <a:t>Ценностные основы волонтерской деятельности участников ДОО «Энергия»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28688" y="1357313"/>
            <a:ext cx="7486650" cy="48117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Определение базовых ценностей участников образования (от 1 - самое значимое до 11 – наименее значимое)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dirty="0" smtClean="0"/>
              <a:t>Мнение участников образовательного процесса о задачах образования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1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357688"/>
          </a:xfrm>
        </p:spPr>
        <p:txBody>
          <a:bodyPr/>
          <a:lstStyle/>
          <a:p>
            <a:r>
              <a:rPr lang="ru-RU" sz="2000" smtClean="0"/>
              <a:t>Управление развитием ОО как ОАШ базируется на одновременном развитии всех трех направлений деятельности, таких как демократизация, добровольчество, партнерство. Отсутствие или слабая развитость хотя бы одного компонента системы приведет к дисбалансу развития системы в целом.</a:t>
            </a:r>
          </a:p>
          <a:p>
            <a:pPr>
              <a:buFont typeface="Wingdings 3" pitchFamily="18" charset="2"/>
              <a:buNone/>
            </a:pPr>
            <a:endParaRPr lang="ru-RU" sz="2000" smtClean="0"/>
          </a:p>
          <a:p>
            <a:r>
              <a:rPr lang="ru-RU" sz="2000" smtClean="0"/>
              <a:t>Система оценки деятельности ОО как ОАШ позволяет определять актуальное состояние деятельности ОО и стать основой управления ее развитием. Руководитель гимназии получает дополнительные ресурсы для оптимизации внутришкольного управления и планирования перспектив развития.</a:t>
            </a:r>
          </a:p>
          <a:p>
            <a:endParaRPr lang="ru-RU" sz="20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>
              <a:defRPr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Выводы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z="1800" smtClean="0">
              <a:cs typeface="Lucida Sans Unicode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z="2800" smtClean="0">
              <a:cs typeface="Lucida Sans Unicode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2800" smtClean="0">
                <a:cs typeface="Lucida Sans Unicode" pitchFamily="34" charset="0"/>
              </a:rPr>
              <a:t>  Технология проектирования программы развития школы, ориентированной на местное сообщество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Расширение темы в магистерской работе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Содержимое 3" descr="celi-giz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83413" y="5114925"/>
            <a:ext cx="2160587" cy="17430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5721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0" i="1" dirty="0" smtClean="0">
                <a:solidFill>
                  <a:schemeClr val="tx1"/>
                </a:solidFill>
                <a:effectLst/>
              </a:rPr>
              <a:t>-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Корпоративная культура - в состоянии стагнации</a:t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>- Процент профессионального выгорания педагогов (35 %)</a:t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>- Коллегиальность принятия решений ограничена</a:t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>- Нет выстроенных партнерских отношений между коллективами учащихся, учителей и родителей, характер сотрудничества можно определить как ситуативный, непостоянный, «по мере надобности», зачастую формальный</a:t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>- Противоречие между высокими результатами учащихся на всех ступенях обучения и уровнем комфортности и включенности в жизнь гимназии</a:t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endParaRPr lang="ru-RU" sz="28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Объект исследования - концепция общественно активной школы (далее – ОАШ)</a:t>
            </a:r>
          </a:p>
          <a:p>
            <a:endParaRPr lang="ru-RU" sz="2400" smtClean="0"/>
          </a:p>
          <a:p>
            <a:endParaRPr lang="ru-RU" sz="2400" smtClean="0"/>
          </a:p>
          <a:p>
            <a:r>
              <a:rPr lang="ru-RU" sz="2400" smtClean="0"/>
              <a:t>Предмет исследования – критерии оценки деятельности  образовательной организации в логике подхода ОАШ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Объект и предмет исследования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z="240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2400" smtClean="0"/>
              <a:t>   Исследовать положительные эффекты от деятельности образовательной организации в логике концепции ОАШ, выявить критерии оценки деятельности образовательной организации как ОАШ </a:t>
            </a:r>
          </a:p>
          <a:p>
            <a:pPr eaLnBrk="1" hangingPunct="1">
              <a:buFont typeface="Wingdings 3" pitchFamily="18" charset="2"/>
              <a:buNone/>
            </a:pPr>
            <a:endParaRPr lang="ru-RU" sz="2400" smtClean="0"/>
          </a:p>
          <a:p>
            <a:pPr eaLnBrk="1" hangingPunct="1">
              <a:buFont typeface="Wingdings 3" pitchFamily="18" charset="2"/>
              <a:buNone/>
            </a:pPr>
            <a:endParaRPr lang="ru-RU" sz="24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Цель исследования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32400"/>
          </a:xfrm>
        </p:spPr>
        <p:txBody>
          <a:bodyPr/>
          <a:lstStyle/>
          <a:p>
            <a:r>
              <a:rPr lang="ru-RU" sz="2000" smtClean="0"/>
              <a:t>Исследовать подходы к пониманию практик ОАШ в российском и зарубежном опыте: выделить причины возникновения, базовые ценности и их культурные интерпретации, ключевые признаки ОАШ; </a:t>
            </a:r>
          </a:p>
          <a:p>
            <a:r>
              <a:rPr lang="ru-RU" sz="2000" smtClean="0"/>
              <a:t>Проявить подходы к типологии ОАШ и сформировать критерии типа ОАШ, действующих для локального сообщества, территории; </a:t>
            </a:r>
          </a:p>
          <a:p>
            <a:r>
              <a:rPr lang="ru-RU" sz="2000" smtClean="0"/>
              <a:t>Провести сравнительный анализ практик ОАШ, действующих для локального сообщества, территории в Санкт-Петербурге, России и за рубежом; </a:t>
            </a:r>
          </a:p>
          <a:p>
            <a:r>
              <a:rPr lang="ru-RU" sz="2000" smtClean="0"/>
              <a:t>Оценить деятельность ГБОУ гимназии № 446 Колпинского района Санкт-Петербурга в логике концепции ОАШ, разработать рекомендации для проектирования деятельности гимназии как ОАШ.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Задачи исследования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35781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z="240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2800" smtClean="0"/>
              <a:t>  Модель ОАШ может стать актуальным   ресурсом развития образовательной организации в современной  социокультурной  ситуации, поможет ей выйти на качественно новый уровень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smtClean="0"/>
              <a:t>  предоставления образовательных услуг.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smtClean="0"/>
              <a:t>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smtClean="0"/>
              <a:t>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Гипотеза исследования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такая школа, которая ориентируется на ценности, идеалы, цели и механизмы демократии, рассматривает сообщество как ресурс собственного развития и себя как ресурс развития сообщества, его демократизации, стремится максимально приблизить образование к жизни ребенка, опереться на социализирующий потенциал разнообразных общественных практик, активно использует в своей деятельности механизмы добровольчества и партнерства (Корнетов Г.Б.)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Общественно активная школа - это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785813"/>
          <a:ext cx="4357688" cy="3357562"/>
        </p:xfrm>
        <a:graphic>
          <a:graphicData uri="http://schemas.openxmlformats.org/presentationml/2006/ole">
            <p:oleObj spid="_x0000_s1026" name="Диаграмма" r:id="rId3" imgW="8229600" imgH="4943551" progId="Excel.Chart.8">
              <p:embed/>
            </p:oleObj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/>
          <a:lstStyle/>
          <a:p>
            <a:pPr algn="ctr">
              <a:defRPr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Социальные эффекты от реализации модели ОАШ</a:t>
            </a:r>
            <a:endParaRPr lang="ru-RU" sz="2400" i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027" name="Object 3"/>
          <p:cNvGraphicFramePr>
            <a:graphicFrameLocks noGrp="1"/>
          </p:cNvGraphicFramePr>
          <p:nvPr/>
        </p:nvGraphicFramePr>
        <p:xfrm>
          <a:off x="4500563" y="2714625"/>
          <a:ext cx="4643437" cy="3929063"/>
        </p:xfrm>
        <a:graphic>
          <a:graphicData uri="http://schemas.openxmlformats.org/presentationml/2006/ole">
            <p:oleObj spid="_x0000_s1027" name="Диаграмма" r:id="rId4" imgW="8229600" imgH="494355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6072187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основание типологии: влияние культурно-исторических традиций и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социокультурного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фона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/>
              <a:t>1 группа – ОАШ в сельской местности  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/>
              <a:t>2 группа – ОАШ в среднем городе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/>
              <a:t>3 группа – ОАШ в крупном городе, мегаполисе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II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основание типологии: партнерство как базовый принцип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/>
              <a:t>1группа – ОАШ на этапе благотворительной деятельности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/>
              <a:t>2 группа – ОАШ на этапе локального партнерства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/>
              <a:t>3 группа – ОАШ на этапе социального партнерства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III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основание типологии: уровень демократизации 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/>
              <a:t>1 этап – ОАШ для учеников: развитие ученического самоуправления (закрытая система)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/>
              <a:t>2 этап – ОАШ для всех основных участников образовательного процесса– учителей и учеников (закрытая система)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/>
              <a:t>3 этап – ОАШ для всех участников ОП как открытая самоорганизующаяся система, модель демократического государства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/>
          <a:lstStyle/>
          <a:p>
            <a:pPr algn="ctr">
              <a:defRPr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Рабочая версия типологии ОАШ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1799</TotalTime>
  <Words>618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Lucida Sans Unicode</vt:lpstr>
      <vt:lpstr>Wingdings 3</vt:lpstr>
      <vt:lpstr>Verdana</vt:lpstr>
      <vt:lpstr>Wingdings 2</vt:lpstr>
      <vt:lpstr>Calibri</vt:lpstr>
      <vt:lpstr>Открытая</vt:lpstr>
      <vt:lpstr>Диаграмма Microsoft Office Excel</vt:lpstr>
      <vt:lpstr>Оценка деятельности образовательной организации как общественно активной школы  Valuation of educational organization as a social active school</vt:lpstr>
      <vt:lpstr>- Корпоративная культура - в состоянии стагнации - Процент профессионального выгорания педагогов (35 %) - Коллегиальность принятия решений ограничена - Нет выстроенных партнерских отношений между коллективами учащихся, учителей и родителей, характер сотрудничества можно определить как ситуативный, непостоянный, «по мере надобности», зачастую формальный - Противоречие между высокими результатами учащихся на всех ступенях обучения и уровнем комфортности и включенности в жизнь гимназии </vt:lpstr>
      <vt:lpstr>Объект и предмет исследования</vt:lpstr>
      <vt:lpstr>Цель исследования</vt:lpstr>
      <vt:lpstr>Задачи исследования</vt:lpstr>
      <vt:lpstr>Гипотеза исследования</vt:lpstr>
      <vt:lpstr>Общественно активная школа - это</vt:lpstr>
      <vt:lpstr>Социальные эффекты от реализации модели ОАШ</vt:lpstr>
      <vt:lpstr>Рабочая версия типологии ОАШ</vt:lpstr>
      <vt:lpstr>Концептуальная модель оценки деятельности образовательной организации как ОАШ: школа как открытая самоорганизующаяся система</vt:lpstr>
      <vt:lpstr>Информированность по проблеме</vt:lpstr>
      <vt:lpstr>Степень вовлеченности и заинтересованности волонтерской работой</vt:lpstr>
      <vt:lpstr> Наличие опыта общественно активной деятельности среди участников образовательного процесса  </vt:lpstr>
      <vt:lpstr>Ценностные основы волонтерской деятельности участников ДОО «Энергия» </vt:lpstr>
      <vt:lpstr> Определение базовых ценностей участников образования (от 1 - самое значимое до 11 – наименее значимое) </vt:lpstr>
      <vt:lpstr>Мнение участников образовательного процесса о задачах образования </vt:lpstr>
      <vt:lpstr>Выводы </vt:lpstr>
      <vt:lpstr>Расширение темы в магистерской работе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курсового исследования</dc:title>
  <dc:creator>name</dc:creator>
  <cp:lastModifiedBy>User</cp:lastModifiedBy>
  <cp:revision>235</cp:revision>
  <dcterms:created xsi:type="dcterms:W3CDTF">2013-05-12T10:01:03Z</dcterms:created>
  <dcterms:modified xsi:type="dcterms:W3CDTF">2013-12-18T11:29:46Z</dcterms:modified>
</cp:coreProperties>
</file>