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7"/>
  </p:notesMasterIdLst>
  <p:sldIdLst>
    <p:sldId id="256" r:id="rId2"/>
    <p:sldId id="285" r:id="rId3"/>
    <p:sldId id="263" r:id="rId4"/>
    <p:sldId id="264" r:id="rId5"/>
    <p:sldId id="287" r:id="rId6"/>
    <p:sldId id="267" r:id="rId7"/>
    <p:sldId id="286" r:id="rId8"/>
    <p:sldId id="268" r:id="rId9"/>
    <p:sldId id="269" r:id="rId10"/>
    <p:sldId id="288" r:id="rId11"/>
    <p:sldId id="279" r:id="rId12"/>
    <p:sldId id="283" r:id="rId13"/>
    <p:sldId id="278" r:id="rId14"/>
    <p:sldId id="289" r:id="rId15"/>
    <p:sldId id="290" r:id="rId16"/>
    <p:sldId id="291" r:id="rId17"/>
    <p:sldId id="257" r:id="rId18"/>
    <p:sldId id="292" r:id="rId19"/>
    <p:sldId id="282" r:id="rId20"/>
    <p:sldId id="293" r:id="rId21"/>
    <p:sldId id="294" r:id="rId22"/>
    <p:sldId id="295" r:id="rId23"/>
    <p:sldId id="296" r:id="rId24"/>
    <p:sldId id="277" r:id="rId25"/>
    <p:sldId id="281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860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3FB4364-EB51-444A-9523-827FC784149D}" type="datetimeFigureOut">
              <a:rPr lang="ru-RU"/>
              <a:pPr>
                <a:defRPr/>
              </a:pPr>
              <a:t>18.12.2013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3844A7C-3732-4F28-BE7D-5D31FD164F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11F16A5-D49D-4D92-A0D2-7E07CF37BEAB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</p:grpSp>
      <p:sp>
        <p:nvSpPr>
          <p:cNvPr id="820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820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52FE3051-9407-4400-B9A1-8C7B38F228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F691B-EC8A-44EA-AAB7-93217B0192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23F43-EDA5-49A8-A28B-8B6D5C8125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D46BC-54CE-4491-976A-0F588BB9A3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03258-FA63-4B17-A9D2-B163A417D9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471A1-1AD0-477D-9D48-D0A281F35D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71677-AFBE-4781-AD03-A9102E6EB1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3E8D1-FA2B-45CE-A14A-95D970E796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7CBB1-44D7-4787-BA7C-B3339DAA18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32C83-F1BF-4A03-A32D-C52B49E3CF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C824B-CB2E-46CA-A1C0-186CB92E9B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 sz="2400" smtClean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 sz="2400" smtClean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 sz="2400" smtClean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 sz="2400" smtClean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 sz="2400" smtClean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 sz="2400" smtClean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 sz="2400" smtClean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17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E89B73B-3BC3-453C-BE2C-BC82FF90A4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219200"/>
            <a:ext cx="7772400" cy="2057400"/>
          </a:xfrm>
        </p:spPr>
        <p:txBody>
          <a:bodyPr/>
          <a:lstStyle/>
          <a:p>
            <a:pPr algn="ctr" eaLnBrk="1" hangingPunct="1"/>
            <a:r>
              <a:rPr lang="ru-RU" altLang="ru-RU" sz="2400" smtClean="0"/>
              <a:t>Тема курсового исследования:</a:t>
            </a:r>
            <a:br>
              <a:rPr lang="ru-RU" altLang="ru-RU" sz="2400" smtClean="0"/>
            </a:br>
            <a:r>
              <a:rPr lang="ru-RU" altLang="ru-RU" sz="2400" smtClean="0"/>
              <a:t/>
            </a:r>
            <a:br>
              <a:rPr lang="ru-RU" altLang="ru-RU" sz="2400" smtClean="0"/>
            </a:br>
            <a:r>
              <a:rPr lang="ru-RU" altLang="ru-RU" sz="4000" smtClean="0"/>
              <a:t>«Возможности управления адаптацией молодого педагога»</a:t>
            </a:r>
          </a:p>
        </p:txBody>
      </p:sp>
      <p:sp>
        <p:nvSpPr>
          <p:cNvPr id="3075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315200" cy="1752600"/>
          </a:xfrm>
        </p:spPr>
        <p:txBody>
          <a:bodyPr/>
          <a:lstStyle/>
          <a:p>
            <a:pPr algn="r"/>
            <a:r>
              <a:rPr lang="ru-RU" altLang="ru-RU" sz="2000" smtClean="0">
                <a:solidFill>
                  <a:schemeClr val="tx2"/>
                </a:solidFill>
              </a:rPr>
              <a:t>Студентка 2421 гр.МП </a:t>
            </a:r>
          </a:p>
          <a:p>
            <a:pPr algn="r"/>
            <a:r>
              <a:rPr lang="ru-RU" altLang="ru-RU" sz="2000" smtClean="0">
                <a:solidFill>
                  <a:schemeClr val="tx2"/>
                </a:solidFill>
              </a:rPr>
              <a:t>«Управление образованием»</a:t>
            </a:r>
          </a:p>
          <a:p>
            <a:pPr algn="r"/>
            <a:r>
              <a:rPr lang="ru-RU" altLang="ru-RU" sz="2000" smtClean="0">
                <a:solidFill>
                  <a:schemeClr val="tx2"/>
                </a:solidFill>
              </a:rPr>
              <a:t> А.Л.Гехтман</a:t>
            </a:r>
          </a:p>
          <a:p>
            <a:pPr algn="r"/>
            <a:r>
              <a:rPr lang="ru-RU" altLang="ru-RU" sz="2000" smtClean="0">
                <a:solidFill>
                  <a:schemeClr val="tx2"/>
                </a:solidFill>
              </a:rPr>
              <a:t>Научный руководитель: Д.А.Александров, </a:t>
            </a:r>
          </a:p>
          <a:p>
            <a:pPr algn="r"/>
            <a:r>
              <a:rPr lang="ru-RU" altLang="ru-RU" sz="2000" smtClean="0">
                <a:solidFill>
                  <a:schemeClr val="tx2"/>
                </a:solidFill>
              </a:rPr>
              <a:t>К.соц.н., профессор </a:t>
            </a:r>
          </a:p>
          <a:p>
            <a:pPr algn="r"/>
            <a:endParaRPr lang="ru-RU" altLang="ru-RU" sz="200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7793038" cy="1371600"/>
          </a:xfrm>
        </p:spPr>
        <p:txBody>
          <a:bodyPr/>
          <a:lstStyle/>
          <a:p>
            <a:r>
              <a:rPr lang="ru-RU" altLang="ru-RU" sz="3200" smtClean="0">
                <a:latin typeface="Times New Roman" pitchFamily="18" charset="0"/>
                <a:cs typeface="Times New Roman" pitchFamily="18" charset="0"/>
              </a:rPr>
              <a:t>Программы интеграции за рубежом как формы управления профессиональной адаптацией молодых специалистов</a:t>
            </a:r>
          </a:p>
        </p:txBody>
      </p:sp>
      <p:sp>
        <p:nvSpPr>
          <p:cNvPr id="12291" name="Объект 4"/>
          <p:cNvSpPr>
            <a:spLocks noGrp="1"/>
          </p:cNvSpPr>
          <p:nvPr>
            <p:ph idx="1"/>
          </p:nvPr>
        </p:nvSpPr>
        <p:spPr>
          <a:xfrm>
            <a:off x="495300" y="1828800"/>
            <a:ext cx="7772400" cy="5029200"/>
          </a:xfrm>
        </p:spPr>
        <p:txBody>
          <a:bodyPr/>
          <a:lstStyle/>
          <a:p>
            <a:r>
              <a:rPr lang="ru-RU" altLang="ru-RU" sz="24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Великобритания – «Пробный год работы в школе»;</a:t>
            </a:r>
          </a:p>
          <a:p>
            <a:r>
              <a:rPr lang="ru-RU" altLang="ru-RU" sz="24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Япония – «Первый год работы в школе»;</a:t>
            </a:r>
          </a:p>
          <a:p>
            <a:r>
              <a:rPr lang="ru-RU" altLang="ru-RU" sz="24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Германия – «Референдариат»;</a:t>
            </a:r>
          </a:p>
          <a:p>
            <a:r>
              <a:rPr lang="ru-RU" altLang="ru-RU" sz="24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Канада – «Программа вхождения в профессию</a:t>
            </a:r>
            <a:r>
              <a:rPr lang="ru-RU" altLang="ru-RU" sz="28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r>
              <a:rPr lang="ru-RU" altLang="ru-RU" sz="24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США – «Педагогическая интернатура»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5350" y="4191000"/>
            <a:ext cx="6934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8105775" cy="1524000"/>
          </a:xfrm>
        </p:spPr>
        <p:txBody>
          <a:bodyPr/>
          <a:lstStyle/>
          <a:p>
            <a:pPr algn="ctr"/>
            <a:r>
              <a:rPr lang="ru-RU" altLang="ru-RU" sz="3200" smtClean="0"/>
              <a:t/>
            </a:r>
            <a:br>
              <a:rPr lang="ru-RU" altLang="ru-RU" sz="3200" smtClean="0"/>
            </a:br>
            <a:r>
              <a:rPr lang="ru-RU" altLang="ru-RU" sz="3200" smtClean="0"/>
              <a:t/>
            </a:r>
            <a:br>
              <a:rPr lang="ru-RU" altLang="ru-RU" sz="3200" smtClean="0"/>
            </a:br>
            <a:r>
              <a:rPr lang="ru-RU" altLang="ru-RU" sz="3600" smtClean="0">
                <a:latin typeface="Times New Roman" pitchFamily="18" charset="0"/>
                <a:cs typeface="Times New Roman" pitchFamily="18" charset="0"/>
              </a:rPr>
              <a:t>Влияние «программ интеграции» на  начинающих учителей (США)</a:t>
            </a:r>
            <a:br>
              <a:rPr lang="ru-RU" altLang="ru-RU" sz="36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(Американская ассоциация исследований в области образования)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28800"/>
            <a:ext cx="8497888" cy="4838700"/>
          </a:xfrm>
        </p:spPr>
        <p:txBody>
          <a:bodyPr/>
          <a:lstStyle/>
          <a:p>
            <a:pPr marL="0" indent="0" algn="just"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эмпирических исследований, проводимых с середины 80-х годов ХХ века в США, позволяют утверждать: 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и помощь начинающим учителям положительно влияют на три группы результатов: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«приверженность профессии»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мастерство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успеваемость учащихся</a:t>
            </a:r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6" name="Picture 2" descr="C:\Users\александра\Desktop\bill-induction-3-hand-lev-300-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191000"/>
            <a:ext cx="29718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838200" y="214313"/>
            <a:ext cx="8105775" cy="1538287"/>
          </a:xfrm>
        </p:spPr>
        <p:txBody>
          <a:bodyPr/>
          <a:lstStyle/>
          <a:p>
            <a:r>
              <a:rPr lang="ru-RU" altLang="ru-RU" sz="3600" smtClean="0">
                <a:latin typeface="Times New Roman" pitchFamily="18" charset="0"/>
                <a:cs typeface="Times New Roman" pitchFamily="18" charset="0"/>
              </a:rPr>
              <a:t>Выводы: </a:t>
            </a:r>
            <a:r>
              <a:rPr lang="ru-RU" altLang="ru-RU" sz="3600" smtClean="0"/>
              <a:t/>
            </a:r>
            <a:br>
              <a:rPr lang="ru-RU" altLang="ru-RU" sz="3600" smtClean="0"/>
            </a:br>
            <a:endParaRPr lang="ru-RU" altLang="ru-RU" sz="3600" smtClean="0"/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>
          <a:xfrm>
            <a:off x="609600" y="1752600"/>
            <a:ext cx="8345488" cy="4800600"/>
          </a:xfrm>
        </p:spPr>
        <p:txBody>
          <a:bodyPr/>
          <a:lstStyle/>
          <a:p>
            <a:pPr marL="457200" indent="-457200" algn="just">
              <a:buFont typeface="Wingdings" pitchFamily="2" charset="2"/>
              <a:buAutoNum type="arabicPeriod"/>
              <a:defRPr/>
            </a:pPr>
            <a:r>
              <a:rPr lang="ru-RU" alt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отечественном опыте управления профессиональной адаптацией нет единых подходов и технологий к управлению профессиональной адаптацией. Проблема «</a:t>
            </a:r>
            <a:r>
              <a:rPr lang="ru-RU" altLang="ru-RU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обновляемости</a:t>
            </a:r>
            <a:r>
              <a:rPr lang="ru-RU" alt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кадрового педагогического капитала не решена.</a:t>
            </a:r>
          </a:p>
          <a:p>
            <a:pPr marL="457200" indent="-457200">
              <a:buFont typeface="Wingdings" pitchFamily="2" charset="2"/>
              <a:buAutoNum type="arabicPeriod"/>
              <a:defRPr/>
            </a:pPr>
            <a:endParaRPr lang="ru-RU" altLang="ru-RU" sz="2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ru-RU" altLang="ru-RU" sz="2400" dirty="0" smtClean="0">
                <a:solidFill>
                  <a:schemeClr val="tx2"/>
                </a:solidFill>
              </a:rPr>
              <a:t>2</a:t>
            </a:r>
            <a:r>
              <a:rPr lang="ru-RU" alt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США, странах Европы и многих других приобретён опыт управления профессиональной адаптацией педагогов через программы «интеграции». Результатом такого управления является остановка «вращающихся дверей» и воспроизводство кадрового педагогического капитала.</a:t>
            </a:r>
          </a:p>
          <a:p>
            <a:pPr>
              <a:defRPr/>
            </a:pPr>
            <a:endParaRPr lang="ru-RU" altLang="ru-RU" sz="24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614487"/>
          </a:xfrm>
        </p:spPr>
        <p:txBody>
          <a:bodyPr/>
          <a:lstStyle/>
          <a:p>
            <a:pPr algn="just"/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2 ГЛАВА Программа интеграции как эффективное средство управления профессиональной адаптацией молодых педагогов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4687887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tx2"/>
                </a:solidFill>
              </a:rPr>
              <a:t>2.1 Опыт Санкт-Петербурга в управлении профессиональной адаптацией молодого педагога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tx2"/>
                </a:solidFill>
              </a:rPr>
              <a:t>(опрос районов при поддержке Комитета по образованию 2013)</a:t>
            </a:r>
          </a:p>
          <a:p>
            <a:pPr marL="0" indent="0"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tx2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tx2"/>
                </a:solidFill>
              </a:rPr>
              <a:t>100% районов – наставничество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tx2"/>
                </a:solidFill>
              </a:rPr>
              <a:t>11% - Курсы повышения квалификации для молодых специалистов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tx2"/>
                </a:solidFill>
              </a:rPr>
              <a:t>33% - Организации молодых педагогов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tx2"/>
                </a:solidFill>
              </a:rPr>
              <a:t>100% - эпизодические районные мероприятия для молодых специалистов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tx2"/>
                </a:solidFill>
              </a:rPr>
              <a:t>  </a:t>
            </a:r>
          </a:p>
          <a:p>
            <a:pPr>
              <a:defRPr/>
            </a:pPr>
            <a:endParaRPr lang="ru-RU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smtClean="0">
                <a:latin typeface="Times New Roman" pitchFamily="18" charset="0"/>
                <a:cs typeface="Times New Roman" pitchFamily="18" charset="0"/>
              </a:rPr>
              <a:t>2.2 Условия адаптации современных молодых педагогов</a:t>
            </a:r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>
          <a:xfrm>
            <a:off x="0" y="1752600"/>
            <a:ext cx="8955088" cy="47244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altLang="ru-RU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Внешние условия адаптации: </a:t>
            </a:r>
          </a:p>
          <a:p>
            <a:pPr marL="0" indent="0">
              <a:buFont typeface="Wingdings" pitchFamily="2" charset="2"/>
              <a:buNone/>
            </a:pPr>
            <a:r>
              <a:rPr lang="ru-RU" altLang="ru-RU" sz="28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1.Снизились требования руководителей к квалификации молодых учителей вследствие кадрового голода.</a:t>
            </a: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276600"/>
            <a:ext cx="8839200" cy="354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smtClean="0">
                <a:latin typeface="Times New Roman" pitchFamily="18" charset="0"/>
                <a:cs typeface="Times New Roman" pitchFamily="18" charset="0"/>
              </a:rPr>
              <a:t>2. Отсутствие социальных гарантий и получения положенных льгот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Единовременное пособие получили – 52%</a:t>
            </a:r>
          </a:p>
          <a:p>
            <a:pPr>
              <a:defRPr/>
            </a:pP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Компенсацию за проезд в общественном транспорте – 46%</a:t>
            </a:r>
          </a:p>
          <a:p>
            <a:pPr marL="0" indent="0">
              <a:buFont typeface="Wingdings" pitchFamily="2" charset="2"/>
              <a:buNone/>
              <a:defRPr/>
            </a:pPr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505200"/>
            <a:ext cx="6172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smtClean="0">
                <a:latin typeface="Times New Roman" pitchFamily="18" charset="0"/>
                <a:cs typeface="Times New Roman" pitchFamily="18" charset="0"/>
              </a:rPr>
              <a:t>3.Вызовы времени, к которым не готова система профессионального образования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609600" y="2017713"/>
            <a:ext cx="8345488" cy="4459287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altLang="ru-RU" sz="28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Новая возрастная психология;</a:t>
            </a:r>
          </a:p>
          <a:p>
            <a:pPr>
              <a:buFont typeface="Wingdings" pitchFamily="2" charset="2"/>
              <a:buChar char="§"/>
            </a:pPr>
            <a:r>
              <a:rPr lang="ru-RU" altLang="ru-RU" sz="28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Синдром генетической усталости;</a:t>
            </a:r>
          </a:p>
          <a:p>
            <a:pPr>
              <a:buFont typeface="Wingdings" pitchFamily="2" charset="2"/>
              <a:buChar char="§"/>
            </a:pPr>
            <a:r>
              <a:rPr lang="ru-RU" altLang="ru-RU" sz="28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Синдром демографических сдвигов;</a:t>
            </a:r>
          </a:p>
          <a:p>
            <a:pPr>
              <a:buFont typeface="Wingdings" pitchFamily="2" charset="2"/>
              <a:buChar char="§"/>
            </a:pPr>
            <a:r>
              <a:rPr lang="ru-RU" altLang="ru-RU" sz="28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 лет школа без единой воспитательной  системы</a:t>
            </a:r>
          </a:p>
        </p:txBody>
      </p:sp>
      <p:pic>
        <p:nvPicPr>
          <p:cNvPr id="18436" name="Picture 2" descr="C:\Users\александра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495800"/>
            <a:ext cx="2146300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3" descr="C:\Users\александра\Desktop\i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4611688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4" descr="C:\Users\александра\Desktop\i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4678363"/>
            <a:ext cx="20764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ru-RU" altLang="ru-RU" sz="3600" smtClean="0">
                <a:latin typeface="Times New Roman" pitchFamily="18" charset="0"/>
                <a:cs typeface="Times New Roman" pitchFamily="18" charset="0"/>
              </a:rPr>
              <a:t>Внутренние условия адаптации: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09600" y="1828800"/>
            <a:ext cx="8345488" cy="4303713"/>
          </a:xfrm>
        </p:spPr>
        <p:txBody>
          <a:bodyPr/>
          <a:lstStyle/>
          <a:p>
            <a:pPr marL="514350" indent="-514350">
              <a:buFont typeface="Wingdings" pitchFamily="2" charset="2"/>
              <a:buAutoNum type="arabicPeriod"/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Изменилась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профессиональной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подготовки: профессиональные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получены в школе </a:t>
            </a:r>
            <a:endPara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413125"/>
            <a:ext cx="5824538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smtClean="0">
                <a:latin typeface="Times New Roman" pitchFamily="18" charset="0"/>
                <a:cs typeface="Times New Roman" pitchFamily="18" charset="0"/>
              </a:rPr>
              <a:t>2. Мотивация к работе в школе имеет тенденцию к снижению</a:t>
            </a:r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endParaRPr lang="ru-RU" altLang="ru-RU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ru-RU" altLang="ru-RU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Из 95%, испытывающих трудности, 54% имеют устойчивое желание работать в школе, остальные 41% склонны к уходу из профессии.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766887"/>
          </a:xfrm>
        </p:spPr>
        <p:txBody>
          <a:bodyPr/>
          <a:lstStyle/>
          <a:p>
            <a:r>
              <a:rPr lang="ru-RU" altLang="ru-RU" sz="3200" smtClean="0">
                <a:latin typeface="Times New Roman" pitchFamily="18" charset="0"/>
                <a:cs typeface="Times New Roman" pitchFamily="18" charset="0"/>
              </a:rPr>
              <a:t>2.3	 Описание Программы интеграции, способствующей эффективному управлению профессиональной адаптацией</a:t>
            </a:r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>
          <a:xfrm>
            <a:off x="609600" y="2017713"/>
            <a:ext cx="8345488" cy="41148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alt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alt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ель Программы интеграции: создать условия для профессиональной адаптации молодых педагогов на внешнем и внутреннем уровнях.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alt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Программы:</a:t>
            </a:r>
          </a:p>
          <a:p>
            <a:pPr>
              <a:defRPr/>
            </a:pPr>
            <a:r>
              <a:rPr lang="ru-RU" alt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решить вопрос формирования профессиональных компетенций молодого педагога системно и без отрыва от производства;</a:t>
            </a:r>
          </a:p>
          <a:p>
            <a:pPr>
              <a:defRPr/>
            </a:pPr>
            <a:r>
              <a:rPr lang="ru-RU" alt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профессиональные компетенции в области психологии и культуры профессии;</a:t>
            </a:r>
          </a:p>
          <a:p>
            <a:pPr>
              <a:defRPr/>
            </a:pPr>
            <a:r>
              <a:rPr lang="ru-RU" alt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профессиональное сообщество молодых учителей;</a:t>
            </a:r>
          </a:p>
          <a:p>
            <a:pPr>
              <a:defRPr/>
            </a:pPr>
            <a:r>
              <a:rPr lang="ru-RU" alt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приход выпускников педагогических вузов в школы.</a:t>
            </a:r>
          </a:p>
          <a:p>
            <a:pPr>
              <a:defRPr/>
            </a:pPr>
            <a:endParaRPr lang="ru-RU" altLang="ru-RU" sz="2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150938" y="609600"/>
            <a:ext cx="7793037" cy="685800"/>
          </a:xfrm>
        </p:spPr>
        <p:txBody>
          <a:bodyPr/>
          <a:lstStyle/>
          <a:p>
            <a:pPr algn="just"/>
            <a:r>
              <a:rPr lang="ru-RU" altLang="ru-RU" sz="3600" smtClean="0">
                <a:latin typeface="Times New Roman" pitchFamily="18" charset="0"/>
                <a:cs typeface="Times New Roman" pitchFamily="18" charset="0"/>
              </a:rPr>
              <a:t>Актуальность темы</a:t>
            </a: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685800" y="1981200"/>
            <a:ext cx="8229600" cy="4724400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ru-RU" altLang="ru-RU" sz="28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Современные документы образования.</a:t>
            </a:r>
          </a:p>
          <a:p>
            <a:pPr algn="just">
              <a:buFont typeface="Wingdings" pitchFamily="2" charset="2"/>
              <a:buChar char="ü"/>
            </a:pPr>
            <a:r>
              <a:rPr lang="ru-RU" altLang="ru-RU" sz="28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Данные официальной статистики, свидетельствующие о низкой обновляемости учительского корпуса.</a:t>
            </a:r>
          </a:p>
          <a:p>
            <a:pPr algn="just">
              <a:buFont typeface="Wingdings" pitchFamily="2" charset="2"/>
              <a:buChar char="ü"/>
            </a:pPr>
            <a:r>
              <a:rPr lang="ru-RU" altLang="ru-RU" sz="28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Эмпирические данные исследований по Василеостровскому району, свидетельствующие также о низкой обновляемости  учительского корпуса.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363200" y="1905000"/>
            <a:ext cx="4243388" cy="4114800"/>
          </a:xfrm>
          <a:noFill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39725"/>
            <a:ext cx="8839200" cy="697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6096000"/>
            <a:ext cx="830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382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ъект 2"/>
          <p:cNvSpPr>
            <a:spLocks noGrp="1"/>
          </p:cNvSpPr>
          <p:nvPr>
            <p:ph idx="1"/>
          </p:nvPr>
        </p:nvSpPr>
        <p:spPr>
          <a:xfrm>
            <a:off x="1182688" y="685800"/>
            <a:ext cx="7772400" cy="5446713"/>
          </a:xfrm>
        </p:spPr>
        <p:txBody>
          <a:bodyPr/>
          <a:lstStyle/>
          <a:p>
            <a:endParaRPr lang="ru-RU" altLang="ru-RU" i="1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886200" y="1828800"/>
            <a:ext cx="1752600" cy="762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ИМЦ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315200" y="3295650"/>
            <a:ext cx="1600200" cy="196215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Профсоюз</a:t>
            </a:r>
          </a:p>
          <a:p>
            <a:pPr algn="ctr">
              <a:defRPr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algn="ctr">
              <a:defRPr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 по </a:t>
            </a:r>
          </a:p>
          <a:p>
            <a:pPr algn="ctr">
              <a:defRPr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аттестации</a:t>
            </a:r>
          </a:p>
        </p:txBody>
      </p:sp>
      <p:sp>
        <p:nvSpPr>
          <p:cNvPr id="7" name="Стрелка влево 6"/>
          <p:cNvSpPr/>
          <p:nvPr/>
        </p:nvSpPr>
        <p:spPr>
          <a:xfrm>
            <a:off x="2667000" y="1973263"/>
            <a:ext cx="977900" cy="485775"/>
          </a:xfrm>
          <a:prstGeom prst="lef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219200" y="1849438"/>
            <a:ext cx="1295400" cy="80803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кпк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62500" y="3473450"/>
            <a:ext cx="1028700" cy="12446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3886200" y="2657475"/>
            <a:ext cx="484188" cy="638175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5103813" y="2657475"/>
            <a:ext cx="484187" cy="654050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155950" y="3473450"/>
            <a:ext cx="1430338" cy="12446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Уроки молодых</a:t>
            </a:r>
          </a:p>
          <a:p>
            <a:pPr algn="ctr">
              <a:defRPr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</a:t>
            </a:r>
          </a:p>
        </p:txBody>
      </p:sp>
      <p:sp>
        <p:nvSpPr>
          <p:cNvPr id="13" name="Стрелка влево 12"/>
          <p:cNvSpPr/>
          <p:nvPr/>
        </p:nvSpPr>
        <p:spPr>
          <a:xfrm>
            <a:off x="5943600" y="3810000"/>
            <a:ext cx="1219200" cy="484188"/>
          </a:xfrm>
          <a:prstGeom prst="lef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5767388" y="2011363"/>
            <a:ext cx="977900" cy="484187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010400" y="1865313"/>
            <a:ext cx="1600200" cy="9144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219200" y="5233988"/>
            <a:ext cx="5791200" cy="9144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учреждение</a:t>
            </a:r>
          </a:p>
        </p:txBody>
      </p:sp>
      <p:sp>
        <p:nvSpPr>
          <p:cNvPr id="17" name="Стрелка вниз 16"/>
          <p:cNvSpPr/>
          <p:nvPr/>
        </p:nvSpPr>
        <p:spPr>
          <a:xfrm>
            <a:off x="1600200" y="2711450"/>
            <a:ext cx="533400" cy="2400300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3644900" y="4792663"/>
            <a:ext cx="485775" cy="457200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5033963" y="4762500"/>
            <a:ext cx="485775" cy="457200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130800" y="685800"/>
            <a:ext cx="3784600" cy="5334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2"/>
                </a:solidFill>
              </a:rPr>
              <a:t>Общественная работа</a:t>
            </a:r>
          </a:p>
        </p:txBody>
      </p:sp>
      <p:sp>
        <p:nvSpPr>
          <p:cNvPr id="21" name="Стрелка вверх 20"/>
          <p:cNvSpPr/>
          <p:nvPr/>
        </p:nvSpPr>
        <p:spPr>
          <a:xfrm>
            <a:off x="7569200" y="1219200"/>
            <a:ext cx="484188" cy="577850"/>
          </a:xfrm>
          <a:prstGeom prst="up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95400" y="381000"/>
            <a:ext cx="7543800" cy="6324600"/>
          </a:xfr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smtClean="0">
                <a:latin typeface="Times New Roman" pitchFamily="18" charset="0"/>
                <a:cs typeface="Times New Roman" pitchFamily="18" charset="0"/>
              </a:rPr>
              <a:t>Критерии эффективности программы интеграции</a:t>
            </a:r>
          </a:p>
        </p:txBody>
      </p:sp>
      <p:sp>
        <p:nvSpPr>
          <p:cNvPr id="2662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Снижение динамики ухода молодых специалистов;</a:t>
            </a:r>
          </a:p>
          <a:p>
            <a:r>
              <a:rPr lang="ru-RU" altLang="ru-RU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Повышение уровня профессиональных компетенций (по формальным показателям);</a:t>
            </a:r>
          </a:p>
          <a:p>
            <a:r>
              <a:rPr lang="ru-RU" altLang="ru-RU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Уровень психологического комфорта (самоанализ молодых специалистов)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mtClean="0"/>
              <a:t>Спасибо за внимание!</a:t>
            </a:r>
          </a:p>
        </p:txBody>
      </p:sp>
      <p:pic>
        <p:nvPicPr>
          <p:cNvPr id="27651" name="Picture 2" descr="C:\Users\александра\Desktop\inicio2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1752600"/>
            <a:ext cx="7888288" cy="4306888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838200"/>
            <a:ext cx="7793037" cy="838200"/>
          </a:xfrm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Противоречия между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1752600"/>
            <a:ext cx="7772400" cy="43799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8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Государственным заказом, основанном на требовании пополнения кадрового состава педагогов молодыми людьми, и недостаточной динамикой этого процесса;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Необходимостью осуществления социально-педагогической поддержки молодых учителей и недостаточной ее организацией в системе образования;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Необходимостью управления профессиональной адаптацией молодых специалистов и отсутствием условий для этого управления.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457200"/>
            <a:ext cx="8193088" cy="5675313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 </a:t>
            </a:r>
            <a:r>
              <a:rPr lang="ru-RU" alt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профессиональная адаптация молодых педагогов.</a:t>
            </a:r>
            <a:endParaRPr lang="ru-RU" altLang="ru-RU" sz="28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 </a:t>
            </a:r>
            <a:r>
              <a:rPr lang="ru-RU" alt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возможности управления профессиональной адаптацией молодых педагогов в современных условиях.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altLang="ru-RU" sz="28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исследования </a:t>
            </a:r>
            <a:r>
              <a:rPr lang="ru-RU" alt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Описать модель программы интеграции в профессиональную деятельность, способствующую адаптации молодых педагогов.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altLang="ru-RU" sz="28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 исследования. </a:t>
            </a:r>
            <a:r>
              <a:rPr lang="ru-RU" alt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будет разработана модель программы интеграции в профессиональную деятельность, то можно предполагать, что будет получен инструмент по решению проблемы управления адаптацией молодых специалистов.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Задачи исследования:</a:t>
            </a:r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497888" cy="4724400"/>
          </a:xfrm>
        </p:spPr>
        <p:txBody>
          <a:bodyPr/>
          <a:lstStyle/>
          <a:p>
            <a:r>
              <a:rPr lang="ru-RU" altLang="ru-RU" sz="24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Обобщить теоретические подходы к понятиям «молодой специалист», «профессиональная адаптация» и «управление профессиональной адаптацией»;</a:t>
            </a:r>
          </a:p>
          <a:p>
            <a:r>
              <a:rPr lang="ru-RU" altLang="ru-RU" sz="24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Выявить факторы, влияющие на профессиональную адаптацию молодых педагогов;</a:t>
            </a:r>
          </a:p>
          <a:p>
            <a:r>
              <a:rPr lang="ru-RU" altLang="ru-RU" sz="24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Проанализировать существующую практику управления профессиональной адаптацией молодых педагогов как в России, так и за рубежом с точки зрения эффективности;</a:t>
            </a:r>
          </a:p>
          <a:p>
            <a:r>
              <a:rPr lang="ru-RU" altLang="ru-RU" sz="24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Разработать модель программы интеграции в профессиональную деятельность, как эффективного способа управления профессиональной адаптацией молодых специалистов;</a:t>
            </a:r>
          </a:p>
          <a:p>
            <a:endParaRPr lang="ru-RU" altLang="ru-RU" sz="240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smtClean="0"/>
              <a:t>1 ГЛАВА Теоретические основы управления профессиональной адаптацией молодого педагога</a:t>
            </a:r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altLang="ru-RU" sz="2800" smtClean="0">
                <a:solidFill>
                  <a:schemeClr val="tx2"/>
                </a:solidFill>
              </a:rPr>
              <a:t>1.1  Профессиональная адаптация молодого специалиста в сфере образования.</a:t>
            </a:r>
          </a:p>
          <a:p>
            <a:pPr marL="0" indent="0">
              <a:buFont typeface="Wingdings" pitchFamily="2" charset="2"/>
              <a:buNone/>
            </a:pPr>
            <a:endParaRPr lang="ru-RU" altLang="ru-RU" sz="2400" smtClean="0">
              <a:solidFill>
                <a:schemeClr val="tx2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ru-RU" altLang="ru-RU" sz="2400" smtClean="0">
                <a:solidFill>
                  <a:schemeClr val="tx2"/>
                </a:solidFill>
              </a:rPr>
              <a:t>Уточнены понятия</a:t>
            </a:r>
          </a:p>
          <a:p>
            <a:pPr marL="0" indent="0">
              <a:buFont typeface="Wingdings" pitchFamily="2" charset="2"/>
              <a:buNone/>
            </a:pPr>
            <a:endParaRPr lang="ru-RU" altLang="ru-RU" sz="2400" smtClean="0">
              <a:solidFill>
                <a:schemeClr val="tx2"/>
              </a:solidFill>
            </a:endParaRPr>
          </a:p>
          <a:p>
            <a:pPr marL="0" indent="0" algn="just">
              <a:buFont typeface="Wingdings" pitchFamily="2" charset="2"/>
              <a:buNone/>
            </a:pPr>
            <a:r>
              <a:rPr lang="ru-RU" altLang="ru-RU" sz="2400" smtClean="0">
                <a:solidFill>
                  <a:schemeClr val="tx2"/>
                </a:solidFill>
              </a:rPr>
              <a:t>1. «молодой специалист» (педагог)  - лицо, получившее среднее педагогическое профессиональное образование или высшее образование, с педагогический стажем до трёх лет.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150938" y="304800"/>
            <a:ext cx="7793037" cy="1371600"/>
          </a:xfrm>
        </p:spPr>
        <p:txBody>
          <a:bodyPr/>
          <a:lstStyle/>
          <a:p>
            <a:r>
              <a:rPr lang="ru-RU" altLang="ru-RU" sz="2800" b="1" smtClean="0">
                <a:latin typeface="Times New Roman" pitchFamily="18" charset="0"/>
                <a:cs typeface="Times New Roman" pitchFamily="18" charset="0"/>
              </a:rPr>
              <a:t>1.1  Профессиональная адаптация молодого специалиста в сфере образования</a:t>
            </a:r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>
          <a:xfrm>
            <a:off x="1143000" y="1828800"/>
            <a:ext cx="7772400" cy="4876800"/>
          </a:xfrm>
        </p:spPr>
        <p:txBody>
          <a:bodyPr/>
          <a:lstStyle/>
          <a:p>
            <a:pPr marL="0" indent="0" algn="just">
              <a:buFont typeface="Wingdings" pitchFamily="2" charset="2"/>
              <a:buNone/>
            </a:pPr>
            <a:r>
              <a:rPr lang="ru-RU" altLang="ru-RU" sz="28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«Профессиональная адаптация молодых специалистов» - процесс взаимодействия личности и профессиональной среды, в ходе которого осуществляется освоение целей, ценностей, норм профессиональной деятельности, обусловленное сочетанием внешних и внутренних факторов,  обеспечивающих оптимальное  функционирование и развитие индивида в профессии. Цель адаптации – интеграция в профессию и педагогическое сообщество.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smtClean="0"/>
              <a:t/>
            </a:r>
            <a:br>
              <a:rPr lang="ru-RU" altLang="ru-RU" sz="2800" smtClean="0"/>
            </a:br>
            <a:r>
              <a:rPr lang="ru-RU" altLang="ru-RU" sz="2800" smtClean="0"/>
              <a:t/>
            </a:r>
            <a:br>
              <a:rPr lang="ru-RU" altLang="ru-RU" sz="2800" smtClean="0"/>
            </a:br>
            <a:r>
              <a:rPr lang="ru-RU" altLang="ru-RU" sz="2400" smtClean="0"/>
              <a:t>1.2  </a:t>
            </a: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Управление адаптацией молодого педагога как условие обновления и сохранения кадрового потенциала системы образования</a:t>
            </a: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q"/>
            </a:pPr>
            <a:r>
              <a:rPr lang="ru-RU" altLang="ru-RU" sz="28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Понятие «управление профессиональной адаптацией»: планируемый и регулируемый процесс создания условий по включению молодого специалиста в профессиональную среду.</a:t>
            </a:r>
          </a:p>
          <a:p>
            <a:pPr algn="just">
              <a:buFont typeface="Wingdings" pitchFamily="2" charset="2"/>
              <a:buChar char="q"/>
            </a:pPr>
            <a:r>
              <a:rPr lang="ru-RU" altLang="ru-RU" sz="28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Рассмотрены возможности управления профессиональной адаптацией молодого педагога через описанный опыт такого управления как в России, так и за рубежом.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7877175" cy="1219200"/>
          </a:xfrm>
        </p:spPr>
        <p:txBody>
          <a:bodyPr/>
          <a:lstStyle/>
          <a:p>
            <a:r>
              <a:rPr lang="ru-RU" altLang="ru-RU" sz="3200" smtClean="0">
                <a:latin typeface="Times New Roman" pitchFamily="18" charset="0"/>
                <a:cs typeface="Times New Roman" pitchFamily="18" charset="0"/>
              </a:rPr>
              <a:t>Формы управления профессиональной адаптацией молодого педагога в России</a:t>
            </a:r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>
          <a:xfrm>
            <a:off x="1182688" y="1752600"/>
            <a:ext cx="7772400" cy="4379913"/>
          </a:xfrm>
        </p:spPr>
        <p:txBody>
          <a:bodyPr/>
          <a:lstStyle/>
          <a:p>
            <a:r>
              <a:rPr lang="ru-RU" altLang="ru-RU" sz="28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Управление профессиональной адаптацией молодых специалистов =методическому сопровождению (Опрос СПб  2013 г.) </a:t>
            </a:r>
          </a:p>
          <a:p>
            <a:r>
              <a:rPr lang="ru-RU" altLang="ru-RU" sz="28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Поиск новых форм работы в районах СПб.</a:t>
            </a:r>
          </a:p>
          <a:p>
            <a:r>
              <a:rPr lang="ru-RU" altLang="ru-RU" sz="28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Целевое распределение от КО СПб в 2013 году.</a:t>
            </a:r>
          </a:p>
          <a:p>
            <a:r>
              <a:rPr lang="ru-RU" altLang="ru-RU" sz="28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Опыт регионов по управлению профессиональной адаптацией молодых педагогов.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812</TotalTime>
  <Words>878</Words>
  <Application>Microsoft Office PowerPoint</Application>
  <PresentationFormat>Экран (4:3)</PresentationFormat>
  <Paragraphs>107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Tahoma</vt:lpstr>
      <vt:lpstr>Arial</vt:lpstr>
      <vt:lpstr>Wingdings</vt:lpstr>
      <vt:lpstr>Calibri</vt:lpstr>
      <vt:lpstr>Times New Roman</vt:lpstr>
      <vt:lpstr>Палитра</vt:lpstr>
      <vt:lpstr>Тема курсового исследования:  «Возможности управления адаптацией молодого педагога»</vt:lpstr>
      <vt:lpstr>Актуальность темы</vt:lpstr>
      <vt:lpstr>Противоречия между</vt:lpstr>
      <vt:lpstr>Слайд 4</vt:lpstr>
      <vt:lpstr>Задачи исследования:</vt:lpstr>
      <vt:lpstr>1 ГЛАВА Теоретические основы управления профессиональной адаптацией молодого педагога</vt:lpstr>
      <vt:lpstr>1.1  Профессиональная адаптация молодого специалиста в сфере образования</vt:lpstr>
      <vt:lpstr>  1.2  Управление адаптацией молодого педагога как условие обновления и сохранения кадрового потенциала системы образования</vt:lpstr>
      <vt:lpstr>Формы управления профессиональной адаптацией молодого педагога в России</vt:lpstr>
      <vt:lpstr>Программы интеграции за рубежом как формы управления профессиональной адаптацией молодых специалистов</vt:lpstr>
      <vt:lpstr>  Влияние «программ интеграции» на  начинающих учителей (США)  (Американская ассоциация исследований в области образования)</vt:lpstr>
      <vt:lpstr>Выводы:  </vt:lpstr>
      <vt:lpstr>2 ГЛАВА Программа интеграции как эффективное средство управления профессиональной адаптацией молодых педагогов</vt:lpstr>
      <vt:lpstr>2.2 Условия адаптации современных молодых педагогов</vt:lpstr>
      <vt:lpstr>2. Отсутствие социальных гарантий и получения положенных льгот</vt:lpstr>
      <vt:lpstr>3.Вызовы времени, к которым не готова система профессионального образования</vt:lpstr>
      <vt:lpstr>Внутренние условия адаптации:</vt:lpstr>
      <vt:lpstr>2. Мотивация к работе в школе имеет тенденцию к снижению</vt:lpstr>
      <vt:lpstr>2.3  Описание Программы интеграции, способствующей эффективному управлению профессиональной адаптацией</vt:lpstr>
      <vt:lpstr>Слайд 20</vt:lpstr>
      <vt:lpstr>Слайд 21</vt:lpstr>
      <vt:lpstr>Слайд 22</vt:lpstr>
      <vt:lpstr>Слайд 23</vt:lpstr>
      <vt:lpstr>Критерии эффективности программы интеграции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User</cp:lastModifiedBy>
  <cp:revision>76</cp:revision>
  <cp:lastPrinted>1601-01-01T00:00:00Z</cp:lastPrinted>
  <dcterms:created xsi:type="dcterms:W3CDTF">1601-01-01T00:00:00Z</dcterms:created>
  <dcterms:modified xsi:type="dcterms:W3CDTF">2013-12-18T11:22:19Z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