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5" r:id="rId4"/>
    <p:sldId id="268" r:id="rId5"/>
    <p:sldId id="259" r:id="rId6"/>
    <p:sldId id="260" r:id="rId7"/>
    <p:sldId id="271" r:id="rId8"/>
    <p:sldId id="270" r:id="rId9"/>
    <p:sldId id="269" r:id="rId10"/>
    <p:sldId id="273" r:id="rId11"/>
    <p:sldId id="264" r:id="rId12"/>
    <p:sldId id="27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Виды </a:t>
            </a:r>
            <a:r>
              <a:rPr lang="ru-RU" dirty="0"/>
              <a:t>документов</a:t>
            </a:r>
          </a:p>
        </c:rich>
      </c:tx>
      <c:layout>
        <c:manualLayout>
          <c:xMode val="edge"/>
          <c:yMode val="edge"/>
          <c:x val="0.73361649928805062"/>
          <c:y val="0.88511255950984868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8675947320837958E-3"/>
          <c:y val="0.12468341994922373"/>
          <c:w val="0.96722994081187719"/>
          <c:h val="0.82567189036609123"/>
        </c:manualLayout>
      </c:layout>
      <c:pie3DChart>
        <c:varyColors val="1"/>
        <c:ser>
          <c:idx val="1"/>
          <c:order val="1"/>
          <c:tx>
            <c:strRef>
              <c:f>Лист1!$D$9</c:f>
              <c:strCache>
                <c:ptCount val="1"/>
                <c:pt idx="0">
                  <c:v>виды документов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Отзыв на деятельность
</a:t>
                    </a:r>
                    <a:r>
                      <a:rPr lang="ru-RU" sz="1600" dirty="0"/>
                      <a:t>41%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Экспертная оценка
</a:t>
                    </a:r>
                    <a:r>
                      <a:rPr lang="ru-RU" sz="1600" dirty="0"/>
                      <a:t>12%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Заключение
</a:t>
                    </a:r>
                    <a:r>
                      <a:rPr lang="ru-RU" sz="1600" dirty="0"/>
                      <a:t>35%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Рецензия
</a:t>
                    </a:r>
                    <a:r>
                      <a:rPr lang="ru-RU" sz="1600" dirty="0"/>
                      <a:t>6%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Письмо-обращение
</a:t>
                    </a:r>
                    <a:r>
                      <a:rPr lang="ru-RU" sz="1600" dirty="0"/>
                      <a:t>6%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Лист1!$E$8:$I$8</c:f>
              <c:strCache>
                <c:ptCount val="5"/>
                <c:pt idx="0">
                  <c:v>Отзыв на деятельность</c:v>
                </c:pt>
                <c:pt idx="1">
                  <c:v>Экспертная оценка</c:v>
                </c:pt>
                <c:pt idx="2">
                  <c:v>Заключение</c:v>
                </c:pt>
                <c:pt idx="3">
                  <c:v>Рецензия</c:v>
                </c:pt>
                <c:pt idx="4">
                  <c:v>Письмо-обращение</c:v>
                </c:pt>
              </c:strCache>
            </c:strRef>
          </c:cat>
          <c:val>
            <c:numRef>
              <c:f>Лист1!$E$9:$I$9</c:f>
              <c:numCache>
                <c:formatCode>General</c:formatCode>
                <c:ptCount val="5"/>
                <c:pt idx="0">
                  <c:v>41</c:v>
                </c:pt>
                <c:pt idx="1">
                  <c:v>12</c:v>
                </c:pt>
                <c:pt idx="2">
                  <c:v>35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0"/>
          <c:order val="0"/>
          <c:tx>
            <c:strRef>
              <c:f>Лист1!$D$9</c:f>
              <c:strCache>
                <c:ptCount val="1"/>
                <c:pt idx="0">
                  <c:v>виды документов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Лист1!$E$8:$I$8</c:f>
              <c:strCache>
                <c:ptCount val="5"/>
                <c:pt idx="0">
                  <c:v>Отзыв на деятельность</c:v>
                </c:pt>
                <c:pt idx="1">
                  <c:v>Экспертная оценка</c:v>
                </c:pt>
                <c:pt idx="2">
                  <c:v>Заключение</c:v>
                </c:pt>
                <c:pt idx="3">
                  <c:v>Рецензия</c:v>
                </c:pt>
                <c:pt idx="4">
                  <c:v>Письмо-обращение</c:v>
                </c:pt>
              </c:strCache>
            </c:strRef>
          </c:cat>
          <c:val>
            <c:numRef>
              <c:f>Лист1!$E$9:$I$9</c:f>
              <c:numCache>
                <c:formatCode>General</c:formatCode>
                <c:ptCount val="5"/>
                <c:pt idx="0">
                  <c:v>41</c:v>
                </c:pt>
                <c:pt idx="1">
                  <c:v>12</c:v>
                </c:pt>
                <c:pt idx="2">
                  <c:v>35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2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3E12DB-DB52-482F-A834-77816C46935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21D781-52E2-465F-B8E7-8229DD4573F0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Экспертиза в образовании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A59FA015-966D-42C5-8A61-F89A0A645962}" type="parTrans" cxnId="{85DADEFD-ED3E-4F31-9145-2AAC6509D09A}">
      <dgm:prSet/>
      <dgm:spPr/>
      <dgm:t>
        <a:bodyPr/>
        <a:lstStyle/>
        <a:p>
          <a:endParaRPr lang="ru-RU"/>
        </a:p>
      </dgm:t>
    </dgm:pt>
    <dgm:pt modelId="{A7AF05D2-6DC4-44ED-A8C2-0E8C137316F5}" type="sibTrans" cxnId="{85DADEFD-ED3E-4F31-9145-2AAC6509D09A}">
      <dgm:prSet/>
      <dgm:spPr/>
      <dgm:t>
        <a:bodyPr/>
        <a:lstStyle/>
        <a:p>
          <a:endParaRPr lang="ru-RU"/>
        </a:p>
      </dgm:t>
    </dgm:pt>
    <dgm:pt modelId="{A1DDE82F-E153-4577-ABC4-55C977F3A6B6}">
      <dgm:prSet phldrT="[Текст]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ГОСУДАРСТВЕННАЯ:</a:t>
          </a:r>
          <a:endParaRPr lang="ru-RU" dirty="0"/>
        </a:p>
      </dgm:t>
    </dgm:pt>
    <dgm:pt modelId="{F3628635-C272-4FC4-B424-60E48D66A0F2}" type="parTrans" cxnId="{8DBFB0EA-FC8C-419E-9CB7-84A4F01C6389}">
      <dgm:prSet/>
      <dgm:spPr/>
      <dgm:t>
        <a:bodyPr/>
        <a:lstStyle/>
        <a:p>
          <a:endParaRPr lang="ru-RU"/>
        </a:p>
      </dgm:t>
    </dgm:pt>
    <dgm:pt modelId="{7B0F139B-1ED6-43C0-A7DB-36F61BB89C24}" type="sibTrans" cxnId="{8DBFB0EA-FC8C-419E-9CB7-84A4F01C6389}">
      <dgm:prSet/>
      <dgm:spPr/>
      <dgm:t>
        <a:bodyPr/>
        <a:lstStyle/>
        <a:p>
          <a:endParaRPr lang="ru-RU"/>
        </a:p>
      </dgm:t>
    </dgm:pt>
    <dgm:pt modelId="{DE8FCF53-F415-4FD3-B49B-E9EDCC243880}">
      <dgm:prSet phldrT="[Текст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ОБЩЕСТВЕННО-ПРОФЕССИОНАЛЬНАЯ</a:t>
          </a:r>
          <a:endParaRPr lang="ru-RU" dirty="0"/>
        </a:p>
      </dgm:t>
    </dgm:pt>
    <dgm:pt modelId="{0DF6E847-87C7-4F6F-8B3D-8F5B6FF7B372}" type="parTrans" cxnId="{03207C4F-8786-4A22-960F-B787D410A900}">
      <dgm:prSet/>
      <dgm:spPr/>
      <dgm:t>
        <a:bodyPr/>
        <a:lstStyle/>
        <a:p>
          <a:endParaRPr lang="ru-RU"/>
        </a:p>
      </dgm:t>
    </dgm:pt>
    <dgm:pt modelId="{1D342C43-00BF-49AB-B632-454F09B04229}" type="sibTrans" cxnId="{03207C4F-8786-4A22-960F-B787D410A900}">
      <dgm:prSet/>
      <dgm:spPr/>
      <dgm:t>
        <a:bodyPr/>
        <a:lstStyle/>
        <a:p>
          <a:endParaRPr lang="ru-RU"/>
        </a:p>
      </dgm:t>
    </dgm:pt>
    <dgm:pt modelId="{D197F2FA-03BB-4122-9803-26A1E1900FB4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mtClean="0">
              <a:solidFill>
                <a:schemeClr val="tx1"/>
              </a:solidFill>
            </a:rPr>
            <a:t>ЛИЦЕНЗИРОВАНИЕ;</a:t>
          </a:r>
          <a:endParaRPr lang="ru-RU" dirty="0">
            <a:solidFill>
              <a:schemeClr val="tx1"/>
            </a:solidFill>
          </a:endParaRPr>
        </a:p>
      </dgm:t>
    </dgm:pt>
    <dgm:pt modelId="{C2AF0CDE-92C6-47B7-AE6F-0FDCB2E1E0DE}" type="parTrans" cxnId="{22F64CB6-1BB0-434E-98CE-51D72FAD1CFE}">
      <dgm:prSet/>
      <dgm:spPr/>
      <dgm:t>
        <a:bodyPr/>
        <a:lstStyle/>
        <a:p>
          <a:endParaRPr lang="ru-RU"/>
        </a:p>
      </dgm:t>
    </dgm:pt>
    <dgm:pt modelId="{404FD5D4-7627-48C4-A3A4-F8AEDA3A0FDB}" type="sibTrans" cxnId="{22F64CB6-1BB0-434E-98CE-51D72FAD1CFE}">
      <dgm:prSet/>
      <dgm:spPr/>
      <dgm:t>
        <a:bodyPr/>
        <a:lstStyle/>
        <a:p>
          <a:endParaRPr lang="ru-RU"/>
        </a:p>
      </dgm:t>
    </dgm:pt>
    <dgm:pt modelId="{09C1F623-4387-4499-8E74-E95074B675C4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mtClean="0">
              <a:solidFill>
                <a:schemeClr val="tx1"/>
              </a:solidFill>
            </a:rPr>
            <a:t>ГОСУДАРСТВЕННАЯ АККРЕДИТАЦИЯ;</a:t>
          </a:r>
          <a:endParaRPr lang="ru-RU" dirty="0">
            <a:solidFill>
              <a:schemeClr val="tx1"/>
            </a:solidFill>
          </a:endParaRPr>
        </a:p>
      </dgm:t>
    </dgm:pt>
    <dgm:pt modelId="{984A5B7A-F487-4D23-90E0-9D87ABFD33B3}" type="parTrans" cxnId="{C54C55DF-F31B-438C-A6D9-4A4BA6DAD212}">
      <dgm:prSet/>
      <dgm:spPr/>
      <dgm:t>
        <a:bodyPr/>
        <a:lstStyle/>
        <a:p>
          <a:endParaRPr lang="ru-RU"/>
        </a:p>
      </dgm:t>
    </dgm:pt>
    <dgm:pt modelId="{F8587251-16DE-404A-82CE-E1C4398D8C65}" type="sibTrans" cxnId="{C54C55DF-F31B-438C-A6D9-4A4BA6DAD212}">
      <dgm:prSet/>
      <dgm:spPr/>
      <dgm:t>
        <a:bodyPr/>
        <a:lstStyle/>
        <a:p>
          <a:endParaRPr lang="ru-RU"/>
        </a:p>
      </dgm:t>
    </dgm:pt>
    <dgm:pt modelId="{06BAABAE-5515-4FBE-A19F-F13F9CDDAAAC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mtClean="0">
              <a:solidFill>
                <a:schemeClr val="tx1"/>
              </a:solidFill>
            </a:rPr>
            <a:t>НАДЗОР И КОНТРОЛЬ</a:t>
          </a:r>
          <a:endParaRPr lang="ru-RU" dirty="0">
            <a:solidFill>
              <a:schemeClr val="tx1"/>
            </a:solidFill>
          </a:endParaRPr>
        </a:p>
      </dgm:t>
    </dgm:pt>
    <dgm:pt modelId="{7DA87745-C304-48D2-B658-8EAA379958A1}" type="parTrans" cxnId="{82ABB394-9E9C-440C-83A2-21AA7BBF4439}">
      <dgm:prSet/>
      <dgm:spPr/>
      <dgm:t>
        <a:bodyPr/>
        <a:lstStyle/>
        <a:p>
          <a:endParaRPr lang="ru-RU"/>
        </a:p>
      </dgm:t>
    </dgm:pt>
    <dgm:pt modelId="{9679841E-8E9A-4435-BED1-5A04E75D442F}" type="sibTrans" cxnId="{82ABB394-9E9C-440C-83A2-21AA7BBF4439}">
      <dgm:prSet/>
      <dgm:spPr/>
      <dgm:t>
        <a:bodyPr/>
        <a:lstStyle/>
        <a:p>
          <a:endParaRPr lang="ru-RU"/>
        </a:p>
      </dgm:t>
    </dgm:pt>
    <dgm:pt modelId="{E3C6E402-FEA0-45A7-A486-7BD1F1BF0F37}" type="pres">
      <dgm:prSet presAssocID="{E13E12DB-DB52-482F-A834-77816C4693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EBE923-7DB9-44C4-B89B-2F4FCBF9AF0B}" type="pres">
      <dgm:prSet presAssocID="{4D21D781-52E2-465F-B8E7-8229DD4573F0}" presName="boxAndChildren" presStyleCnt="0"/>
      <dgm:spPr/>
    </dgm:pt>
    <dgm:pt modelId="{3F20411C-02B7-4AEF-8893-7077F6DB1777}" type="pres">
      <dgm:prSet presAssocID="{4D21D781-52E2-465F-B8E7-8229DD4573F0}" presName="parentTextBox" presStyleLbl="node1" presStyleIdx="0" presStyleCnt="1"/>
      <dgm:spPr/>
      <dgm:t>
        <a:bodyPr/>
        <a:lstStyle/>
        <a:p>
          <a:endParaRPr lang="ru-RU"/>
        </a:p>
      </dgm:t>
    </dgm:pt>
    <dgm:pt modelId="{15A1D701-7D67-4495-AE4B-DE3B313E70FF}" type="pres">
      <dgm:prSet presAssocID="{4D21D781-52E2-465F-B8E7-8229DD4573F0}" presName="entireBox" presStyleLbl="node1" presStyleIdx="0" presStyleCnt="1" custLinFactNeighborX="-960" custLinFactNeighborY="-4530"/>
      <dgm:spPr/>
      <dgm:t>
        <a:bodyPr/>
        <a:lstStyle/>
        <a:p>
          <a:endParaRPr lang="ru-RU"/>
        </a:p>
      </dgm:t>
    </dgm:pt>
    <dgm:pt modelId="{1361FE64-9AF7-41D1-93C5-B4837D628FF8}" type="pres">
      <dgm:prSet presAssocID="{4D21D781-52E2-465F-B8E7-8229DD4573F0}" presName="descendantBox" presStyleCnt="0"/>
      <dgm:spPr/>
    </dgm:pt>
    <dgm:pt modelId="{9B001F77-DD05-4A5B-A761-75D42731D178}" type="pres">
      <dgm:prSet presAssocID="{A1DDE82F-E153-4577-ABC4-55C977F3A6B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7537E-B1B8-4230-8F38-AE318687B978}" type="pres">
      <dgm:prSet presAssocID="{DE8FCF53-F415-4FD3-B49B-E9EDCC243880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64CB6-1BB0-434E-98CE-51D72FAD1CFE}" srcId="{A1DDE82F-E153-4577-ABC4-55C977F3A6B6}" destId="{D197F2FA-03BB-4122-9803-26A1E1900FB4}" srcOrd="0" destOrd="0" parTransId="{C2AF0CDE-92C6-47B7-AE6F-0FDCB2E1E0DE}" sibTransId="{404FD5D4-7627-48C4-A3A4-F8AEDA3A0FDB}"/>
    <dgm:cxn modelId="{06FCC56B-E32E-4D85-8613-72185590F06A}" type="presOf" srcId="{06BAABAE-5515-4FBE-A19F-F13F9CDDAAAC}" destId="{9B001F77-DD05-4A5B-A761-75D42731D178}" srcOrd="0" destOrd="3" presId="urn:microsoft.com/office/officeart/2005/8/layout/process4"/>
    <dgm:cxn modelId="{791B9B22-CE40-4FA6-8131-C7431CF865A1}" type="presOf" srcId="{D197F2FA-03BB-4122-9803-26A1E1900FB4}" destId="{9B001F77-DD05-4A5B-A761-75D42731D178}" srcOrd="0" destOrd="1" presId="urn:microsoft.com/office/officeart/2005/8/layout/process4"/>
    <dgm:cxn modelId="{82ABB394-9E9C-440C-83A2-21AA7BBF4439}" srcId="{A1DDE82F-E153-4577-ABC4-55C977F3A6B6}" destId="{06BAABAE-5515-4FBE-A19F-F13F9CDDAAAC}" srcOrd="2" destOrd="0" parTransId="{7DA87745-C304-48D2-B658-8EAA379958A1}" sibTransId="{9679841E-8E9A-4435-BED1-5A04E75D442F}"/>
    <dgm:cxn modelId="{24D00C48-103D-49FE-A62E-D1E7E6551BBA}" type="presOf" srcId="{E13E12DB-DB52-482F-A834-77816C469359}" destId="{E3C6E402-FEA0-45A7-A486-7BD1F1BF0F37}" srcOrd="0" destOrd="0" presId="urn:microsoft.com/office/officeart/2005/8/layout/process4"/>
    <dgm:cxn modelId="{85DADEFD-ED3E-4F31-9145-2AAC6509D09A}" srcId="{E13E12DB-DB52-482F-A834-77816C469359}" destId="{4D21D781-52E2-465F-B8E7-8229DD4573F0}" srcOrd="0" destOrd="0" parTransId="{A59FA015-966D-42C5-8A61-F89A0A645962}" sibTransId="{A7AF05D2-6DC4-44ED-A8C2-0E8C137316F5}"/>
    <dgm:cxn modelId="{8DBFB0EA-FC8C-419E-9CB7-84A4F01C6389}" srcId="{4D21D781-52E2-465F-B8E7-8229DD4573F0}" destId="{A1DDE82F-E153-4577-ABC4-55C977F3A6B6}" srcOrd="0" destOrd="0" parTransId="{F3628635-C272-4FC4-B424-60E48D66A0F2}" sibTransId="{7B0F139B-1ED6-43C0-A7DB-36F61BB89C24}"/>
    <dgm:cxn modelId="{03207C4F-8786-4A22-960F-B787D410A900}" srcId="{4D21D781-52E2-465F-B8E7-8229DD4573F0}" destId="{DE8FCF53-F415-4FD3-B49B-E9EDCC243880}" srcOrd="1" destOrd="0" parTransId="{0DF6E847-87C7-4F6F-8B3D-8F5B6FF7B372}" sibTransId="{1D342C43-00BF-49AB-B632-454F09B04229}"/>
    <dgm:cxn modelId="{92E45DFC-F240-47E5-9326-E5A994AFA91F}" type="presOf" srcId="{09C1F623-4387-4499-8E74-E95074B675C4}" destId="{9B001F77-DD05-4A5B-A761-75D42731D178}" srcOrd="0" destOrd="2" presId="urn:microsoft.com/office/officeart/2005/8/layout/process4"/>
    <dgm:cxn modelId="{7F5D8A90-12C8-4993-BB5A-2F6A6674ABAF}" type="presOf" srcId="{A1DDE82F-E153-4577-ABC4-55C977F3A6B6}" destId="{9B001F77-DD05-4A5B-A761-75D42731D178}" srcOrd="0" destOrd="0" presId="urn:microsoft.com/office/officeart/2005/8/layout/process4"/>
    <dgm:cxn modelId="{C54C55DF-F31B-438C-A6D9-4A4BA6DAD212}" srcId="{A1DDE82F-E153-4577-ABC4-55C977F3A6B6}" destId="{09C1F623-4387-4499-8E74-E95074B675C4}" srcOrd="1" destOrd="0" parTransId="{984A5B7A-F487-4D23-90E0-9D87ABFD33B3}" sibTransId="{F8587251-16DE-404A-82CE-E1C4398D8C65}"/>
    <dgm:cxn modelId="{64514624-D96C-4D13-AEA0-F179E8D484AF}" type="presOf" srcId="{DE8FCF53-F415-4FD3-B49B-E9EDCC243880}" destId="{7E77537E-B1B8-4230-8F38-AE318687B978}" srcOrd="0" destOrd="0" presId="urn:microsoft.com/office/officeart/2005/8/layout/process4"/>
    <dgm:cxn modelId="{1F4DFC96-1D0D-4FFF-B163-5D302400F9BF}" type="presOf" srcId="{4D21D781-52E2-465F-B8E7-8229DD4573F0}" destId="{15A1D701-7D67-4495-AE4B-DE3B313E70FF}" srcOrd="1" destOrd="0" presId="urn:microsoft.com/office/officeart/2005/8/layout/process4"/>
    <dgm:cxn modelId="{425B6E23-D587-4F6A-9697-CAEB37EAA50E}" type="presOf" srcId="{4D21D781-52E2-465F-B8E7-8229DD4573F0}" destId="{3F20411C-02B7-4AEF-8893-7077F6DB1777}" srcOrd="0" destOrd="0" presId="urn:microsoft.com/office/officeart/2005/8/layout/process4"/>
    <dgm:cxn modelId="{DA6D503E-68FA-4DFD-BC2A-12F0E11173C4}" type="presParOf" srcId="{E3C6E402-FEA0-45A7-A486-7BD1F1BF0F37}" destId="{E0EBE923-7DB9-44C4-B89B-2F4FCBF9AF0B}" srcOrd="0" destOrd="0" presId="urn:microsoft.com/office/officeart/2005/8/layout/process4"/>
    <dgm:cxn modelId="{1E86BBA3-01C1-4E19-8F45-08A7D30E203A}" type="presParOf" srcId="{E0EBE923-7DB9-44C4-B89B-2F4FCBF9AF0B}" destId="{3F20411C-02B7-4AEF-8893-7077F6DB1777}" srcOrd="0" destOrd="0" presId="urn:microsoft.com/office/officeart/2005/8/layout/process4"/>
    <dgm:cxn modelId="{1BD999ED-D92C-4045-9FDC-1F4B28047021}" type="presParOf" srcId="{E0EBE923-7DB9-44C4-B89B-2F4FCBF9AF0B}" destId="{15A1D701-7D67-4495-AE4B-DE3B313E70FF}" srcOrd="1" destOrd="0" presId="urn:microsoft.com/office/officeart/2005/8/layout/process4"/>
    <dgm:cxn modelId="{CBEAB618-BB96-4E5D-A1F1-764744568AF8}" type="presParOf" srcId="{E0EBE923-7DB9-44C4-B89B-2F4FCBF9AF0B}" destId="{1361FE64-9AF7-41D1-93C5-B4837D628FF8}" srcOrd="2" destOrd="0" presId="urn:microsoft.com/office/officeart/2005/8/layout/process4"/>
    <dgm:cxn modelId="{B04CC372-8927-44CA-A79B-0C015BD50F9F}" type="presParOf" srcId="{1361FE64-9AF7-41D1-93C5-B4837D628FF8}" destId="{9B001F77-DD05-4A5B-A761-75D42731D178}" srcOrd="0" destOrd="0" presId="urn:microsoft.com/office/officeart/2005/8/layout/process4"/>
    <dgm:cxn modelId="{EBF89DEA-1186-4034-8697-F0B1EF3F19B4}" type="presParOf" srcId="{1361FE64-9AF7-41D1-93C5-B4837D628FF8}" destId="{7E77537E-B1B8-4230-8F38-AE318687B97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39DFE6-7664-44AE-BC1F-DD521F2A622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CE5471-6881-48A0-A6CE-20F10D7E8FE7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just"/>
          <a:r>
            <a:rPr lang="ru-RU" sz="1800" dirty="0" smtClean="0"/>
            <a:t>Определить базовые понятия «экспертиза», «общественно-профессиональная экспертиза»,  «научная экспертиза», «объект экспертизы», «субъект экспертизы».</a:t>
          </a:r>
          <a:endParaRPr lang="ru-RU" sz="1800" dirty="0"/>
        </a:p>
      </dgm:t>
    </dgm:pt>
    <dgm:pt modelId="{269FDAB3-A0BF-454B-A195-0C01245FD82B}" type="parTrans" cxnId="{3297B27A-0FB7-43A5-B33A-13A558978D50}">
      <dgm:prSet/>
      <dgm:spPr/>
      <dgm:t>
        <a:bodyPr/>
        <a:lstStyle/>
        <a:p>
          <a:endParaRPr lang="ru-RU"/>
        </a:p>
      </dgm:t>
    </dgm:pt>
    <dgm:pt modelId="{7B4470A0-DD51-4937-AD44-8D640CA4750B}" type="sibTrans" cxnId="{3297B27A-0FB7-43A5-B33A-13A558978D50}">
      <dgm:prSet/>
      <dgm:spPr>
        <a:ln w="76200"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2258E19B-9C4E-4527-87A5-2A634056ADB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800" dirty="0" smtClean="0"/>
            <a:t> Провести анализ существующих подходов к экспертизе деятельности образовательной организации (отечественный и международный опыт). </a:t>
          </a:r>
          <a:endParaRPr lang="ru-RU" sz="1800" dirty="0"/>
        </a:p>
      </dgm:t>
    </dgm:pt>
    <dgm:pt modelId="{9041AA87-2B78-4D68-84E9-47CAFE47698E}" type="parTrans" cxnId="{FCFC8AE6-1F82-4B40-B919-FDBD14455131}">
      <dgm:prSet/>
      <dgm:spPr/>
      <dgm:t>
        <a:bodyPr/>
        <a:lstStyle/>
        <a:p>
          <a:endParaRPr lang="ru-RU"/>
        </a:p>
      </dgm:t>
    </dgm:pt>
    <dgm:pt modelId="{5D4A6DE2-906C-4806-80E0-1B44C1CD616E}" type="sibTrans" cxnId="{FCFC8AE6-1F82-4B40-B919-FDBD14455131}">
      <dgm:prSet/>
      <dgm:spPr/>
      <dgm:t>
        <a:bodyPr/>
        <a:lstStyle/>
        <a:p>
          <a:endParaRPr lang="ru-RU"/>
        </a:p>
      </dgm:t>
    </dgm:pt>
    <dgm:pt modelId="{9EF112CE-27B3-4D6E-AC11-6618136C6B4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just"/>
          <a:r>
            <a:rPr lang="ru-RU" sz="1400" dirty="0" smtClean="0"/>
            <a:t> Изучить опыт участия Частной общеобразовательной организации «Санкт-Петербургская гимназия «АЛЬМА-МАТЕР», имеющей успешный опыт  создания и реализации различных инновационных проектов, касающихся не только методики преподавания, но и особой организации образовательного процесса, в различных видах экспертных процедур.</a:t>
          </a:r>
        </a:p>
      </dgm:t>
    </dgm:pt>
    <dgm:pt modelId="{08974B36-BD2F-4605-846B-B966A3FA988E}" type="parTrans" cxnId="{8CD40267-E05F-43B6-B451-71E8C32F6210}">
      <dgm:prSet/>
      <dgm:spPr/>
      <dgm:t>
        <a:bodyPr/>
        <a:lstStyle/>
        <a:p>
          <a:endParaRPr lang="ru-RU"/>
        </a:p>
      </dgm:t>
    </dgm:pt>
    <dgm:pt modelId="{15AC353D-82B4-40D3-B294-DD318922F834}" type="sibTrans" cxnId="{8CD40267-E05F-43B6-B451-71E8C32F6210}">
      <dgm:prSet/>
      <dgm:spPr/>
      <dgm:t>
        <a:bodyPr/>
        <a:lstStyle/>
        <a:p>
          <a:endParaRPr lang="ru-RU"/>
        </a:p>
      </dgm:t>
    </dgm:pt>
    <dgm:pt modelId="{A74B902B-DB8E-4899-9311-E8561CF5EBA9}" type="pres">
      <dgm:prSet presAssocID="{ED39DFE6-7664-44AE-BC1F-DD521F2A622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77C9F67-7F4B-4146-B9B5-ACE7EDB222DA}" type="pres">
      <dgm:prSet presAssocID="{ED39DFE6-7664-44AE-BC1F-DD521F2A6229}" presName="Name1" presStyleCnt="0"/>
      <dgm:spPr/>
    </dgm:pt>
    <dgm:pt modelId="{DCAC40AA-C73C-476F-942C-DD8196C5712B}" type="pres">
      <dgm:prSet presAssocID="{ED39DFE6-7664-44AE-BC1F-DD521F2A6229}" presName="cycle" presStyleCnt="0"/>
      <dgm:spPr/>
    </dgm:pt>
    <dgm:pt modelId="{03CB402E-A02A-4DF4-BB42-21FA534A67AE}" type="pres">
      <dgm:prSet presAssocID="{ED39DFE6-7664-44AE-BC1F-DD521F2A6229}" presName="srcNode" presStyleLbl="node1" presStyleIdx="0" presStyleCnt="3"/>
      <dgm:spPr/>
    </dgm:pt>
    <dgm:pt modelId="{EDE80556-DD4A-4F40-A261-699A7F3973C2}" type="pres">
      <dgm:prSet presAssocID="{ED39DFE6-7664-44AE-BC1F-DD521F2A6229}" presName="conn" presStyleLbl="parChTrans1D2" presStyleIdx="0" presStyleCnt="1"/>
      <dgm:spPr/>
      <dgm:t>
        <a:bodyPr/>
        <a:lstStyle/>
        <a:p>
          <a:endParaRPr lang="ru-RU"/>
        </a:p>
      </dgm:t>
    </dgm:pt>
    <dgm:pt modelId="{39533ADB-D541-428E-8BD9-615BD6B60E38}" type="pres">
      <dgm:prSet presAssocID="{ED39DFE6-7664-44AE-BC1F-DD521F2A6229}" presName="extraNode" presStyleLbl="node1" presStyleIdx="0" presStyleCnt="3"/>
      <dgm:spPr/>
    </dgm:pt>
    <dgm:pt modelId="{753A616B-0774-4AC8-8A08-713A5D74B076}" type="pres">
      <dgm:prSet presAssocID="{ED39DFE6-7664-44AE-BC1F-DD521F2A6229}" presName="dstNode" presStyleLbl="node1" presStyleIdx="0" presStyleCnt="3"/>
      <dgm:spPr/>
    </dgm:pt>
    <dgm:pt modelId="{876D987F-C82A-4289-81D1-3243C4E0959E}" type="pres">
      <dgm:prSet presAssocID="{BECE5471-6881-48A0-A6CE-20F10D7E8FE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A97E2-8374-496C-B792-3C02D62D4280}" type="pres">
      <dgm:prSet presAssocID="{BECE5471-6881-48A0-A6CE-20F10D7E8FE7}" presName="accent_1" presStyleCnt="0"/>
      <dgm:spPr/>
    </dgm:pt>
    <dgm:pt modelId="{CA3FB08D-225F-4978-8EF5-0D53D85E8AE4}" type="pres">
      <dgm:prSet presAssocID="{BECE5471-6881-48A0-A6CE-20F10D7E8FE7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1941C0E8-F153-43CE-8FFF-F302ACF832F6}" type="pres">
      <dgm:prSet presAssocID="{2258E19B-9C4E-4527-87A5-2A634056ADB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F2774-EC07-4259-9279-C083CE84B08B}" type="pres">
      <dgm:prSet presAssocID="{2258E19B-9C4E-4527-87A5-2A634056ADB0}" presName="accent_2" presStyleCnt="0"/>
      <dgm:spPr/>
    </dgm:pt>
    <dgm:pt modelId="{369F898D-62F4-4800-9FCE-C34DD4D54120}" type="pres">
      <dgm:prSet presAssocID="{2258E19B-9C4E-4527-87A5-2A634056ADB0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  <dgm:pt modelId="{5ED6F707-016F-40E8-81D2-4C5F0EAEECA6}" type="pres">
      <dgm:prSet presAssocID="{9EF112CE-27B3-4D6E-AC11-6618136C6B40}" presName="text_3" presStyleLbl="node1" presStyleIdx="2" presStyleCnt="3" custScaleY="132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3C637-77F8-441C-813E-FC6C0AF73B63}" type="pres">
      <dgm:prSet presAssocID="{9EF112CE-27B3-4D6E-AC11-6618136C6B40}" presName="accent_3" presStyleCnt="0"/>
      <dgm:spPr/>
    </dgm:pt>
    <dgm:pt modelId="{6C324496-57C4-4859-A7CF-9FE8F06E1667}" type="pres">
      <dgm:prSet presAssocID="{9EF112CE-27B3-4D6E-AC11-6618136C6B40}" presName="accentRepeatNode" presStyleLbl="solidFgAcc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accent2">
              <a:lumMod val="75000"/>
            </a:schemeClr>
          </a:solidFill>
        </a:ln>
      </dgm:spPr>
    </dgm:pt>
  </dgm:ptLst>
  <dgm:cxnLst>
    <dgm:cxn modelId="{8CD40267-E05F-43B6-B451-71E8C32F6210}" srcId="{ED39DFE6-7664-44AE-BC1F-DD521F2A6229}" destId="{9EF112CE-27B3-4D6E-AC11-6618136C6B40}" srcOrd="2" destOrd="0" parTransId="{08974B36-BD2F-4605-846B-B966A3FA988E}" sibTransId="{15AC353D-82B4-40D3-B294-DD318922F834}"/>
    <dgm:cxn modelId="{C2ECFA37-37FD-4FDF-921E-1D6D6DE944BA}" type="presOf" srcId="{7B4470A0-DD51-4937-AD44-8D640CA4750B}" destId="{EDE80556-DD4A-4F40-A261-699A7F3973C2}" srcOrd="0" destOrd="0" presId="urn:microsoft.com/office/officeart/2008/layout/VerticalCurvedList"/>
    <dgm:cxn modelId="{3297B27A-0FB7-43A5-B33A-13A558978D50}" srcId="{ED39DFE6-7664-44AE-BC1F-DD521F2A6229}" destId="{BECE5471-6881-48A0-A6CE-20F10D7E8FE7}" srcOrd="0" destOrd="0" parTransId="{269FDAB3-A0BF-454B-A195-0C01245FD82B}" sibTransId="{7B4470A0-DD51-4937-AD44-8D640CA4750B}"/>
    <dgm:cxn modelId="{8094DC96-5820-406C-B153-40CB8A377711}" type="presOf" srcId="{ED39DFE6-7664-44AE-BC1F-DD521F2A6229}" destId="{A74B902B-DB8E-4899-9311-E8561CF5EBA9}" srcOrd="0" destOrd="0" presId="urn:microsoft.com/office/officeart/2008/layout/VerticalCurvedList"/>
    <dgm:cxn modelId="{FCFC8AE6-1F82-4B40-B919-FDBD14455131}" srcId="{ED39DFE6-7664-44AE-BC1F-DD521F2A6229}" destId="{2258E19B-9C4E-4527-87A5-2A634056ADB0}" srcOrd="1" destOrd="0" parTransId="{9041AA87-2B78-4D68-84E9-47CAFE47698E}" sibTransId="{5D4A6DE2-906C-4806-80E0-1B44C1CD616E}"/>
    <dgm:cxn modelId="{26201833-ADAA-480F-86D2-E2358296E8A1}" type="presOf" srcId="{9EF112CE-27B3-4D6E-AC11-6618136C6B40}" destId="{5ED6F707-016F-40E8-81D2-4C5F0EAEECA6}" srcOrd="0" destOrd="0" presId="urn:microsoft.com/office/officeart/2008/layout/VerticalCurvedList"/>
    <dgm:cxn modelId="{89550D40-F9E3-48A7-AD36-00F843EFC2D5}" type="presOf" srcId="{2258E19B-9C4E-4527-87A5-2A634056ADB0}" destId="{1941C0E8-F153-43CE-8FFF-F302ACF832F6}" srcOrd="0" destOrd="0" presId="urn:microsoft.com/office/officeart/2008/layout/VerticalCurvedList"/>
    <dgm:cxn modelId="{27745A9D-56D6-4FEA-BA98-DEB038F22559}" type="presOf" srcId="{BECE5471-6881-48A0-A6CE-20F10D7E8FE7}" destId="{876D987F-C82A-4289-81D1-3243C4E0959E}" srcOrd="0" destOrd="0" presId="urn:microsoft.com/office/officeart/2008/layout/VerticalCurvedList"/>
    <dgm:cxn modelId="{98C29704-F66C-4AE1-ADA5-53CAA867CB72}" type="presParOf" srcId="{A74B902B-DB8E-4899-9311-E8561CF5EBA9}" destId="{C77C9F67-7F4B-4146-B9B5-ACE7EDB222DA}" srcOrd="0" destOrd="0" presId="urn:microsoft.com/office/officeart/2008/layout/VerticalCurvedList"/>
    <dgm:cxn modelId="{51273C9E-A54C-487F-A716-6B20FE5B8449}" type="presParOf" srcId="{C77C9F67-7F4B-4146-B9B5-ACE7EDB222DA}" destId="{DCAC40AA-C73C-476F-942C-DD8196C5712B}" srcOrd="0" destOrd="0" presId="urn:microsoft.com/office/officeart/2008/layout/VerticalCurvedList"/>
    <dgm:cxn modelId="{97E8A9BD-C6E5-4113-B39A-F5CCE8DE923F}" type="presParOf" srcId="{DCAC40AA-C73C-476F-942C-DD8196C5712B}" destId="{03CB402E-A02A-4DF4-BB42-21FA534A67AE}" srcOrd="0" destOrd="0" presId="urn:microsoft.com/office/officeart/2008/layout/VerticalCurvedList"/>
    <dgm:cxn modelId="{4B72F789-E4A2-4CB6-A13D-CD48942534F9}" type="presParOf" srcId="{DCAC40AA-C73C-476F-942C-DD8196C5712B}" destId="{EDE80556-DD4A-4F40-A261-699A7F3973C2}" srcOrd="1" destOrd="0" presId="urn:microsoft.com/office/officeart/2008/layout/VerticalCurvedList"/>
    <dgm:cxn modelId="{FB449576-6BF4-4CA2-881D-9FA3BF3FB42F}" type="presParOf" srcId="{DCAC40AA-C73C-476F-942C-DD8196C5712B}" destId="{39533ADB-D541-428E-8BD9-615BD6B60E38}" srcOrd="2" destOrd="0" presId="urn:microsoft.com/office/officeart/2008/layout/VerticalCurvedList"/>
    <dgm:cxn modelId="{7ADD4B39-1C1F-42FE-B705-53077CC6B6D8}" type="presParOf" srcId="{DCAC40AA-C73C-476F-942C-DD8196C5712B}" destId="{753A616B-0774-4AC8-8A08-713A5D74B076}" srcOrd="3" destOrd="0" presId="urn:microsoft.com/office/officeart/2008/layout/VerticalCurvedList"/>
    <dgm:cxn modelId="{8CC89822-FDEE-4C09-9D98-9CF5250AB743}" type="presParOf" srcId="{C77C9F67-7F4B-4146-B9B5-ACE7EDB222DA}" destId="{876D987F-C82A-4289-81D1-3243C4E0959E}" srcOrd="1" destOrd="0" presId="urn:microsoft.com/office/officeart/2008/layout/VerticalCurvedList"/>
    <dgm:cxn modelId="{542BCF7A-E2F0-4685-AB8E-3D50E67613C5}" type="presParOf" srcId="{C77C9F67-7F4B-4146-B9B5-ACE7EDB222DA}" destId="{FB9A97E2-8374-496C-B792-3C02D62D4280}" srcOrd="2" destOrd="0" presId="urn:microsoft.com/office/officeart/2008/layout/VerticalCurvedList"/>
    <dgm:cxn modelId="{B0902960-AB2E-4D15-8937-10E0E6E584B3}" type="presParOf" srcId="{FB9A97E2-8374-496C-B792-3C02D62D4280}" destId="{CA3FB08D-225F-4978-8EF5-0D53D85E8AE4}" srcOrd="0" destOrd="0" presId="urn:microsoft.com/office/officeart/2008/layout/VerticalCurvedList"/>
    <dgm:cxn modelId="{951B1264-6031-4EBC-B155-4A5D624E1494}" type="presParOf" srcId="{C77C9F67-7F4B-4146-B9B5-ACE7EDB222DA}" destId="{1941C0E8-F153-43CE-8FFF-F302ACF832F6}" srcOrd="3" destOrd="0" presId="urn:microsoft.com/office/officeart/2008/layout/VerticalCurvedList"/>
    <dgm:cxn modelId="{EDCC9DBE-8A8F-43EB-A0EC-D0F2B7D6DAFA}" type="presParOf" srcId="{C77C9F67-7F4B-4146-B9B5-ACE7EDB222DA}" destId="{8DAF2774-EC07-4259-9279-C083CE84B08B}" srcOrd="4" destOrd="0" presId="urn:microsoft.com/office/officeart/2008/layout/VerticalCurvedList"/>
    <dgm:cxn modelId="{8546A27B-A159-4485-BD3A-03D905ADB5DD}" type="presParOf" srcId="{8DAF2774-EC07-4259-9279-C083CE84B08B}" destId="{369F898D-62F4-4800-9FCE-C34DD4D54120}" srcOrd="0" destOrd="0" presId="urn:microsoft.com/office/officeart/2008/layout/VerticalCurvedList"/>
    <dgm:cxn modelId="{B47A30FD-3027-4114-97EE-27800A8AF518}" type="presParOf" srcId="{C77C9F67-7F4B-4146-B9B5-ACE7EDB222DA}" destId="{5ED6F707-016F-40E8-81D2-4C5F0EAEECA6}" srcOrd="5" destOrd="0" presId="urn:microsoft.com/office/officeart/2008/layout/VerticalCurvedList"/>
    <dgm:cxn modelId="{422417BA-1D26-4DCE-B64A-C96A97A87506}" type="presParOf" srcId="{C77C9F67-7F4B-4146-B9B5-ACE7EDB222DA}" destId="{F353C637-77F8-441C-813E-FC6C0AF73B63}" srcOrd="6" destOrd="0" presId="urn:microsoft.com/office/officeart/2008/layout/VerticalCurvedList"/>
    <dgm:cxn modelId="{0038B977-EDC5-4A3D-9EF2-37F21F96222E}" type="presParOf" srcId="{F353C637-77F8-441C-813E-FC6C0AF73B63}" destId="{6C324496-57C4-4859-A7CF-9FE8F06E16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D5C961-43BA-40F1-800F-2790B3EA22D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B998F3-12C6-4AB1-A0AF-2F2FE97733AF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Объект</a:t>
          </a:r>
          <a:endParaRPr lang="ru-RU" dirty="0"/>
        </a:p>
      </dgm:t>
    </dgm:pt>
    <dgm:pt modelId="{F6FA46C7-AADA-4672-8F44-DD8F5EFE3EF6}" type="parTrans" cxnId="{6F45FD18-C66B-4168-B367-D591FDD7BEE6}">
      <dgm:prSet/>
      <dgm:spPr/>
      <dgm:t>
        <a:bodyPr/>
        <a:lstStyle/>
        <a:p>
          <a:endParaRPr lang="ru-RU"/>
        </a:p>
      </dgm:t>
    </dgm:pt>
    <dgm:pt modelId="{65BC690B-4B1C-4D31-89A8-AEAA88DA7B12}" type="sibTrans" cxnId="{6F45FD18-C66B-4168-B367-D591FDD7BEE6}">
      <dgm:prSet/>
      <dgm:spPr/>
      <dgm:t>
        <a:bodyPr/>
        <a:lstStyle/>
        <a:p>
          <a:endParaRPr lang="ru-RU"/>
        </a:p>
      </dgm:t>
    </dgm:pt>
    <dgm:pt modelId="{4D547816-7DFA-4C03-91E6-7711C022B9FA}">
      <dgm:prSet phldrT="[Текст]" custT="1"/>
      <dgm:spPr/>
      <dgm:t>
        <a:bodyPr/>
        <a:lstStyle/>
        <a:p>
          <a:pPr algn="l"/>
          <a:r>
            <a:rPr lang="ru-RU" sz="2000" dirty="0" smtClean="0"/>
            <a:t>практика общественно-профессиональной экспертизы в сфере образования.</a:t>
          </a:r>
          <a:endParaRPr lang="ru-RU" sz="2000" dirty="0"/>
        </a:p>
      </dgm:t>
    </dgm:pt>
    <dgm:pt modelId="{759CD853-B055-485D-934B-23396289A501}" type="parTrans" cxnId="{4FCE9376-9C86-43C1-B142-2CB62F504A17}">
      <dgm:prSet/>
      <dgm:spPr/>
      <dgm:t>
        <a:bodyPr/>
        <a:lstStyle/>
        <a:p>
          <a:endParaRPr lang="ru-RU"/>
        </a:p>
      </dgm:t>
    </dgm:pt>
    <dgm:pt modelId="{B7350297-24D6-423D-B74B-2DE5E75B4BEB}" type="sibTrans" cxnId="{4FCE9376-9C86-43C1-B142-2CB62F504A17}">
      <dgm:prSet/>
      <dgm:spPr/>
      <dgm:t>
        <a:bodyPr/>
        <a:lstStyle/>
        <a:p>
          <a:endParaRPr lang="ru-RU"/>
        </a:p>
      </dgm:t>
    </dgm:pt>
    <dgm:pt modelId="{0AA9FF9F-4A68-42ED-AA4C-3C6A928E544C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Предмет</a:t>
          </a:r>
          <a:endParaRPr lang="ru-RU" dirty="0"/>
        </a:p>
      </dgm:t>
    </dgm:pt>
    <dgm:pt modelId="{8F7DF9D8-102C-4CF8-8FD5-ECCC7D6E2A85}" type="parTrans" cxnId="{67BAED73-AE9E-4E5F-A4C2-5053868A7D35}">
      <dgm:prSet/>
      <dgm:spPr/>
      <dgm:t>
        <a:bodyPr/>
        <a:lstStyle/>
        <a:p>
          <a:endParaRPr lang="ru-RU"/>
        </a:p>
      </dgm:t>
    </dgm:pt>
    <dgm:pt modelId="{9A4334C4-3945-46BC-AB20-447EA77BF5B2}" type="sibTrans" cxnId="{67BAED73-AE9E-4E5F-A4C2-5053868A7D35}">
      <dgm:prSet/>
      <dgm:spPr/>
      <dgm:t>
        <a:bodyPr/>
        <a:lstStyle/>
        <a:p>
          <a:endParaRPr lang="ru-RU"/>
        </a:p>
      </dgm:t>
    </dgm:pt>
    <dgm:pt modelId="{3A99E2CE-2073-41E4-BEBF-ECA44B6FB864}">
      <dgm:prSet phldrT="[Текст]" custT="1"/>
      <dgm:spPr/>
      <dgm:t>
        <a:bodyPr/>
        <a:lstStyle/>
        <a:p>
          <a:pPr algn="just"/>
          <a:r>
            <a:rPr lang="ru-RU" sz="2000" dirty="0" smtClean="0"/>
            <a:t>факторы, определяющие  особые возможности  частных общеобразовательных организаций в общественно-профессиональной экспертизе. </a:t>
          </a:r>
          <a:endParaRPr lang="ru-RU" sz="2000" dirty="0"/>
        </a:p>
      </dgm:t>
    </dgm:pt>
    <dgm:pt modelId="{93AFD716-6F19-4316-816A-D99DBA5852CA}" type="parTrans" cxnId="{AFEA6623-6BE4-402F-8642-CBED0141E9B8}">
      <dgm:prSet/>
      <dgm:spPr/>
      <dgm:t>
        <a:bodyPr/>
        <a:lstStyle/>
        <a:p>
          <a:endParaRPr lang="ru-RU"/>
        </a:p>
      </dgm:t>
    </dgm:pt>
    <dgm:pt modelId="{242B0053-FD08-42F6-B7A3-38E296EBE005}" type="sibTrans" cxnId="{AFEA6623-6BE4-402F-8642-CBED0141E9B8}">
      <dgm:prSet/>
      <dgm:spPr/>
      <dgm:t>
        <a:bodyPr/>
        <a:lstStyle/>
        <a:p>
          <a:endParaRPr lang="ru-RU"/>
        </a:p>
      </dgm:t>
    </dgm:pt>
    <dgm:pt modelId="{E3E8799E-7A2E-4113-BC5F-6FD54985EBAB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Гипотеза</a:t>
          </a:r>
          <a:endParaRPr lang="ru-RU" dirty="0"/>
        </a:p>
      </dgm:t>
    </dgm:pt>
    <dgm:pt modelId="{2B8C17D5-350D-4372-97A8-9F284EDF0174}" type="parTrans" cxnId="{DDFE82AD-840A-4188-8DAB-7F74EABD9AC1}">
      <dgm:prSet/>
      <dgm:spPr/>
      <dgm:t>
        <a:bodyPr/>
        <a:lstStyle/>
        <a:p>
          <a:endParaRPr lang="ru-RU"/>
        </a:p>
      </dgm:t>
    </dgm:pt>
    <dgm:pt modelId="{EC87B3BD-8407-49A1-A8E8-C88684F3A74B}" type="sibTrans" cxnId="{DDFE82AD-840A-4188-8DAB-7F74EABD9AC1}">
      <dgm:prSet/>
      <dgm:spPr/>
      <dgm:t>
        <a:bodyPr/>
        <a:lstStyle/>
        <a:p>
          <a:endParaRPr lang="ru-RU"/>
        </a:p>
      </dgm:t>
    </dgm:pt>
    <dgm:pt modelId="{2946FB7B-2955-4D7E-AE9F-678873579EC9}">
      <dgm:prSet phldrT="[Текст]" custT="1"/>
      <dgm:spPr/>
      <dgm:t>
        <a:bodyPr/>
        <a:lstStyle/>
        <a:p>
          <a:pPr algn="just"/>
          <a:r>
            <a:rPr lang="ru-RU" sz="1800" dirty="0" smtClean="0"/>
            <a:t>Частные общеобразовательные организации могут выступать объектом и   субъектом общественно-профессиональной экспертизы. </a:t>
          </a:r>
          <a:endParaRPr lang="ru-RU" sz="1800" dirty="0"/>
        </a:p>
      </dgm:t>
    </dgm:pt>
    <dgm:pt modelId="{513842E9-1110-4A48-AF37-50E8BFF4EF1B}" type="parTrans" cxnId="{C5E88035-BCBC-4ECB-BFA2-35750FD1ABFE}">
      <dgm:prSet/>
      <dgm:spPr/>
      <dgm:t>
        <a:bodyPr/>
        <a:lstStyle/>
        <a:p>
          <a:endParaRPr lang="ru-RU"/>
        </a:p>
      </dgm:t>
    </dgm:pt>
    <dgm:pt modelId="{C5D948DB-82E9-4C31-B6E0-5A3EBB20C4E2}" type="sibTrans" cxnId="{C5E88035-BCBC-4ECB-BFA2-35750FD1ABFE}">
      <dgm:prSet/>
      <dgm:spPr/>
      <dgm:t>
        <a:bodyPr/>
        <a:lstStyle/>
        <a:p>
          <a:endParaRPr lang="ru-RU"/>
        </a:p>
      </dgm:t>
    </dgm:pt>
    <dgm:pt modelId="{E5A50F23-A8B8-401D-ABB9-F2024E1F3091}">
      <dgm:prSet custT="1"/>
      <dgm:spPr/>
      <dgm:t>
        <a:bodyPr/>
        <a:lstStyle/>
        <a:p>
          <a:pPr algn="just"/>
          <a:r>
            <a:rPr lang="ru-RU" sz="1800" dirty="0" smtClean="0"/>
            <a:t>Участие частных общеобразовательных учреждений в общественно-профессиональной экспертизе соответствует потребностям развития, как самих организаций, так и образовательных систем, в состав которых они входят. </a:t>
          </a:r>
          <a:endParaRPr lang="ru-RU" sz="1800" dirty="0"/>
        </a:p>
      </dgm:t>
    </dgm:pt>
    <dgm:pt modelId="{A3AEDE8F-1780-4F0A-A7AE-1A358DC3C532}" type="parTrans" cxnId="{AAB290B2-0ED7-47E7-90BA-28DA8586F71E}">
      <dgm:prSet/>
      <dgm:spPr/>
      <dgm:t>
        <a:bodyPr/>
        <a:lstStyle/>
        <a:p>
          <a:endParaRPr lang="ru-RU"/>
        </a:p>
      </dgm:t>
    </dgm:pt>
    <dgm:pt modelId="{076B3C35-C62B-435F-87B7-0A704358C410}" type="sibTrans" cxnId="{AAB290B2-0ED7-47E7-90BA-28DA8586F71E}">
      <dgm:prSet/>
      <dgm:spPr/>
      <dgm:t>
        <a:bodyPr/>
        <a:lstStyle/>
        <a:p>
          <a:endParaRPr lang="ru-RU"/>
        </a:p>
      </dgm:t>
    </dgm:pt>
    <dgm:pt modelId="{B04938B1-E9A5-41E4-88A7-178BE5800C4B}">
      <dgm:prSet custT="1"/>
      <dgm:spPr/>
      <dgm:t>
        <a:bodyPr/>
        <a:lstStyle/>
        <a:p>
          <a:pPr algn="just"/>
          <a:r>
            <a:rPr lang="ru-RU" sz="1800" dirty="0" smtClean="0"/>
            <a:t>Такие запросы могут быть удовлетворены, если смыслом общественно-профессиональной экспертизы станет выявление потенциала образовательной организации. </a:t>
          </a:r>
          <a:endParaRPr lang="ru-RU" sz="1800" dirty="0"/>
        </a:p>
      </dgm:t>
    </dgm:pt>
    <dgm:pt modelId="{D3D0C241-9856-4FCA-B957-22820A1DBD10}" type="parTrans" cxnId="{AAAC5E25-DBDC-4EC4-8F37-ADF9667E0D9E}">
      <dgm:prSet/>
      <dgm:spPr/>
      <dgm:t>
        <a:bodyPr/>
        <a:lstStyle/>
        <a:p>
          <a:endParaRPr lang="ru-RU"/>
        </a:p>
      </dgm:t>
    </dgm:pt>
    <dgm:pt modelId="{A08B6232-B8D2-4D80-B3D6-A0D6BB4478F2}" type="sibTrans" cxnId="{AAAC5E25-DBDC-4EC4-8F37-ADF9667E0D9E}">
      <dgm:prSet/>
      <dgm:spPr/>
      <dgm:t>
        <a:bodyPr/>
        <a:lstStyle/>
        <a:p>
          <a:endParaRPr lang="ru-RU"/>
        </a:p>
      </dgm:t>
    </dgm:pt>
    <dgm:pt modelId="{D8FCCFE8-D102-4335-A445-98EAC72A8CED}" type="pres">
      <dgm:prSet presAssocID="{B4D5C961-43BA-40F1-800F-2790B3EA22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250E68-6035-43CE-BEC7-70E23B0632A2}" type="pres">
      <dgm:prSet presAssocID="{B9B998F3-12C6-4AB1-A0AF-2F2FE97733AF}" presName="composite" presStyleCnt="0"/>
      <dgm:spPr/>
    </dgm:pt>
    <dgm:pt modelId="{37D87DC6-CCE5-4A21-BA3E-014489B7715F}" type="pres">
      <dgm:prSet presAssocID="{B9B998F3-12C6-4AB1-A0AF-2F2FE97733A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59DBA-C50B-4172-A8BA-F2FD73B207C6}" type="pres">
      <dgm:prSet presAssocID="{B9B998F3-12C6-4AB1-A0AF-2F2FE97733AF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9483C-CC4E-476C-B278-4F0CBCEA7873}" type="pres">
      <dgm:prSet presAssocID="{65BC690B-4B1C-4D31-89A8-AEAA88DA7B12}" presName="sp" presStyleCnt="0"/>
      <dgm:spPr/>
    </dgm:pt>
    <dgm:pt modelId="{76AFDE8C-0241-4D55-9210-6659FDDBD162}" type="pres">
      <dgm:prSet presAssocID="{0AA9FF9F-4A68-42ED-AA4C-3C6A928E544C}" presName="composite" presStyleCnt="0"/>
      <dgm:spPr/>
    </dgm:pt>
    <dgm:pt modelId="{52FBBD13-3DE1-4F47-93A1-08AA7CD23506}" type="pres">
      <dgm:prSet presAssocID="{0AA9FF9F-4A68-42ED-AA4C-3C6A928E544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2610E-58EC-4C13-94CC-A22B4CE91C91}" type="pres">
      <dgm:prSet presAssocID="{0AA9FF9F-4A68-42ED-AA4C-3C6A928E544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17660-2393-4332-A18A-18CAE0A61192}" type="pres">
      <dgm:prSet presAssocID="{9A4334C4-3945-46BC-AB20-447EA77BF5B2}" presName="sp" presStyleCnt="0"/>
      <dgm:spPr/>
    </dgm:pt>
    <dgm:pt modelId="{7053772A-53AC-447D-BC9D-AD04E176164B}" type="pres">
      <dgm:prSet presAssocID="{E3E8799E-7A2E-4113-BC5F-6FD54985EBAB}" presName="composite" presStyleCnt="0"/>
      <dgm:spPr/>
    </dgm:pt>
    <dgm:pt modelId="{418227E7-C61A-41CA-A377-C196AB206869}" type="pres">
      <dgm:prSet presAssocID="{E3E8799E-7A2E-4113-BC5F-6FD54985EBA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A91DE-C2ED-410E-8B7B-AA55358489F9}" type="pres">
      <dgm:prSet presAssocID="{E3E8799E-7A2E-4113-BC5F-6FD54985EBAB}" presName="descendantText" presStyleLbl="alignAcc1" presStyleIdx="2" presStyleCnt="3" custScaleY="277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B85E39-6024-4B42-8789-0ABF14D911F9}" type="presOf" srcId="{B04938B1-E9A5-41E4-88A7-178BE5800C4B}" destId="{E00A91DE-C2ED-410E-8B7B-AA55358489F9}" srcOrd="0" destOrd="2" presId="urn:microsoft.com/office/officeart/2005/8/layout/chevron2"/>
    <dgm:cxn modelId="{C5E88035-BCBC-4ECB-BFA2-35750FD1ABFE}" srcId="{E3E8799E-7A2E-4113-BC5F-6FD54985EBAB}" destId="{2946FB7B-2955-4D7E-AE9F-678873579EC9}" srcOrd="0" destOrd="0" parTransId="{513842E9-1110-4A48-AF37-50E8BFF4EF1B}" sibTransId="{C5D948DB-82E9-4C31-B6E0-5A3EBB20C4E2}"/>
    <dgm:cxn modelId="{D040E6CC-AB0D-469C-B24D-755532EA3701}" type="presOf" srcId="{4D547816-7DFA-4C03-91E6-7711C022B9FA}" destId="{5CE59DBA-C50B-4172-A8BA-F2FD73B207C6}" srcOrd="0" destOrd="0" presId="urn:microsoft.com/office/officeart/2005/8/layout/chevron2"/>
    <dgm:cxn modelId="{9292170E-3B0E-431A-A889-123DB0B40E21}" type="presOf" srcId="{3A99E2CE-2073-41E4-BEBF-ECA44B6FB864}" destId="{9002610E-58EC-4C13-94CC-A22B4CE91C91}" srcOrd="0" destOrd="0" presId="urn:microsoft.com/office/officeart/2005/8/layout/chevron2"/>
    <dgm:cxn modelId="{A93DB071-8BA3-40B8-90C0-13C9E1147180}" type="presOf" srcId="{B4D5C961-43BA-40F1-800F-2790B3EA22DB}" destId="{D8FCCFE8-D102-4335-A445-98EAC72A8CED}" srcOrd="0" destOrd="0" presId="urn:microsoft.com/office/officeart/2005/8/layout/chevron2"/>
    <dgm:cxn modelId="{B64A789F-2987-475A-9E9A-A8287E3BAB0E}" type="presOf" srcId="{B9B998F3-12C6-4AB1-A0AF-2F2FE97733AF}" destId="{37D87DC6-CCE5-4A21-BA3E-014489B7715F}" srcOrd="0" destOrd="0" presId="urn:microsoft.com/office/officeart/2005/8/layout/chevron2"/>
    <dgm:cxn modelId="{DDFE82AD-840A-4188-8DAB-7F74EABD9AC1}" srcId="{B4D5C961-43BA-40F1-800F-2790B3EA22DB}" destId="{E3E8799E-7A2E-4113-BC5F-6FD54985EBAB}" srcOrd="2" destOrd="0" parTransId="{2B8C17D5-350D-4372-97A8-9F284EDF0174}" sibTransId="{EC87B3BD-8407-49A1-A8E8-C88684F3A74B}"/>
    <dgm:cxn modelId="{6F45FD18-C66B-4168-B367-D591FDD7BEE6}" srcId="{B4D5C961-43BA-40F1-800F-2790B3EA22DB}" destId="{B9B998F3-12C6-4AB1-A0AF-2F2FE97733AF}" srcOrd="0" destOrd="0" parTransId="{F6FA46C7-AADA-4672-8F44-DD8F5EFE3EF6}" sibTransId="{65BC690B-4B1C-4D31-89A8-AEAA88DA7B12}"/>
    <dgm:cxn modelId="{4AB1E8A2-5809-4BEC-875F-DD798A22D343}" type="presOf" srcId="{2946FB7B-2955-4D7E-AE9F-678873579EC9}" destId="{E00A91DE-C2ED-410E-8B7B-AA55358489F9}" srcOrd="0" destOrd="0" presId="urn:microsoft.com/office/officeart/2005/8/layout/chevron2"/>
    <dgm:cxn modelId="{B6E7464C-1B7D-4CC6-BBFA-0F52BA68CB79}" type="presOf" srcId="{E5A50F23-A8B8-401D-ABB9-F2024E1F3091}" destId="{E00A91DE-C2ED-410E-8B7B-AA55358489F9}" srcOrd="0" destOrd="1" presId="urn:microsoft.com/office/officeart/2005/8/layout/chevron2"/>
    <dgm:cxn modelId="{67BAED73-AE9E-4E5F-A4C2-5053868A7D35}" srcId="{B4D5C961-43BA-40F1-800F-2790B3EA22DB}" destId="{0AA9FF9F-4A68-42ED-AA4C-3C6A928E544C}" srcOrd="1" destOrd="0" parTransId="{8F7DF9D8-102C-4CF8-8FD5-ECCC7D6E2A85}" sibTransId="{9A4334C4-3945-46BC-AB20-447EA77BF5B2}"/>
    <dgm:cxn modelId="{4FCE9376-9C86-43C1-B142-2CB62F504A17}" srcId="{B9B998F3-12C6-4AB1-A0AF-2F2FE97733AF}" destId="{4D547816-7DFA-4C03-91E6-7711C022B9FA}" srcOrd="0" destOrd="0" parTransId="{759CD853-B055-485D-934B-23396289A501}" sibTransId="{B7350297-24D6-423D-B74B-2DE5E75B4BEB}"/>
    <dgm:cxn modelId="{D60954E5-0110-4DA7-8F61-FD27551ECB83}" type="presOf" srcId="{0AA9FF9F-4A68-42ED-AA4C-3C6A928E544C}" destId="{52FBBD13-3DE1-4F47-93A1-08AA7CD23506}" srcOrd="0" destOrd="0" presId="urn:microsoft.com/office/officeart/2005/8/layout/chevron2"/>
    <dgm:cxn modelId="{AAB290B2-0ED7-47E7-90BA-28DA8586F71E}" srcId="{E3E8799E-7A2E-4113-BC5F-6FD54985EBAB}" destId="{E5A50F23-A8B8-401D-ABB9-F2024E1F3091}" srcOrd="1" destOrd="0" parTransId="{A3AEDE8F-1780-4F0A-A7AE-1A358DC3C532}" sibTransId="{076B3C35-C62B-435F-87B7-0A704358C410}"/>
    <dgm:cxn modelId="{AAAC5E25-DBDC-4EC4-8F37-ADF9667E0D9E}" srcId="{E3E8799E-7A2E-4113-BC5F-6FD54985EBAB}" destId="{B04938B1-E9A5-41E4-88A7-178BE5800C4B}" srcOrd="2" destOrd="0" parTransId="{D3D0C241-9856-4FCA-B957-22820A1DBD10}" sibTransId="{A08B6232-B8D2-4D80-B3D6-A0D6BB4478F2}"/>
    <dgm:cxn modelId="{0DF95F83-49D1-4837-ADF6-0E584B13B79F}" type="presOf" srcId="{E3E8799E-7A2E-4113-BC5F-6FD54985EBAB}" destId="{418227E7-C61A-41CA-A377-C196AB206869}" srcOrd="0" destOrd="0" presId="urn:microsoft.com/office/officeart/2005/8/layout/chevron2"/>
    <dgm:cxn modelId="{AFEA6623-6BE4-402F-8642-CBED0141E9B8}" srcId="{0AA9FF9F-4A68-42ED-AA4C-3C6A928E544C}" destId="{3A99E2CE-2073-41E4-BEBF-ECA44B6FB864}" srcOrd="0" destOrd="0" parTransId="{93AFD716-6F19-4316-816A-D99DBA5852CA}" sibTransId="{242B0053-FD08-42F6-B7A3-38E296EBE005}"/>
    <dgm:cxn modelId="{91642013-A9A9-4356-90BE-3CA6EF4EEC8B}" type="presParOf" srcId="{D8FCCFE8-D102-4335-A445-98EAC72A8CED}" destId="{E9250E68-6035-43CE-BEC7-70E23B0632A2}" srcOrd="0" destOrd="0" presId="urn:microsoft.com/office/officeart/2005/8/layout/chevron2"/>
    <dgm:cxn modelId="{00E40D83-D849-4EED-A198-B1333E65BD62}" type="presParOf" srcId="{E9250E68-6035-43CE-BEC7-70E23B0632A2}" destId="{37D87DC6-CCE5-4A21-BA3E-014489B7715F}" srcOrd="0" destOrd="0" presId="urn:microsoft.com/office/officeart/2005/8/layout/chevron2"/>
    <dgm:cxn modelId="{8F7161CE-B656-4E83-9D38-E06214561996}" type="presParOf" srcId="{E9250E68-6035-43CE-BEC7-70E23B0632A2}" destId="{5CE59DBA-C50B-4172-A8BA-F2FD73B207C6}" srcOrd="1" destOrd="0" presId="urn:microsoft.com/office/officeart/2005/8/layout/chevron2"/>
    <dgm:cxn modelId="{FD494C11-BC76-4B1F-9115-FE12F2E5BACB}" type="presParOf" srcId="{D8FCCFE8-D102-4335-A445-98EAC72A8CED}" destId="{5509483C-CC4E-476C-B278-4F0CBCEA7873}" srcOrd="1" destOrd="0" presId="urn:microsoft.com/office/officeart/2005/8/layout/chevron2"/>
    <dgm:cxn modelId="{544D923A-3798-4D27-929C-378B3B25C9C8}" type="presParOf" srcId="{D8FCCFE8-D102-4335-A445-98EAC72A8CED}" destId="{76AFDE8C-0241-4D55-9210-6659FDDBD162}" srcOrd="2" destOrd="0" presId="urn:microsoft.com/office/officeart/2005/8/layout/chevron2"/>
    <dgm:cxn modelId="{8CBC3423-96F0-4466-97F4-B63F33160FBA}" type="presParOf" srcId="{76AFDE8C-0241-4D55-9210-6659FDDBD162}" destId="{52FBBD13-3DE1-4F47-93A1-08AA7CD23506}" srcOrd="0" destOrd="0" presId="urn:microsoft.com/office/officeart/2005/8/layout/chevron2"/>
    <dgm:cxn modelId="{448EC5DD-0991-4E01-A7F7-BDB51C855F51}" type="presParOf" srcId="{76AFDE8C-0241-4D55-9210-6659FDDBD162}" destId="{9002610E-58EC-4C13-94CC-A22B4CE91C91}" srcOrd="1" destOrd="0" presId="urn:microsoft.com/office/officeart/2005/8/layout/chevron2"/>
    <dgm:cxn modelId="{0E9236F5-786B-4FE6-A4EC-1301A9A50C7A}" type="presParOf" srcId="{D8FCCFE8-D102-4335-A445-98EAC72A8CED}" destId="{BF117660-2393-4332-A18A-18CAE0A61192}" srcOrd="3" destOrd="0" presId="urn:microsoft.com/office/officeart/2005/8/layout/chevron2"/>
    <dgm:cxn modelId="{664DAA2E-2A92-4381-8617-30E75D817D98}" type="presParOf" srcId="{D8FCCFE8-D102-4335-A445-98EAC72A8CED}" destId="{7053772A-53AC-447D-BC9D-AD04E176164B}" srcOrd="4" destOrd="0" presId="urn:microsoft.com/office/officeart/2005/8/layout/chevron2"/>
    <dgm:cxn modelId="{EB4D91DD-3C6B-43B6-9194-30F8C91A3D0E}" type="presParOf" srcId="{7053772A-53AC-447D-BC9D-AD04E176164B}" destId="{418227E7-C61A-41CA-A377-C196AB206869}" srcOrd="0" destOrd="0" presId="urn:microsoft.com/office/officeart/2005/8/layout/chevron2"/>
    <dgm:cxn modelId="{7B39F2F8-FB9F-4AAF-9306-87819DA421E1}" type="presParOf" srcId="{7053772A-53AC-447D-BC9D-AD04E176164B}" destId="{E00A91DE-C2ED-410E-8B7B-AA55358489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C40A68-8A7D-4C60-82A2-069F701172A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137586-E2E8-4C16-880C-95D931860BE4}">
      <dgm:prSet phldrT="[Текст]" custT="1"/>
      <dgm:spPr/>
      <dgm:t>
        <a:bodyPr/>
        <a:lstStyle/>
        <a:p>
          <a:r>
            <a:rPr lang="ru-RU" altLang="ru-RU" sz="2400" b="1" dirty="0" smtClean="0"/>
            <a:t>1. «Экспертиза», «экспертиза в образовании», «эксперт», «гуманитарная экспертиза», «общественно-профессиональная экспертиза».</a:t>
          </a:r>
          <a:endParaRPr lang="ru-RU" sz="2400" b="1" dirty="0"/>
        </a:p>
      </dgm:t>
    </dgm:pt>
    <dgm:pt modelId="{EE66FE3B-2CA3-4EC3-A3D7-361541BA3984}" type="parTrans" cxnId="{53F8FAAD-031D-41D6-A9EB-C7CC59461DF7}">
      <dgm:prSet/>
      <dgm:spPr/>
      <dgm:t>
        <a:bodyPr/>
        <a:lstStyle/>
        <a:p>
          <a:endParaRPr lang="ru-RU"/>
        </a:p>
      </dgm:t>
    </dgm:pt>
    <dgm:pt modelId="{8CA3B3DB-5FDB-4019-935F-1FC736A370D7}" type="sibTrans" cxnId="{53F8FAAD-031D-41D6-A9EB-C7CC59461DF7}">
      <dgm:prSet/>
      <dgm:spPr/>
      <dgm:t>
        <a:bodyPr/>
        <a:lstStyle/>
        <a:p>
          <a:endParaRPr lang="ru-RU"/>
        </a:p>
      </dgm:t>
    </dgm:pt>
    <dgm:pt modelId="{536339BB-236C-4233-B51C-1EA5CD562760}">
      <dgm:prSet phldrT="[Текст]" custT="1"/>
      <dgm:spPr/>
      <dgm:t>
        <a:bodyPr/>
        <a:lstStyle/>
        <a:p>
          <a:r>
            <a:rPr lang="ru-RU" altLang="ru-RU" sz="2400" dirty="0" smtClean="0"/>
            <a:t>2</a:t>
          </a:r>
          <a:r>
            <a:rPr lang="ru-RU" altLang="ru-RU" sz="2400" b="1" dirty="0" smtClean="0"/>
            <a:t>. Цель, задачи, принципы, объекты и субъекты, особенности организации экспертизы в образовании.</a:t>
          </a:r>
          <a:endParaRPr lang="ru-RU" sz="2400" b="1" dirty="0"/>
        </a:p>
      </dgm:t>
    </dgm:pt>
    <dgm:pt modelId="{854051EF-F1BD-4EFE-A74B-172B8DE3BDBF}" type="parTrans" cxnId="{F9423172-EC4D-4CD2-8616-B88F695EF64A}">
      <dgm:prSet/>
      <dgm:spPr/>
      <dgm:t>
        <a:bodyPr/>
        <a:lstStyle/>
        <a:p>
          <a:endParaRPr lang="ru-RU"/>
        </a:p>
      </dgm:t>
    </dgm:pt>
    <dgm:pt modelId="{66EBEE3A-C7F8-46A9-A85F-2AB96B1B8F0B}" type="sibTrans" cxnId="{F9423172-EC4D-4CD2-8616-B88F695EF64A}">
      <dgm:prSet/>
      <dgm:spPr/>
      <dgm:t>
        <a:bodyPr/>
        <a:lstStyle/>
        <a:p>
          <a:endParaRPr lang="ru-RU"/>
        </a:p>
      </dgm:t>
    </dgm:pt>
    <dgm:pt modelId="{47ACF60E-B4BB-44EC-A133-30EC35128BD3}" type="pres">
      <dgm:prSet presAssocID="{A1C40A68-8A7D-4C60-82A2-069F701172A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B1C6B11-8EB9-4648-A2A1-6049EFB8AFF3}" type="pres">
      <dgm:prSet presAssocID="{4D137586-E2E8-4C16-880C-95D931860BE4}" presName="Accent1" presStyleCnt="0"/>
      <dgm:spPr/>
    </dgm:pt>
    <dgm:pt modelId="{8C6E2912-63D3-49C1-9F5B-2C18E0959CAD}" type="pres">
      <dgm:prSet presAssocID="{4D137586-E2E8-4C16-880C-95D931860BE4}" presName="Accent" presStyleLbl="node1" presStyleIdx="0" presStyleCnt="2" custScaleX="216861" custLinFactNeighborX="14137" custLinFactNeighborY="-2060"/>
      <dgm:spPr>
        <a:solidFill>
          <a:schemeClr val="accent2">
            <a:lumMod val="50000"/>
          </a:schemeClr>
        </a:solidFill>
      </dgm:spPr>
    </dgm:pt>
    <dgm:pt modelId="{DA767DD6-B74F-407F-A42C-5C27E95FA593}" type="pres">
      <dgm:prSet presAssocID="{4D137586-E2E8-4C16-880C-95D931860BE4}" presName="Parent1" presStyleLbl="revTx" presStyleIdx="0" presStyleCnt="2" custScaleX="319222" custScaleY="1675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E82A1-E1A0-49F4-BA5D-C6F300CE9E36}" type="pres">
      <dgm:prSet presAssocID="{536339BB-236C-4233-B51C-1EA5CD562760}" presName="Accent2" presStyleCnt="0"/>
      <dgm:spPr/>
    </dgm:pt>
    <dgm:pt modelId="{D262B9AC-B930-46BB-9F2E-5C174BD07337}" type="pres">
      <dgm:prSet presAssocID="{536339BB-236C-4233-B51C-1EA5CD562760}" presName="Accent" presStyleLbl="node1" presStyleIdx="1" presStyleCnt="2" custScaleX="221559" custLinFactNeighborX="-17103" custLinFactNeighborY="14230"/>
      <dgm:spPr/>
    </dgm:pt>
    <dgm:pt modelId="{8CD681ED-978D-4246-96D9-478E95AD1757}" type="pres">
      <dgm:prSet presAssocID="{536339BB-236C-4233-B51C-1EA5CD562760}" presName="Parent2" presStyleLbl="revTx" presStyleIdx="1" presStyleCnt="2" custScaleX="256141" custScaleY="205606" custLinFactNeighborX="-16749" custLinFactNeighborY="205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647327-86F3-488D-9D89-62DB57C047D8}" type="presOf" srcId="{A1C40A68-8A7D-4C60-82A2-069F701172A5}" destId="{47ACF60E-B4BB-44EC-A133-30EC35128BD3}" srcOrd="0" destOrd="0" presId="urn:microsoft.com/office/officeart/2009/layout/CircleArrowProcess"/>
    <dgm:cxn modelId="{F9423172-EC4D-4CD2-8616-B88F695EF64A}" srcId="{A1C40A68-8A7D-4C60-82A2-069F701172A5}" destId="{536339BB-236C-4233-B51C-1EA5CD562760}" srcOrd="1" destOrd="0" parTransId="{854051EF-F1BD-4EFE-A74B-172B8DE3BDBF}" sibTransId="{66EBEE3A-C7F8-46A9-A85F-2AB96B1B8F0B}"/>
    <dgm:cxn modelId="{DE0F8FF0-451D-42A1-B234-A86B6060FFE5}" type="presOf" srcId="{4D137586-E2E8-4C16-880C-95D931860BE4}" destId="{DA767DD6-B74F-407F-A42C-5C27E95FA593}" srcOrd="0" destOrd="0" presId="urn:microsoft.com/office/officeart/2009/layout/CircleArrowProcess"/>
    <dgm:cxn modelId="{53F8FAAD-031D-41D6-A9EB-C7CC59461DF7}" srcId="{A1C40A68-8A7D-4C60-82A2-069F701172A5}" destId="{4D137586-E2E8-4C16-880C-95D931860BE4}" srcOrd="0" destOrd="0" parTransId="{EE66FE3B-2CA3-4EC3-A3D7-361541BA3984}" sibTransId="{8CA3B3DB-5FDB-4019-935F-1FC736A370D7}"/>
    <dgm:cxn modelId="{5E02B9DF-84D7-4F6F-A1E6-DA7AEB957F2D}" type="presOf" srcId="{536339BB-236C-4233-B51C-1EA5CD562760}" destId="{8CD681ED-978D-4246-96D9-478E95AD1757}" srcOrd="0" destOrd="0" presId="urn:microsoft.com/office/officeart/2009/layout/CircleArrowProcess"/>
    <dgm:cxn modelId="{EA2D0E00-6D06-4AE0-9319-F7778CA48AA5}" type="presParOf" srcId="{47ACF60E-B4BB-44EC-A133-30EC35128BD3}" destId="{FB1C6B11-8EB9-4648-A2A1-6049EFB8AFF3}" srcOrd="0" destOrd="0" presId="urn:microsoft.com/office/officeart/2009/layout/CircleArrowProcess"/>
    <dgm:cxn modelId="{465138D6-7502-49D9-9A1F-CDBF66AABD36}" type="presParOf" srcId="{FB1C6B11-8EB9-4648-A2A1-6049EFB8AFF3}" destId="{8C6E2912-63D3-49C1-9F5B-2C18E0959CAD}" srcOrd="0" destOrd="0" presId="urn:microsoft.com/office/officeart/2009/layout/CircleArrowProcess"/>
    <dgm:cxn modelId="{C1FA14A3-F056-4F09-8856-CB45CE6BDF8A}" type="presParOf" srcId="{47ACF60E-B4BB-44EC-A133-30EC35128BD3}" destId="{DA767DD6-B74F-407F-A42C-5C27E95FA593}" srcOrd="1" destOrd="0" presId="urn:microsoft.com/office/officeart/2009/layout/CircleArrowProcess"/>
    <dgm:cxn modelId="{5606819E-657E-4C3A-987B-2A7D0B0A7118}" type="presParOf" srcId="{47ACF60E-B4BB-44EC-A133-30EC35128BD3}" destId="{1C6E82A1-E1A0-49F4-BA5D-C6F300CE9E36}" srcOrd="2" destOrd="0" presId="urn:microsoft.com/office/officeart/2009/layout/CircleArrowProcess"/>
    <dgm:cxn modelId="{731F76B9-BD8A-41C0-AB5A-004FAED1E94C}" type="presParOf" srcId="{1C6E82A1-E1A0-49F4-BA5D-C6F300CE9E36}" destId="{D262B9AC-B930-46BB-9F2E-5C174BD07337}" srcOrd="0" destOrd="0" presId="urn:microsoft.com/office/officeart/2009/layout/CircleArrowProcess"/>
    <dgm:cxn modelId="{C0F366F0-488D-42B8-B6A1-2113BC2D3385}" type="presParOf" srcId="{47ACF60E-B4BB-44EC-A133-30EC35128BD3}" destId="{8CD681ED-978D-4246-96D9-478E95AD1757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3E12DB-DB52-482F-A834-77816C469359}" type="doc">
      <dgm:prSet loTypeId="urn:microsoft.com/office/officeart/2005/8/layout/hProcess7#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21D781-52E2-465F-B8E7-8229DD4573F0}">
      <dgm:prSet phldrT="[Текст]" custT="1"/>
      <dgm:spPr/>
      <dgm:t>
        <a:bodyPr/>
        <a:lstStyle/>
        <a:p>
          <a:r>
            <a:rPr lang="ru-RU" sz="4500" b="1" dirty="0" smtClean="0"/>
            <a:t>Основные вопросы:</a:t>
          </a:r>
          <a:endParaRPr lang="ru-RU" sz="4500" b="1" dirty="0"/>
        </a:p>
      </dgm:t>
    </dgm:pt>
    <dgm:pt modelId="{A59FA015-966D-42C5-8A61-F89A0A645962}" type="parTrans" cxnId="{85DADEFD-ED3E-4F31-9145-2AAC6509D09A}">
      <dgm:prSet/>
      <dgm:spPr/>
      <dgm:t>
        <a:bodyPr/>
        <a:lstStyle/>
        <a:p>
          <a:endParaRPr lang="ru-RU"/>
        </a:p>
      </dgm:t>
    </dgm:pt>
    <dgm:pt modelId="{A7AF05D2-6DC4-44ED-A8C2-0E8C137316F5}" type="sibTrans" cxnId="{85DADEFD-ED3E-4F31-9145-2AAC6509D09A}">
      <dgm:prSet/>
      <dgm:spPr/>
      <dgm:t>
        <a:bodyPr/>
        <a:lstStyle/>
        <a:p>
          <a:endParaRPr lang="ru-RU"/>
        </a:p>
      </dgm:t>
    </dgm:pt>
    <dgm:pt modelId="{D197F2FA-03BB-4122-9803-26A1E1900FB4}">
      <dgm:prSet/>
      <dgm:spPr/>
      <dgm:t>
        <a:bodyPr/>
        <a:lstStyle/>
        <a:p>
          <a:r>
            <a:rPr lang="ru-RU" dirty="0" smtClean="0"/>
            <a:t>1. Можно ли рассматривать первые три экспертизы в качестве общественно-профессиональной?</a:t>
          </a:r>
          <a:endParaRPr lang="ru-RU" dirty="0"/>
        </a:p>
      </dgm:t>
    </dgm:pt>
    <dgm:pt modelId="{C2AF0CDE-92C6-47B7-AE6F-0FDCB2E1E0DE}" type="parTrans" cxnId="{22F64CB6-1BB0-434E-98CE-51D72FAD1CFE}">
      <dgm:prSet/>
      <dgm:spPr/>
      <dgm:t>
        <a:bodyPr/>
        <a:lstStyle/>
        <a:p>
          <a:endParaRPr lang="ru-RU"/>
        </a:p>
      </dgm:t>
    </dgm:pt>
    <dgm:pt modelId="{404FD5D4-7627-48C4-A3A4-F8AEDA3A0FDB}" type="sibTrans" cxnId="{22F64CB6-1BB0-434E-98CE-51D72FAD1CFE}">
      <dgm:prSet/>
      <dgm:spPr/>
      <dgm:t>
        <a:bodyPr/>
        <a:lstStyle/>
        <a:p>
          <a:endParaRPr lang="ru-RU"/>
        </a:p>
      </dgm:t>
    </dgm:pt>
    <dgm:pt modelId="{DE8FCF53-F415-4FD3-B49B-E9EDCC243880}">
      <dgm:prSet phldrT="[Текст]"/>
      <dgm:spPr/>
      <dgm:t>
        <a:bodyPr/>
        <a:lstStyle/>
        <a:p>
          <a:r>
            <a:rPr lang="ru-RU" dirty="0" smtClean="0"/>
            <a:t>2. В какой мере при формировании экспертной оценки учитываются особенности частной школы?</a:t>
          </a:r>
          <a:endParaRPr lang="ru-RU" dirty="0"/>
        </a:p>
      </dgm:t>
    </dgm:pt>
    <dgm:pt modelId="{1D342C43-00BF-49AB-B632-454F09B04229}" type="sibTrans" cxnId="{03207C4F-8786-4A22-960F-B787D410A900}">
      <dgm:prSet/>
      <dgm:spPr/>
      <dgm:t>
        <a:bodyPr/>
        <a:lstStyle/>
        <a:p>
          <a:endParaRPr lang="ru-RU"/>
        </a:p>
      </dgm:t>
    </dgm:pt>
    <dgm:pt modelId="{0DF6E847-87C7-4F6F-8B3D-8F5B6FF7B372}" type="parTrans" cxnId="{03207C4F-8786-4A22-960F-B787D410A900}">
      <dgm:prSet/>
      <dgm:spPr/>
      <dgm:t>
        <a:bodyPr/>
        <a:lstStyle/>
        <a:p>
          <a:endParaRPr lang="ru-RU"/>
        </a:p>
      </dgm:t>
    </dgm:pt>
    <dgm:pt modelId="{D772B499-499F-43DD-B4DD-4FE34DE1A62F}">
      <dgm:prSet phldrT="[Текст]"/>
      <dgm:spPr/>
      <dgm:t>
        <a:bodyPr/>
        <a:lstStyle/>
        <a:p>
          <a:endParaRPr lang="ru-RU" dirty="0"/>
        </a:p>
      </dgm:t>
    </dgm:pt>
    <dgm:pt modelId="{983BEBE6-9C21-40C5-9DDB-F8288C860BD9}" type="parTrans" cxnId="{BC0552AB-E549-4571-A83D-4B737B3B2CFE}">
      <dgm:prSet/>
      <dgm:spPr/>
    </dgm:pt>
    <dgm:pt modelId="{56D1B649-2BF1-4367-8299-AFCF1730E6F6}" type="sibTrans" cxnId="{BC0552AB-E549-4571-A83D-4B737B3B2CFE}">
      <dgm:prSet/>
      <dgm:spPr/>
    </dgm:pt>
    <dgm:pt modelId="{35F88523-FD85-42CC-9147-FC28B76231C9}" type="pres">
      <dgm:prSet presAssocID="{E13E12DB-DB52-482F-A834-77816C4693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F66932-9975-4097-830A-AFB226371BC9}" type="pres">
      <dgm:prSet presAssocID="{4D21D781-52E2-465F-B8E7-8229DD4573F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294D7-7F28-40C7-9795-C2F07FAB07D8}" type="pres">
      <dgm:prSet presAssocID="{4D21D781-52E2-465F-B8E7-8229DD4573F0}" presName="bgRect" presStyleLbl="node1" presStyleIdx="0" presStyleCnt="1"/>
      <dgm:spPr/>
      <dgm:t>
        <a:bodyPr/>
        <a:lstStyle/>
        <a:p>
          <a:endParaRPr lang="ru-RU"/>
        </a:p>
      </dgm:t>
    </dgm:pt>
    <dgm:pt modelId="{D64F03B0-ED95-4714-854D-D5C86DA919B7}" type="pres">
      <dgm:prSet presAssocID="{4D21D781-52E2-465F-B8E7-8229DD4573F0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5A06C-EFBE-4EAB-A6D3-C6521282A153}" type="pres">
      <dgm:prSet presAssocID="{4D21D781-52E2-465F-B8E7-8229DD4573F0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64CB6-1BB0-434E-98CE-51D72FAD1CFE}" srcId="{4D21D781-52E2-465F-B8E7-8229DD4573F0}" destId="{D197F2FA-03BB-4122-9803-26A1E1900FB4}" srcOrd="0" destOrd="0" parTransId="{C2AF0CDE-92C6-47B7-AE6F-0FDCB2E1E0DE}" sibTransId="{404FD5D4-7627-48C4-A3A4-F8AEDA3A0FDB}"/>
    <dgm:cxn modelId="{EE4ACB04-4FC9-4FEB-A5C7-14F00BB10881}" type="presOf" srcId="{4D21D781-52E2-465F-B8E7-8229DD4573F0}" destId="{C02294D7-7F28-40C7-9795-C2F07FAB07D8}" srcOrd="0" destOrd="0" presId="urn:microsoft.com/office/officeart/2005/8/layout/hProcess7#1"/>
    <dgm:cxn modelId="{25D814AC-4480-41E9-8A2A-0E178DD3F978}" type="presOf" srcId="{D772B499-499F-43DD-B4DD-4FE34DE1A62F}" destId="{B895A06C-EFBE-4EAB-A6D3-C6521282A153}" srcOrd="0" destOrd="2" presId="urn:microsoft.com/office/officeart/2005/8/layout/hProcess7#1"/>
    <dgm:cxn modelId="{93ED8385-ADA8-4328-BA7D-416D1201F819}" type="presOf" srcId="{4D21D781-52E2-465F-B8E7-8229DD4573F0}" destId="{D64F03B0-ED95-4714-854D-D5C86DA919B7}" srcOrd="1" destOrd="0" presId="urn:microsoft.com/office/officeart/2005/8/layout/hProcess7#1"/>
    <dgm:cxn modelId="{4930CA7D-A3B4-409F-B1F5-65A0E301F66E}" type="presOf" srcId="{E13E12DB-DB52-482F-A834-77816C469359}" destId="{35F88523-FD85-42CC-9147-FC28B76231C9}" srcOrd="0" destOrd="0" presId="urn:microsoft.com/office/officeart/2005/8/layout/hProcess7#1"/>
    <dgm:cxn modelId="{5ED21BA6-95FE-47D5-8FED-135A0DC095BE}" type="presOf" srcId="{DE8FCF53-F415-4FD3-B49B-E9EDCC243880}" destId="{B895A06C-EFBE-4EAB-A6D3-C6521282A153}" srcOrd="0" destOrd="1" presId="urn:microsoft.com/office/officeart/2005/8/layout/hProcess7#1"/>
    <dgm:cxn modelId="{85DADEFD-ED3E-4F31-9145-2AAC6509D09A}" srcId="{E13E12DB-DB52-482F-A834-77816C469359}" destId="{4D21D781-52E2-465F-B8E7-8229DD4573F0}" srcOrd="0" destOrd="0" parTransId="{A59FA015-966D-42C5-8A61-F89A0A645962}" sibTransId="{A7AF05D2-6DC4-44ED-A8C2-0E8C137316F5}"/>
    <dgm:cxn modelId="{E9BD47B5-7050-4B3F-ADD1-B58DA7283CC3}" type="presOf" srcId="{D197F2FA-03BB-4122-9803-26A1E1900FB4}" destId="{B895A06C-EFBE-4EAB-A6D3-C6521282A153}" srcOrd="0" destOrd="0" presId="urn:microsoft.com/office/officeart/2005/8/layout/hProcess7#1"/>
    <dgm:cxn modelId="{03207C4F-8786-4A22-960F-B787D410A900}" srcId="{4D21D781-52E2-465F-B8E7-8229DD4573F0}" destId="{DE8FCF53-F415-4FD3-B49B-E9EDCC243880}" srcOrd="1" destOrd="0" parTransId="{0DF6E847-87C7-4F6F-8B3D-8F5B6FF7B372}" sibTransId="{1D342C43-00BF-49AB-B632-454F09B04229}"/>
    <dgm:cxn modelId="{BC0552AB-E549-4571-A83D-4B737B3B2CFE}" srcId="{4D21D781-52E2-465F-B8E7-8229DD4573F0}" destId="{D772B499-499F-43DD-B4DD-4FE34DE1A62F}" srcOrd="2" destOrd="0" parTransId="{983BEBE6-9C21-40C5-9DDB-F8288C860BD9}" sibTransId="{56D1B649-2BF1-4367-8299-AFCF1730E6F6}"/>
    <dgm:cxn modelId="{6B3B4068-A5C0-4E90-8591-EB1490948E73}" type="presParOf" srcId="{35F88523-FD85-42CC-9147-FC28B76231C9}" destId="{0DF66932-9975-4097-830A-AFB226371BC9}" srcOrd="0" destOrd="0" presId="urn:microsoft.com/office/officeart/2005/8/layout/hProcess7#1"/>
    <dgm:cxn modelId="{E1B56675-0140-4F67-8F06-98393C32F4A3}" type="presParOf" srcId="{0DF66932-9975-4097-830A-AFB226371BC9}" destId="{C02294D7-7F28-40C7-9795-C2F07FAB07D8}" srcOrd="0" destOrd="0" presId="urn:microsoft.com/office/officeart/2005/8/layout/hProcess7#1"/>
    <dgm:cxn modelId="{98F92A95-F3F1-429A-BD28-F1521B448DA9}" type="presParOf" srcId="{0DF66932-9975-4097-830A-AFB226371BC9}" destId="{D64F03B0-ED95-4714-854D-D5C86DA919B7}" srcOrd="1" destOrd="0" presId="urn:microsoft.com/office/officeart/2005/8/layout/hProcess7#1"/>
    <dgm:cxn modelId="{7D2D104C-D8B8-4B0C-9AD2-DC902EFFAD71}" type="presParOf" srcId="{0DF66932-9975-4097-830A-AFB226371BC9}" destId="{B895A06C-EFBE-4EAB-A6D3-C6521282A153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A1D701-7D67-4495-AE4B-DE3B313E70FF}">
      <dsp:nvSpPr>
        <dsp:cNvPr id="0" name=""/>
        <dsp:cNvSpPr/>
      </dsp:nvSpPr>
      <dsp:spPr>
        <a:xfrm>
          <a:off x="0" y="0"/>
          <a:ext cx="7704856" cy="317943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b="1" kern="12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Экспертиза в образовании</a:t>
          </a:r>
          <a:endParaRPr lang="ru-RU" sz="4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0"/>
        <a:ext cx="7704856" cy="1716897"/>
      </dsp:txXfrm>
    </dsp:sp>
    <dsp:sp modelId="{9B001F77-DD05-4A5B-A761-75D42731D178}">
      <dsp:nvSpPr>
        <dsp:cNvPr id="0" name=""/>
        <dsp:cNvSpPr/>
      </dsp:nvSpPr>
      <dsp:spPr>
        <a:xfrm>
          <a:off x="0" y="1653308"/>
          <a:ext cx="3852427" cy="1462542"/>
        </a:xfrm>
        <a:prstGeom prst="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ГОСУДАРСТВЕННАЯ:</a:t>
          </a:r>
          <a:endParaRPr lang="ru-RU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solidFill>
                <a:schemeClr val="tx1"/>
              </a:solidFill>
            </a:rPr>
            <a:t>ЛИЦЕНЗИРОВАНИЕ;</a:t>
          </a: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solidFill>
                <a:schemeClr val="tx1"/>
              </a:solidFill>
            </a:rPr>
            <a:t>ГОСУДАРСТВЕННАЯ АККРЕДИТАЦИЯ;</a:t>
          </a:r>
          <a:endParaRPr lang="ru-RU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>
              <a:solidFill>
                <a:schemeClr val="tx1"/>
              </a:solidFill>
            </a:rPr>
            <a:t>НАДЗОР И КОНТРОЛЬ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1653308"/>
        <a:ext cx="3852427" cy="1462542"/>
      </dsp:txXfrm>
    </dsp:sp>
    <dsp:sp modelId="{7E77537E-B1B8-4230-8F38-AE318687B978}">
      <dsp:nvSpPr>
        <dsp:cNvPr id="0" name=""/>
        <dsp:cNvSpPr/>
      </dsp:nvSpPr>
      <dsp:spPr>
        <a:xfrm>
          <a:off x="3852428" y="1653308"/>
          <a:ext cx="3852427" cy="1462542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ОБЩЕСТВЕННО-ПРОФЕССИОНАЛЬНАЯ</a:t>
          </a:r>
          <a:endParaRPr lang="ru-RU" sz="2100" kern="1200" dirty="0"/>
        </a:p>
      </dsp:txBody>
      <dsp:txXfrm>
        <a:off x="3852428" y="1653308"/>
        <a:ext cx="3852427" cy="14625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80556-DD4A-4F40-A261-699A7F3973C2}">
      <dsp:nvSpPr>
        <dsp:cNvPr id="0" name=""/>
        <dsp:cNvSpPr/>
      </dsp:nvSpPr>
      <dsp:spPr>
        <a:xfrm>
          <a:off x="-5245832" y="-803491"/>
          <a:ext cx="6247046" cy="6247046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762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D987F-C82A-4289-81D1-3243C4E0959E}">
      <dsp:nvSpPr>
        <dsp:cNvPr id="0" name=""/>
        <dsp:cNvSpPr/>
      </dsp:nvSpPr>
      <dsp:spPr>
        <a:xfrm>
          <a:off x="644040" y="464006"/>
          <a:ext cx="7284814" cy="928012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1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Определить базовые понятия «экспертиза», «общественно-профессиональная экспертиза»,  «научная экспертиза», «объект экспертизы», «субъект экспертизы».</a:t>
          </a:r>
          <a:endParaRPr lang="ru-RU" sz="1800" kern="1200" dirty="0"/>
        </a:p>
      </dsp:txBody>
      <dsp:txXfrm>
        <a:off x="644040" y="464006"/>
        <a:ext cx="7284814" cy="928012"/>
      </dsp:txXfrm>
    </dsp:sp>
    <dsp:sp modelId="{CA3FB08D-225F-4978-8EF5-0D53D85E8AE4}">
      <dsp:nvSpPr>
        <dsp:cNvPr id="0" name=""/>
        <dsp:cNvSpPr/>
      </dsp:nvSpPr>
      <dsp:spPr>
        <a:xfrm>
          <a:off x="64032" y="348004"/>
          <a:ext cx="1160016" cy="11600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1C0E8-F153-43CE-8FFF-F302ACF832F6}">
      <dsp:nvSpPr>
        <dsp:cNvPr id="0" name=""/>
        <dsp:cNvSpPr/>
      </dsp:nvSpPr>
      <dsp:spPr>
        <a:xfrm>
          <a:off x="981373" y="1856025"/>
          <a:ext cx="6947481" cy="92801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1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Провести анализ существующих подходов к экспертизе деятельности образовательной организации (отечественный и международный опыт). </a:t>
          </a:r>
          <a:endParaRPr lang="ru-RU" sz="1800" kern="1200" dirty="0"/>
        </a:p>
      </dsp:txBody>
      <dsp:txXfrm>
        <a:off x="981373" y="1856025"/>
        <a:ext cx="6947481" cy="928012"/>
      </dsp:txXfrm>
    </dsp:sp>
    <dsp:sp modelId="{369F898D-62F4-4800-9FCE-C34DD4D54120}">
      <dsp:nvSpPr>
        <dsp:cNvPr id="0" name=""/>
        <dsp:cNvSpPr/>
      </dsp:nvSpPr>
      <dsp:spPr>
        <a:xfrm>
          <a:off x="401365" y="1740024"/>
          <a:ext cx="1160016" cy="116001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6F707-016F-40E8-81D2-4C5F0EAEECA6}">
      <dsp:nvSpPr>
        <dsp:cNvPr id="0" name=""/>
        <dsp:cNvSpPr/>
      </dsp:nvSpPr>
      <dsp:spPr>
        <a:xfrm>
          <a:off x="644040" y="3096342"/>
          <a:ext cx="7284814" cy="1231417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10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Изучить опыт участия Частной общеобразовательной организации «Санкт-Петербургская гимназия «АЛЬМА-МАТЕР», имеющей успешный опыт  создания и реализации различных инновационных проектов, касающихся не только методики преподавания, но и особой организации образовательного процесса, в различных видах экспертных процедур.</a:t>
          </a:r>
        </a:p>
      </dsp:txBody>
      <dsp:txXfrm>
        <a:off x="644040" y="3096342"/>
        <a:ext cx="7284814" cy="1231417"/>
      </dsp:txXfrm>
    </dsp:sp>
    <dsp:sp modelId="{6C324496-57C4-4859-A7CF-9FE8F06E1667}">
      <dsp:nvSpPr>
        <dsp:cNvPr id="0" name=""/>
        <dsp:cNvSpPr/>
      </dsp:nvSpPr>
      <dsp:spPr>
        <a:xfrm>
          <a:off x="64032" y="3132043"/>
          <a:ext cx="1160016" cy="116001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D87DC6-CCE5-4A21-BA3E-014489B7715F}">
      <dsp:nvSpPr>
        <dsp:cNvPr id="0" name=""/>
        <dsp:cNvSpPr/>
      </dsp:nvSpPr>
      <dsp:spPr>
        <a:xfrm rot="5400000">
          <a:off x="-242030" y="477069"/>
          <a:ext cx="1613539" cy="1129477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Объект</a:t>
          </a:r>
          <a:endParaRPr lang="ru-RU" sz="2200" kern="1200" dirty="0"/>
        </a:p>
      </dsp:txBody>
      <dsp:txXfrm rot="5400000">
        <a:off x="-242030" y="477069"/>
        <a:ext cx="1613539" cy="1129477"/>
      </dsp:txXfrm>
    </dsp:sp>
    <dsp:sp modelId="{5CE59DBA-C50B-4172-A8BA-F2FD73B207C6}">
      <dsp:nvSpPr>
        <dsp:cNvPr id="0" name=""/>
        <dsp:cNvSpPr/>
      </dsp:nvSpPr>
      <dsp:spPr>
        <a:xfrm rot="5400000">
          <a:off x="3985759" y="-2621243"/>
          <a:ext cx="1048800" cy="67613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практика общественно-профессиональной экспертизы в сфере образования.</a:t>
          </a:r>
          <a:endParaRPr lang="ru-RU" sz="2000" kern="1200" dirty="0"/>
        </a:p>
      </dsp:txBody>
      <dsp:txXfrm rot="5400000">
        <a:off x="3985759" y="-2621243"/>
        <a:ext cx="1048800" cy="6761364"/>
      </dsp:txXfrm>
    </dsp:sp>
    <dsp:sp modelId="{52FBBD13-3DE1-4F47-93A1-08AA7CD23506}">
      <dsp:nvSpPr>
        <dsp:cNvPr id="0" name=""/>
        <dsp:cNvSpPr/>
      </dsp:nvSpPr>
      <dsp:spPr>
        <a:xfrm rot="5400000">
          <a:off x="-242030" y="1954206"/>
          <a:ext cx="1613539" cy="1129477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Предмет</a:t>
          </a:r>
          <a:endParaRPr lang="ru-RU" sz="2200" kern="1200" dirty="0"/>
        </a:p>
      </dsp:txBody>
      <dsp:txXfrm rot="5400000">
        <a:off x="-242030" y="1954206"/>
        <a:ext cx="1613539" cy="1129477"/>
      </dsp:txXfrm>
    </dsp:sp>
    <dsp:sp modelId="{9002610E-58EC-4C13-94CC-A22B4CE91C91}">
      <dsp:nvSpPr>
        <dsp:cNvPr id="0" name=""/>
        <dsp:cNvSpPr/>
      </dsp:nvSpPr>
      <dsp:spPr>
        <a:xfrm rot="5400000">
          <a:off x="3985759" y="-1144105"/>
          <a:ext cx="1048800" cy="67613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факторы, определяющие  особые возможности  частных общеобразовательных организаций в общественно-профессиональной экспертизе. </a:t>
          </a:r>
          <a:endParaRPr lang="ru-RU" sz="2000" kern="1200" dirty="0"/>
        </a:p>
      </dsp:txBody>
      <dsp:txXfrm rot="5400000">
        <a:off x="3985759" y="-1144105"/>
        <a:ext cx="1048800" cy="6761364"/>
      </dsp:txXfrm>
    </dsp:sp>
    <dsp:sp modelId="{418227E7-C61A-41CA-A377-C196AB206869}">
      <dsp:nvSpPr>
        <dsp:cNvPr id="0" name=""/>
        <dsp:cNvSpPr/>
      </dsp:nvSpPr>
      <dsp:spPr>
        <a:xfrm rot="5400000">
          <a:off x="-242030" y="4363119"/>
          <a:ext cx="1613539" cy="1129477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Гипотеза</a:t>
          </a:r>
          <a:endParaRPr lang="ru-RU" sz="2200" kern="1200" dirty="0"/>
        </a:p>
      </dsp:txBody>
      <dsp:txXfrm rot="5400000">
        <a:off x="-242030" y="4363119"/>
        <a:ext cx="1613539" cy="1129477"/>
      </dsp:txXfrm>
    </dsp:sp>
    <dsp:sp modelId="{E00A91DE-C2ED-410E-8B7B-AA55358489F9}">
      <dsp:nvSpPr>
        <dsp:cNvPr id="0" name=""/>
        <dsp:cNvSpPr/>
      </dsp:nvSpPr>
      <dsp:spPr>
        <a:xfrm rot="5400000">
          <a:off x="3053983" y="1264807"/>
          <a:ext cx="2912351" cy="67613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Частные общеобразовательные организации могут выступать объектом и   субъектом общественно-профессиональной экспертизы. </a:t>
          </a:r>
          <a:endParaRPr lang="ru-RU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Участие частных общеобразовательных учреждений в общественно-профессиональной экспертизе соответствует потребностям развития, как самих организаций, так и образовательных систем, в состав которых они входят. </a:t>
          </a:r>
          <a:endParaRPr lang="ru-RU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Такие запросы могут быть удовлетворены, если смыслом общественно-профессиональной экспертизы станет выявление потенциала образовательной организации. </a:t>
          </a:r>
          <a:endParaRPr lang="ru-RU" sz="1800" kern="1200" dirty="0"/>
        </a:p>
      </dsp:txBody>
      <dsp:txXfrm rot="5400000">
        <a:off x="3053983" y="1264807"/>
        <a:ext cx="2912351" cy="676136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6E2912-63D3-49C1-9F5B-2C18E0959CAD}">
      <dsp:nvSpPr>
        <dsp:cNvPr id="0" name=""/>
        <dsp:cNvSpPr/>
      </dsp:nvSpPr>
      <dsp:spPr>
        <a:xfrm>
          <a:off x="1152117" y="-72015"/>
          <a:ext cx="7581045" cy="34959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67DD6-B74F-407F-A42C-5C27E95FA593}">
      <dsp:nvSpPr>
        <dsp:cNvPr id="0" name=""/>
        <dsp:cNvSpPr/>
      </dsp:nvSpPr>
      <dsp:spPr>
        <a:xfrm>
          <a:off x="1334775" y="936103"/>
          <a:ext cx="6226061" cy="1634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b="1" kern="1200" dirty="0" smtClean="0"/>
            <a:t>1. «Экспертиза», «экспертиза в образовании», «эксперт», «гуманитарная экспертиза», «общественно-профессиональная экспертиза».</a:t>
          </a:r>
          <a:endParaRPr lang="ru-RU" sz="2400" b="1" kern="1200" dirty="0"/>
        </a:p>
      </dsp:txBody>
      <dsp:txXfrm>
        <a:off x="1334775" y="936103"/>
        <a:ext cx="6226061" cy="1634191"/>
      </dsp:txXfrm>
    </dsp:sp>
    <dsp:sp modelId="{D262B9AC-B930-46BB-9F2E-5C174BD07337}">
      <dsp:nvSpPr>
        <dsp:cNvPr id="0" name=""/>
        <dsp:cNvSpPr/>
      </dsp:nvSpPr>
      <dsp:spPr>
        <a:xfrm>
          <a:off x="-360025" y="2668269"/>
          <a:ext cx="6653783" cy="3004435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681ED-978D-4246-96D9-478E95AD1757}">
      <dsp:nvSpPr>
        <dsp:cNvPr id="0" name=""/>
        <dsp:cNvSpPr/>
      </dsp:nvSpPr>
      <dsp:spPr>
        <a:xfrm>
          <a:off x="648074" y="2963732"/>
          <a:ext cx="4995738" cy="2004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kern="1200" dirty="0" smtClean="0"/>
            <a:t>2</a:t>
          </a:r>
          <a:r>
            <a:rPr lang="ru-RU" altLang="ru-RU" sz="2400" b="1" kern="1200" dirty="0" smtClean="0"/>
            <a:t>. Цель, задачи, принципы, объекты и субъекты, особенности организации экспертизы в образовании.</a:t>
          </a:r>
          <a:endParaRPr lang="ru-RU" sz="2400" b="1" kern="1200" dirty="0"/>
        </a:p>
      </dsp:txBody>
      <dsp:txXfrm>
        <a:off x="648074" y="2963732"/>
        <a:ext cx="4995738" cy="200481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294D7-7F28-40C7-9795-C2F07FAB07D8}">
      <dsp:nvSpPr>
        <dsp:cNvPr id="0" name=""/>
        <dsp:cNvSpPr/>
      </dsp:nvSpPr>
      <dsp:spPr>
        <a:xfrm>
          <a:off x="0" y="0"/>
          <a:ext cx="7499349" cy="569912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54305" rIns="200025" bIns="0" numCol="1" spcCol="1270" anchor="t" anchorCtr="0">
          <a:noAutofit/>
        </a:bodyPr>
        <a:lstStyle/>
        <a:p>
          <a:pPr lvl="0" algn="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/>
            <a:t>Основные вопросы:</a:t>
          </a:r>
          <a:endParaRPr lang="ru-RU" sz="4500" b="1" kern="1200" dirty="0"/>
        </a:p>
      </dsp:txBody>
      <dsp:txXfrm rot="16200000">
        <a:off x="-1586706" y="1586706"/>
        <a:ext cx="4673282" cy="1499870"/>
      </dsp:txXfrm>
    </dsp:sp>
    <dsp:sp modelId="{B895A06C-EFBE-4EAB-A6D3-C6521282A153}">
      <dsp:nvSpPr>
        <dsp:cNvPr id="0" name=""/>
        <dsp:cNvSpPr/>
      </dsp:nvSpPr>
      <dsp:spPr>
        <a:xfrm>
          <a:off x="1499870" y="0"/>
          <a:ext cx="5587015" cy="5699124"/>
        </a:xfrm>
        <a:prstGeom prst="rect">
          <a:avLst/>
        </a:prstGeom>
        <a:noFill/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1. Можно ли рассматривать первые три экспертизы в качестве общественно-профессиональной?</a:t>
          </a:r>
          <a:endParaRPr lang="ru-RU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2. В какой мере при формировании экспертной оценки учитываются особенности частной школы?</a:t>
          </a:r>
          <a:endParaRPr lang="ru-RU" sz="3700" kern="1200" dirty="0"/>
        </a:p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>
        <a:off x="1499870" y="0"/>
        <a:ext cx="5587015" cy="5699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E52884-A057-4E40-ADED-84EF3D5B63F5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E2D996-B9EE-474D-B0CC-E2992D23A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14C0-1566-4CCF-9E69-3DF0FAB224BB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FBFE-D587-4BC2-B158-0B894F060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CB1CB-B56E-42BD-A6CA-50C727DB2EFC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08AF-0477-49BF-82BB-8E0D3F0A0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7863-B9D3-46AA-B569-B22293725278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2211A-269E-4DD2-A74E-3C39149BF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3826E3-7ECB-463C-A757-C1AFB24A78FB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D54011-7C83-4298-AA24-BEAEA60EB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08A4-A11F-4AC8-8A32-868FE26EC3BB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E23B-33D1-4CF4-8FE7-F2E7DAD64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88B193-0707-4045-8E29-0ED1AE9A994F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F62341-6961-492E-950E-643E3BCC1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992B-8DF8-467E-8FAE-17B65E22D416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3696A-9E0A-44AD-97B8-709868188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581B4B-E993-4927-BE47-5CD646E122E3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5D527F-56DB-45D9-9778-A48AFF38D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4001BB-C787-4930-974D-E9DED6A8923A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914028-75FE-4DDA-875F-5ECFC25C4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C76ABC-A542-44E5-ADF2-4EBDEBB0D1FE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F8CFDC-22EE-40E6-B872-7CA2EA3AB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AF25E2A-FECC-4872-B69B-5AC62FE84F5F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898AB14-BC2A-4B68-A294-8F3635D87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260350"/>
            <a:ext cx="7796212" cy="2447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tx2">
                    <a:satMod val="130000"/>
                  </a:schemeClr>
                </a:solidFill>
                <a:effectLst/>
              </a:rPr>
              <a:t>Частная общеобразовательная организация </a:t>
            </a:r>
            <a:r>
              <a:rPr lang="ru-RU" sz="29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9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9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как </a:t>
            </a:r>
            <a:r>
              <a:rPr lang="ru-RU" sz="2900" b="1" dirty="0">
                <a:solidFill>
                  <a:schemeClr val="tx2">
                    <a:satMod val="130000"/>
                  </a:schemeClr>
                </a:solidFill>
                <a:effectLst/>
              </a:rPr>
              <a:t>объект и субъект  </a:t>
            </a:r>
            <a:r>
              <a:rPr lang="ru-RU" sz="29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9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r>
              <a:rPr lang="ru-RU" sz="29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общественно-профессиональной </a:t>
            </a:r>
            <a:r>
              <a:rPr lang="ru-RU" sz="2900" b="1" dirty="0">
                <a:solidFill>
                  <a:schemeClr val="tx2">
                    <a:satMod val="130000"/>
                  </a:schemeClr>
                </a:solidFill>
                <a:effectLst/>
              </a:rPr>
              <a:t>экспертизы</a:t>
            </a:r>
            <a:r>
              <a:rPr lang="ru-RU" sz="2900" dirty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900" dirty="0">
                <a:solidFill>
                  <a:schemeClr val="tx2">
                    <a:satMod val="130000"/>
                  </a:schemeClr>
                </a:solidFill>
                <a:effectLst/>
              </a:rPr>
            </a:br>
            <a:endParaRPr lang="ru-RU" sz="29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3644900"/>
            <a:ext cx="7405687" cy="295275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Corbel (Заголовки)"/>
              </a:rPr>
              <a:t>Защита курсовой работы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Corbel (Заголовки)"/>
              </a:rPr>
              <a:t>07.12.2013 года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  <a:latin typeface="Corbel (Заголовки)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Выполнила: </a:t>
            </a:r>
            <a:r>
              <a:rPr lang="ru-RU" sz="2800" dirty="0" err="1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Гилёва</a:t>
            </a:r>
            <a:r>
              <a:rPr lang="ru-RU" sz="2800" dirty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 Н.Н, студентка гр. </a:t>
            </a:r>
            <a:r>
              <a:rPr lang="ru-RU" sz="2800" dirty="0" smtClean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2421</a:t>
            </a:r>
            <a:endParaRPr lang="ru-RU" sz="2800" dirty="0">
              <a:solidFill>
                <a:schemeClr val="tx1"/>
              </a:solidFill>
              <a:latin typeface="Corbel (Заголовки)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solidFill>
                <a:schemeClr val="tx1"/>
              </a:solidFill>
              <a:latin typeface="Corbel (Заголовки)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Научный руководитель: </a:t>
            </a:r>
            <a:r>
              <a:rPr lang="ru-RU" sz="2800" dirty="0" smtClean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Лебедев О. Е.,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член-корреспондент РАО</a:t>
            </a:r>
            <a:r>
              <a:rPr lang="ru-RU" sz="2800" dirty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д.п.н</a:t>
            </a:r>
            <a:r>
              <a:rPr lang="ru-RU" sz="2800" dirty="0" smtClean="0">
                <a:solidFill>
                  <a:schemeClr val="tx1"/>
                </a:solidFill>
                <a:latin typeface="Corbel (Заголовки)"/>
                <a:cs typeface="Times New Roman" pitchFamily="18" charset="0"/>
              </a:rPr>
              <a:t>, профессор</a:t>
            </a:r>
            <a:endParaRPr lang="ru-RU" sz="2800" dirty="0">
              <a:solidFill>
                <a:schemeClr val="tx1"/>
              </a:solidFill>
              <a:latin typeface="Corbel (Заголовки)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1052513"/>
            <a:ext cx="7499350" cy="1728787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35100" y="549275"/>
          <a:ext cx="7499350" cy="569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88913"/>
            <a:ext cx="74993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Результаты анализа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1268413"/>
            <a:ext cx="8034337" cy="5329237"/>
          </a:xfrm>
        </p:spPr>
        <p:txBody>
          <a:bodyPr>
            <a:normAutofit lnSpcReduction="1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1. Обозначенные экспертизы не являются в полной мере общественно-профессиональной экспертизой.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2. Экспертиза не учитывает особенности частного общеобразовательного учреждения.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3. Частные </a:t>
            </a:r>
            <a:r>
              <a:rPr lang="ru-RU" dirty="0"/>
              <a:t>общеобразовательные учреждения – только объект экспертной оценки</a:t>
            </a:r>
            <a:r>
              <a:rPr lang="ru-RU" dirty="0" smtClean="0"/>
              <a:t>. Субъектный опыт организации не используется в практике осуществления различных видов экспертиз.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/>
              <a:t>Проектная тема магистерской диссертации:</a:t>
            </a:r>
            <a:endParaRPr lang="ru-RU" dirty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435100" y="2852738"/>
            <a:ext cx="7499350" cy="1944687"/>
          </a:xfrm>
        </p:spPr>
        <p:txBody>
          <a:bodyPr/>
          <a:lstStyle/>
          <a:p>
            <a:pPr marL="82550" indent="0" algn="just">
              <a:buFont typeface="Wingdings 2" pitchFamily="18" charset="2"/>
              <a:buNone/>
            </a:pPr>
            <a:r>
              <a:rPr lang="ru-RU" sz="3500" smtClean="0"/>
              <a:t>«Общественно-профессиональная экспертиза как фактор развития общеобразовательной организации»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Актуальность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259632" y="1340768"/>
          <a:ext cx="7704856" cy="317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верх 4"/>
          <p:cNvSpPr/>
          <p:nvPr/>
        </p:nvSpPr>
        <p:spPr>
          <a:xfrm rot="10800000">
            <a:off x="2411413" y="4797425"/>
            <a:ext cx="484187" cy="9779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10800000">
            <a:off x="6804025" y="4752975"/>
            <a:ext cx="484188" cy="97790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79563" y="5949950"/>
            <a:ext cx="1995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«ВСЕ КАК ВСЕ»</a:t>
            </a:r>
            <a:endParaRPr lang="ru-RU" alt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513388" y="5927725"/>
            <a:ext cx="306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/>
              <a:t>«ИНДИВИДУАЛЬНОСТЬ»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defRPr/>
            </a:pPr>
            <a:r>
              <a:rPr lang="ru-RU" sz="4400" b="1" dirty="0" smtClean="0"/>
              <a:t>Цель:</a:t>
            </a:r>
            <a:r>
              <a:rPr lang="ru-RU" sz="4400" dirty="0" smtClean="0"/>
              <a:t> </a:t>
            </a:r>
            <a:r>
              <a:rPr lang="ru-RU" sz="2700" dirty="0" smtClean="0"/>
              <a:t>выявить </a:t>
            </a:r>
            <a:r>
              <a:rPr lang="ru-RU" sz="3600" b="1" dirty="0" smtClean="0"/>
              <a:t>возможности</a:t>
            </a:r>
            <a:r>
              <a:rPr lang="ru-RU" sz="2700" dirty="0" smtClean="0"/>
              <a:t> частной общеобразовательной организации в осуществлении общественно-профессиональной экспертизы.</a:t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971600" y="2060848"/>
          <a:ext cx="7992888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1147763" y="1773238"/>
            <a:ext cx="749935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algn="just">
              <a:defRPr/>
            </a:pPr>
            <a:r>
              <a:rPr lang="ru-RU" sz="4400" b="1" dirty="0" smtClean="0"/>
              <a:t>Задачи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43608" y="260648"/>
          <a:ext cx="789084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962900" cy="13541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tx2">
                    <a:satMod val="130000"/>
                  </a:schemeClr>
                </a:solidFill>
                <a:effectLst/>
                <a:latin typeface="Corbel (Заголовки)"/>
              </a:rPr>
              <a:t>ГЛАВА </a:t>
            </a:r>
            <a:r>
              <a:rPr lang="en-US" sz="2500" b="1" dirty="0">
                <a:solidFill>
                  <a:schemeClr val="tx2">
                    <a:satMod val="130000"/>
                  </a:schemeClr>
                </a:solidFill>
                <a:effectLst/>
                <a:latin typeface="Corbel (Заголовки)"/>
              </a:rPr>
              <a:t>I</a:t>
            </a:r>
            <a:r>
              <a:rPr lang="ru-RU" sz="2500" b="1" dirty="0">
                <a:solidFill>
                  <a:schemeClr val="tx2">
                    <a:satMod val="130000"/>
                  </a:schemeClr>
                </a:solidFill>
                <a:effectLst/>
                <a:latin typeface="Corbel (Заголовки)"/>
              </a:rPr>
              <a:t>. ЭКСПЕРТИЗА В ОБРАЗОВАНИИ: СОДЕРЖАНИЕ И ПОДХОДЫ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971550" y="1125538"/>
            <a:ext cx="7962900" cy="5472112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2500" b="1" dirty="0">
              <a:solidFill>
                <a:schemeClr val="tx2">
                  <a:satMod val="130000"/>
                </a:schemeClr>
              </a:solidFill>
              <a:latin typeface="Corbel (Заголовки)"/>
              <a:ea typeface="+mj-ea"/>
              <a:cs typeface="+mj-cs"/>
            </a:endParaRPr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  <a:p>
            <a:pPr marL="80963" indent="0" eaLnBrk="1" hangingPunct="1">
              <a:buFont typeface="Wingdings 2" pitchFamily="18" charset="2"/>
              <a:buNone/>
              <a:defRPr/>
            </a:pPr>
            <a:endParaRPr lang="ru-RU" altLang="ru-RU" sz="500" dirty="0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539552" y="1124744"/>
          <a:ext cx="8392566" cy="524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3" name="Picture 5" descr="http://im4-tub-ru.yandex.net/i?id=137509039-2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4288" y="4508500"/>
            <a:ext cx="122555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80645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effectLst/>
              </a:rPr>
              <a:t>ГЛАВА </a:t>
            </a:r>
            <a:r>
              <a:rPr lang="en-US" sz="2800" b="1" dirty="0" smtClean="0">
                <a:effectLst/>
              </a:rPr>
              <a:t>II</a:t>
            </a:r>
            <a:r>
              <a:rPr lang="ru-RU" sz="2800" b="1" dirty="0" smtClean="0">
                <a:effectLst/>
              </a:rPr>
              <a:t>. </a:t>
            </a:r>
            <a:r>
              <a:rPr lang="ru-RU" sz="2800" b="1" dirty="0">
                <a:effectLst/>
              </a:rPr>
              <a:t>ВИДЫ ЭКСПЕРТИЗЫ В СФЕРЕ ОБРАЗОВАНИЯ: ОТЕЧЕСТВЕННЫЙ МЕЖДУНАРОДНЫЙ ОПЫТ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900113" y="1447800"/>
            <a:ext cx="8034337" cy="5149850"/>
          </a:xfrm>
        </p:spPr>
        <p:txBody>
          <a:bodyPr/>
          <a:lstStyle/>
          <a:p>
            <a:pPr marL="80963" indent="0" algn="just" eaLnBrk="1" hangingPunct="1">
              <a:buFont typeface="Wingdings 2" pitchFamily="18" charset="2"/>
              <a:buNone/>
            </a:pPr>
            <a:endParaRPr lang="ru-RU" altLang="ru-RU" sz="3600" smtClean="0"/>
          </a:p>
          <a:p>
            <a:pPr marL="80963" indent="0" algn="just" eaLnBrk="1" hangingPunct="1">
              <a:buFont typeface="Wingdings 2" pitchFamily="18" charset="2"/>
              <a:buNone/>
            </a:pPr>
            <a:endParaRPr lang="ru-RU" altLang="ru-RU" sz="3600" smtClean="0"/>
          </a:p>
          <a:p>
            <a:pPr marL="80963" indent="0" eaLnBrk="1" hangingPunct="1">
              <a:buFont typeface="Wingdings 2" pitchFamily="18" charset="2"/>
              <a:buNone/>
            </a:pPr>
            <a:r>
              <a:rPr lang="ru-RU" altLang="ru-RU" smtClean="0"/>
              <a:t> 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1979613" y="1557338"/>
            <a:ext cx="6696075" cy="935037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296"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Научная экспертиза:</a:t>
            </a:r>
          </a:p>
          <a:p>
            <a:pPr marL="82296"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17 экспертных заключений ФГНУ РАО</a:t>
            </a:r>
          </a:p>
          <a:p>
            <a:pPr marL="82296"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(5 видов документов)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1043608" y="2636912"/>
          <a:ext cx="79208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b="1" dirty="0" smtClean="0"/>
              <a:t>ОСОБЕННОСТИ ЭКПЕРТНЫХ ЗАКЛЮЧЕНИЙ В НАУЧНОЙ ЭКСПЕРТИЗЕ</a:t>
            </a:r>
            <a:endParaRPr lang="ru-RU" sz="2800" b="1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1042988" y="1628775"/>
            <a:ext cx="7891462" cy="4619625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</a:pPr>
            <a:r>
              <a:rPr lang="ru-RU" smtClean="0"/>
              <a:t>1. Разнообразие форм экспертных оценок (отличия иностранных и отечественных заключений).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mtClean="0"/>
              <a:t>2. Результат «отстранённой» экспертизы.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mtClean="0"/>
              <a:t>3. Итоги деятельности как движение к качественно новому результату.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mtClean="0"/>
              <a:t>4. Констатирующий и описательный характер заключений.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8243887" cy="15700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300" b="1" dirty="0" smtClean="0">
                <a:solidFill>
                  <a:schemeClr val="tx2">
                    <a:satMod val="130000"/>
                  </a:schemeClr>
                </a:solidFill>
                <a:latin typeface="Corbel (Заголовки)"/>
              </a:rPr>
              <a:t>ГОСУДАРСТВЕННАЯ И ОБЩЕСТВЕННО-ПРОФЕССИОНАЛЬНАЯ ЭКСПЕРТИЗА ДЕЯТЕЛЬНОСТИ ОБЩЕОБРАЗОВАТЕЛЬНОЙ ОРГАНИЗАЦИИ</a:t>
            </a:r>
            <a:r>
              <a:rPr lang="ru-RU" sz="2500" b="1" dirty="0" smtClean="0">
                <a:solidFill>
                  <a:schemeClr val="tx2">
                    <a:satMod val="130000"/>
                  </a:schemeClr>
                </a:solidFill>
                <a:latin typeface="Corbel (Заголовки)"/>
              </a:rPr>
              <a:t/>
            </a:r>
            <a:br>
              <a:rPr lang="ru-RU" sz="2500" b="1" dirty="0" smtClean="0">
                <a:solidFill>
                  <a:schemeClr val="tx2">
                    <a:satMod val="130000"/>
                  </a:schemeClr>
                </a:solidFill>
                <a:latin typeface="Corbel (Заголовки)"/>
              </a:rPr>
            </a:br>
            <a:endParaRPr lang="ru-RU" sz="2500" b="1" dirty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5221288"/>
          </a:xfrm>
        </p:spPr>
        <p:txBody>
          <a:bodyPr/>
          <a:lstStyle/>
          <a:p>
            <a:pPr marL="82550" indent="0" algn="ctr">
              <a:buFont typeface="Wingdings 2" pitchFamily="18" charset="2"/>
              <a:buNone/>
            </a:pPr>
            <a:r>
              <a:rPr lang="ru-RU" sz="2400" b="1" smtClean="0"/>
              <a:t>Специфические признаки </a:t>
            </a:r>
          </a:p>
          <a:p>
            <a:pPr marL="82550" indent="0" algn="ctr">
              <a:buFont typeface="Wingdings 2" pitchFamily="18" charset="2"/>
              <a:buNone/>
            </a:pPr>
            <a:r>
              <a:rPr lang="ru-RU" sz="2400" b="1" smtClean="0"/>
              <a:t>общественно-профессиональной экспертизы: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400" smtClean="0"/>
              <a:t>1. Инициативность заявления экспертизы.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400" smtClean="0"/>
              <a:t>2. Гуманитарная направленность экспертизы.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400" smtClean="0"/>
              <a:t>3. Разнообразие форм экспертизы и итоговых заключений.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400" smtClean="0"/>
              <a:t>4.Единовременное участие представителей всех субъектов образовательного процесса.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400" smtClean="0"/>
              <a:t>5. Согласованная позиция субъектов экспертизы при выработке параметров и критериев экспертизы.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400" smtClean="0"/>
              <a:t>6. Экспертиза как определение зоны ближайшего развития организации.</a:t>
            </a:r>
          </a:p>
          <a:p>
            <a:pPr marL="82550" indent="0">
              <a:buFont typeface="Wingdings 2" pitchFamily="18" charset="2"/>
              <a:buNone/>
            </a:pPr>
            <a:endParaRPr lang="ru-RU" smtClean="0"/>
          </a:p>
          <a:p>
            <a:pPr marL="8255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22050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5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Corbel (Заголовки)"/>
              </a:rPr>
              <a:t>Глава </a:t>
            </a:r>
            <a:r>
              <a:rPr lang="en-US" sz="25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Corbel (Заголовки)"/>
              </a:rPr>
              <a:t>III</a:t>
            </a:r>
            <a:r>
              <a:rPr lang="ru-RU" sz="2500" b="1" smtClean="0">
                <a:solidFill>
                  <a:schemeClr val="tx2">
                    <a:satMod val="130000"/>
                  </a:schemeClr>
                </a:solidFill>
                <a:effectLst/>
                <a:latin typeface="Corbel (Заголовки)"/>
              </a:rPr>
              <a:t>. </a:t>
            </a:r>
            <a:r>
              <a:rPr lang="ru-RU" sz="2500" b="1" smtClean="0">
                <a:effectLst/>
                <a:latin typeface="Corbel (Заголовки)"/>
              </a:rPr>
              <a:t>ЧАСТНАЯ </a:t>
            </a:r>
            <a:r>
              <a:rPr lang="ru-RU" sz="2500" b="1" dirty="0">
                <a:effectLst/>
                <a:latin typeface="Corbel (Заголовки)"/>
              </a:rPr>
              <a:t>ОБЩЕОБРАЗОВАТЕЛЬНАЯ ОРГАНИЗАЯ В СИСТЕМЕ ЭКСПЕРТИЗЫ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  <a:effectLst/>
              </a:rPr>
            </a:br>
            <a:endParaRPr lang="ru-RU" sz="2800" dirty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900113" y="1447800"/>
            <a:ext cx="8034337" cy="4800600"/>
          </a:xfrm>
        </p:spPr>
        <p:txBody>
          <a:bodyPr/>
          <a:lstStyle/>
          <a:p>
            <a:pPr marL="82550" indent="0" algn="ctr">
              <a:buFont typeface="Wingdings 2" pitchFamily="18" charset="2"/>
              <a:buNone/>
            </a:pPr>
            <a:r>
              <a:rPr lang="ru-RU" smtClean="0"/>
              <a:t>2010-2013 гг.: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000" smtClean="0"/>
              <a:t>1. Конкурс инновационных продуктов «Петербургская школа 2020» (2011);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000" smtClean="0"/>
              <a:t>2.Конкурсный отбор на право получения субсидий негосударственными общеобразовательными учреждениями, внедряющими инновационные образовательные программы (2011);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000" smtClean="0"/>
              <a:t>3. Отчёт о деятельности учреждения в статусе школы-лаборатории по теме: «Разработка инструментария использования инновационных технологий обучения учащихся начальных классов на основе УМК «Перспектива», где в качестве предмета экспертизы выступали новые технологии обучения учащихся начальных классов, разработанные и апробированные педагогами школы (2012). </a:t>
            </a:r>
          </a:p>
          <a:p>
            <a:pPr marL="82550" indent="0">
              <a:buFont typeface="Wingdings 2" pitchFamily="18" charset="2"/>
              <a:buNone/>
            </a:pPr>
            <a:r>
              <a:rPr lang="ru-RU" sz="2000" smtClean="0"/>
              <a:t>4. Государственная аккредитация образовательного учреждения (2012)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452</TotalTime>
  <Words>607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Gill Sans MT</vt:lpstr>
      <vt:lpstr>Arial</vt:lpstr>
      <vt:lpstr>Corbel</vt:lpstr>
      <vt:lpstr>Wingdings 2</vt:lpstr>
      <vt:lpstr>Verdana</vt:lpstr>
      <vt:lpstr>Calibri</vt:lpstr>
      <vt:lpstr>Corbel (Заголовки)</vt:lpstr>
      <vt:lpstr>Times New Roman</vt:lpstr>
      <vt:lpstr>Солнцестояние</vt:lpstr>
      <vt:lpstr>Частная общеобразовательная организация  как объект и субъект   общественно-профессиональной экспертизы </vt:lpstr>
      <vt:lpstr>Актуальность</vt:lpstr>
      <vt:lpstr>Цель: выявить возможности частной общеобразовательной организации в осуществлении общественно-профессиональной экспертизы. </vt:lpstr>
      <vt:lpstr>Слайд 4</vt:lpstr>
      <vt:lpstr>ГЛАВА I. ЭКСПЕРТИЗА В ОБРАЗОВАНИИ: СОДЕРЖАНИЕ И ПОДХОДЫ</vt:lpstr>
      <vt:lpstr>ГЛАВА II. ВИДЫ ЭКСПЕРТИЗЫ В СФЕРЕ ОБРАЗОВАНИЯ: ОТЕЧЕСТВЕННЫЙ МЕЖДУНАРОДНЫЙ ОПЫТ</vt:lpstr>
      <vt:lpstr>ОСОБЕННОСТИ ЭКПЕРТНЫХ ЗАКЛЮЧЕНИЙ В НАУЧНОЙ ЭКСПЕРТИЗЕ</vt:lpstr>
      <vt:lpstr>ГОСУДАРСТВЕННАЯ И ОБЩЕСТВЕННО-ПРОФЕССИОНАЛЬНАЯ ЭКСПЕРТИЗА ДЕЯТЕЛЬНОСТИ ОБЩЕОБРАЗОВАТЕЛЬНОЙ ОРГАНИЗАЦИИ </vt:lpstr>
      <vt:lpstr>Глава III. ЧАСТНАЯ ОБЩЕОБРАЗОВАТЕЛЬНАЯ ОРГАНИЗАЯ В СИСТЕМЕ ЭКСПЕРТИЗЫ  </vt:lpstr>
      <vt:lpstr>Слайд 10</vt:lpstr>
      <vt:lpstr>Результаты анализа</vt:lpstr>
      <vt:lpstr>Проектная тема магистерской диссертации: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Частная общеобразовательная организация как объект и субъект  общественно-профессиональной экспертизы</dc:title>
  <dc:creator>Агуша</dc:creator>
  <cp:lastModifiedBy>User</cp:lastModifiedBy>
  <cp:revision>48</cp:revision>
  <dcterms:created xsi:type="dcterms:W3CDTF">2013-11-14T18:05:25Z</dcterms:created>
  <dcterms:modified xsi:type="dcterms:W3CDTF">2013-12-18T11:21:10Z</dcterms:modified>
</cp:coreProperties>
</file>