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3" r:id="rId3"/>
    <p:sldId id="283" r:id="rId4"/>
    <p:sldId id="274" r:id="rId5"/>
    <p:sldId id="282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107" d="100"/>
          <a:sy n="107" d="100"/>
        </p:scale>
        <p:origin x="-16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e\re\&#1063;&#1077;&#1088;&#1085;&#1086;&#1074;&#1080;&#1082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e\re\&#1063;&#1077;&#1088;&#1085;&#1086;&#1074;&#1080;&#1082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e\re\&#1063;&#1077;&#1088;&#1085;&#1086;&#1074;&#1080;&#1082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Решаемость заданий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Решаемость!$C$1</c:f>
              <c:strCache>
                <c:ptCount val="1"/>
                <c:pt idx="0">
                  <c:v>чел.</c:v>
                </c:pt>
              </c:strCache>
            </c:strRef>
          </c:tx>
          <c:cat>
            <c:numRef>
              <c:f>Решаемость!$B$2:$B$21</c:f>
              <c:numCache>
                <c:formatCode>0%</c:formatCode>
                <c:ptCount val="20"/>
                <c:pt idx="0">
                  <c:v>5.0000000000000044E-2</c:v>
                </c:pt>
                <c:pt idx="1">
                  <c:v>0.1</c:v>
                </c:pt>
                <c:pt idx="2">
                  <c:v>0.15000000000000019</c:v>
                </c:pt>
                <c:pt idx="3">
                  <c:v>0.2</c:v>
                </c:pt>
                <c:pt idx="4">
                  <c:v>0.25</c:v>
                </c:pt>
                <c:pt idx="5">
                  <c:v>0.30000000000000032</c:v>
                </c:pt>
                <c:pt idx="6">
                  <c:v>0.35000000000000031</c:v>
                </c:pt>
                <c:pt idx="7">
                  <c:v>0.4</c:v>
                </c:pt>
                <c:pt idx="8">
                  <c:v>0.45</c:v>
                </c:pt>
                <c:pt idx="9">
                  <c:v>0.5</c:v>
                </c:pt>
                <c:pt idx="10">
                  <c:v>0.55000000000000004</c:v>
                </c:pt>
                <c:pt idx="11">
                  <c:v>0.60000000000000064</c:v>
                </c:pt>
                <c:pt idx="12">
                  <c:v>0.65000000000000102</c:v>
                </c:pt>
                <c:pt idx="13">
                  <c:v>0.70000000000000062</c:v>
                </c:pt>
                <c:pt idx="14">
                  <c:v>0.75000000000000089</c:v>
                </c:pt>
                <c:pt idx="15">
                  <c:v>0.8</c:v>
                </c:pt>
                <c:pt idx="16">
                  <c:v>0.85000000000000064</c:v>
                </c:pt>
                <c:pt idx="17">
                  <c:v>0.9</c:v>
                </c:pt>
                <c:pt idx="18">
                  <c:v>0.95000000000000062</c:v>
                </c:pt>
                <c:pt idx="19">
                  <c:v>1</c:v>
                </c:pt>
              </c:numCache>
            </c:numRef>
          </c:cat>
          <c:val>
            <c:numRef>
              <c:f>Решаемость!$C$2:$C$21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3</c:v>
                </c:pt>
                <c:pt idx="10">
                  <c:v>0</c:v>
                </c:pt>
                <c:pt idx="11">
                  <c:v>1</c:v>
                </c:pt>
                <c:pt idx="12">
                  <c:v>0</c:v>
                </c:pt>
                <c:pt idx="13">
                  <c:v>2</c:v>
                </c:pt>
                <c:pt idx="14">
                  <c:v>0</c:v>
                </c:pt>
                <c:pt idx="15">
                  <c:v>4</c:v>
                </c:pt>
                <c:pt idx="16">
                  <c:v>2</c:v>
                </c:pt>
                <c:pt idx="17">
                  <c:v>3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</c:ser>
        <c:axId val="61355136"/>
        <c:axId val="42450944"/>
      </c:barChart>
      <c:catAx>
        <c:axId val="61355136"/>
        <c:scaling>
          <c:orientation val="minMax"/>
        </c:scaling>
        <c:axPos val="b"/>
        <c:numFmt formatCode="0%" sourceLinked="1"/>
        <c:tickLblPos val="nextTo"/>
        <c:crossAx val="42450944"/>
        <c:crosses val="autoZero"/>
        <c:auto val="1"/>
        <c:lblAlgn val="ctr"/>
        <c:lblOffset val="100"/>
      </c:catAx>
      <c:valAx>
        <c:axId val="42450944"/>
        <c:scaling>
          <c:orientation val="minMax"/>
        </c:scaling>
        <c:axPos val="l"/>
        <c:majorGridlines/>
        <c:numFmt formatCode="General" sourceLinked="1"/>
        <c:tickLblPos val="nextTo"/>
        <c:crossAx val="61355136"/>
        <c:crosses val="autoZero"/>
        <c:crossBetween val="between"/>
        <c:majorUnit val="1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Коэффициент решаемости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Коэф.решаемости!$A$17</c:f>
              <c:strCache>
                <c:ptCount val="1"/>
                <c:pt idx="0">
                  <c:v>Коэф. решаемости</c:v>
                </c:pt>
              </c:strCache>
            </c:strRef>
          </c:tx>
          <c:val>
            <c:numRef>
              <c:f>Коэф.решаемости!$B$17:$AY$17</c:f>
              <c:numCache>
                <c:formatCode>0.00</c:formatCode>
                <c:ptCount val="50"/>
                <c:pt idx="0">
                  <c:v>0.93333333333333335</c:v>
                </c:pt>
                <c:pt idx="1">
                  <c:v>0.46666666666666712</c:v>
                </c:pt>
                <c:pt idx="2">
                  <c:v>0.8</c:v>
                </c:pt>
                <c:pt idx="3">
                  <c:v>0.46666666666666712</c:v>
                </c:pt>
                <c:pt idx="4">
                  <c:v>0.8</c:v>
                </c:pt>
                <c:pt idx="5">
                  <c:v>0.8</c:v>
                </c:pt>
                <c:pt idx="6">
                  <c:v>0.8666666666666667</c:v>
                </c:pt>
                <c:pt idx="7">
                  <c:v>0.46666666666666712</c:v>
                </c:pt>
                <c:pt idx="8">
                  <c:v>0.66666666666666663</c:v>
                </c:pt>
                <c:pt idx="9">
                  <c:v>0.4</c:v>
                </c:pt>
                <c:pt idx="10">
                  <c:v>0.73333333333333361</c:v>
                </c:pt>
                <c:pt idx="11">
                  <c:v>0.60000000000000064</c:v>
                </c:pt>
                <c:pt idx="12">
                  <c:v>1</c:v>
                </c:pt>
                <c:pt idx="13">
                  <c:v>0.73333333333333361</c:v>
                </c:pt>
                <c:pt idx="14">
                  <c:v>0.66666666666666663</c:v>
                </c:pt>
                <c:pt idx="15">
                  <c:v>0.66666666666666663</c:v>
                </c:pt>
                <c:pt idx="16">
                  <c:v>0.4</c:v>
                </c:pt>
                <c:pt idx="17">
                  <c:v>0.53333333333333333</c:v>
                </c:pt>
                <c:pt idx="18">
                  <c:v>0.93333333333333335</c:v>
                </c:pt>
                <c:pt idx="19">
                  <c:v>0.66666666666666663</c:v>
                </c:pt>
                <c:pt idx="20">
                  <c:v>0.73333333333333361</c:v>
                </c:pt>
                <c:pt idx="21">
                  <c:v>1</c:v>
                </c:pt>
                <c:pt idx="22">
                  <c:v>0.8</c:v>
                </c:pt>
                <c:pt idx="23">
                  <c:v>0.13333333333333341</c:v>
                </c:pt>
                <c:pt idx="24">
                  <c:v>0.8666666666666667</c:v>
                </c:pt>
                <c:pt idx="25">
                  <c:v>0.8</c:v>
                </c:pt>
                <c:pt idx="26">
                  <c:v>0.8</c:v>
                </c:pt>
                <c:pt idx="27">
                  <c:v>0.66666666666666663</c:v>
                </c:pt>
                <c:pt idx="28">
                  <c:v>0.93333333333333335</c:v>
                </c:pt>
                <c:pt idx="29">
                  <c:v>0.4</c:v>
                </c:pt>
                <c:pt idx="30">
                  <c:v>1</c:v>
                </c:pt>
                <c:pt idx="31">
                  <c:v>0.53333333333333333</c:v>
                </c:pt>
                <c:pt idx="32">
                  <c:v>0.8666666666666667</c:v>
                </c:pt>
                <c:pt idx="33">
                  <c:v>0.8</c:v>
                </c:pt>
                <c:pt idx="34">
                  <c:v>0.8</c:v>
                </c:pt>
                <c:pt idx="35">
                  <c:v>0.26666666666666705</c:v>
                </c:pt>
                <c:pt idx="36">
                  <c:v>0.8</c:v>
                </c:pt>
                <c:pt idx="37">
                  <c:v>0.8</c:v>
                </c:pt>
                <c:pt idx="38">
                  <c:v>0.8666666666666667</c:v>
                </c:pt>
                <c:pt idx="39">
                  <c:v>0.66666666666666663</c:v>
                </c:pt>
                <c:pt idx="40">
                  <c:v>0.8</c:v>
                </c:pt>
                <c:pt idx="41">
                  <c:v>0.8</c:v>
                </c:pt>
                <c:pt idx="42">
                  <c:v>0.8666666666666667</c:v>
                </c:pt>
                <c:pt idx="43">
                  <c:v>0.46666666666666712</c:v>
                </c:pt>
                <c:pt idx="44">
                  <c:v>0.60000000000000064</c:v>
                </c:pt>
                <c:pt idx="45">
                  <c:v>0.8666666666666667</c:v>
                </c:pt>
                <c:pt idx="46">
                  <c:v>0.8666666666666667</c:v>
                </c:pt>
                <c:pt idx="47">
                  <c:v>0.8</c:v>
                </c:pt>
                <c:pt idx="48">
                  <c:v>0.8666666666666667</c:v>
                </c:pt>
                <c:pt idx="49">
                  <c:v>1</c:v>
                </c:pt>
              </c:numCache>
            </c:numRef>
          </c:val>
        </c:ser>
        <c:marker val="1"/>
        <c:axId val="42463232"/>
        <c:axId val="42464768"/>
      </c:lineChart>
      <c:catAx>
        <c:axId val="42463232"/>
        <c:scaling>
          <c:orientation val="minMax"/>
        </c:scaling>
        <c:axPos val="b"/>
        <c:numFmt formatCode="General" sourceLinked="1"/>
        <c:majorTickMark val="none"/>
        <c:tickLblPos val="nextTo"/>
        <c:crossAx val="42464768"/>
        <c:crosses val="autoZero"/>
        <c:auto val="1"/>
        <c:lblAlgn val="ctr"/>
        <c:lblOffset val="100"/>
      </c:catAx>
      <c:valAx>
        <c:axId val="42464768"/>
        <c:scaling>
          <c:orientation val="minMax"/>
          <c:max val="1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Решаемость</a:t>
                </a:r>
              </a:p>
            </c:rich>
          </c:tx>
        </c:title>
        <c:numFmt formatCode="0.00" sourceLinked="1"/>
        <c:majorTickMark val="none"/>
        <c:tickLblPos val="nextTo"/>
        <c:crossAx val="42463232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/>
    <c:plotArea>
      <c:layout/>
      <c:barChart>
        <c:barDir val="col"/>
        <c:grouping val="clustered"/>
        <c:ser>
          <c:idx val="0"/>
          <c:order val="0"/>
          <c:tx>
            <c:strRef>
              <c:f>Коэф.решаемости!$A$17</c:f>
              <c:strCache>
                <c:ptCount val="1"/>
                <c:pt idx="0">
                  <c:v>Коэф. решаемости</c:v>
                </c:pt>
              </c:strCache>
            </c:strRef>
          </c:tx>
          <c:val>
            <c:numRef>
              <c:f>Коэф.решаемости!$B$17:$AY$17</c:f>
              <c:numCache>
                <c:formatCode>0.00</c:formatCode>
                <c:ptCount val="50"/>
                <c:pt idx="0">
                  <c:v>0.93333333333333335</c:v>
                </c:pt>
                <c:pt idx="1">
                  <c:v>0.46666666666666712</c:v>
                </c:pt>
                <c:pt idx="2">
                  <c:v>0.8</c:v>
                </c:pt>
                <c:pt idx="3">
                  <c:v>0.46666666666666712</c:v>
                </c:pt>
                <c:pt idx="4">
                  <c:v>0.8</c:v>
                </c:pt>
                <c:pt idx="5">
                  <c:v>0.8</c:v>
                </c:pt>
                <c:pt idx="6">
                  <c:v>0.8666666666666667</c:v>
                </c:pt>
                <c:pt idx="7">
                  <c:v>0.46666666666666712</c:v>
                </c:pt>
                <c:pt idx="8">
                  <c:v>0.66666666666666663</c:v>
                </c:pt>
                <c:pt idx="9">
                  <c:v>0.4</c:v>
                </c:pt>
                <c:pt idx="10">
                  <c:v>0.73333333333333361</c:v>
                </c:pt>
                <c:pt idx="11">
                  <c:v>0.60000000000000064</c:v>
                </c:pt>
                <c:pt idx="12">
                  <c:v>1</c:v>
                </c:pt>
                <c:pt idx="13">
                  <c:v>0.73333333333333361</c:v>
                </c:pt>
                <c:pt idx="14">
                  <c:v>0.66666666666666663</c:v>
                </c:pt>
                <c:pt idx="15">
                  <c:v>0.66666666666666663</c:v>
                </c:pt>
                <c:pt idx="16">
                  <c:v>0.4</c:v>
                </c:pt>
                <c:pt idx="17">
                  <c:v>0.53333333333333333</c:v>
                </c:pt>
                <c:pt idx="18">
                  <c:v>0.93333333333333335</c:v>
                </c:pt>
                <c:pt idx="19">
                  <c:v>0.66666666666666663</c:v>
                </c:pt>
                <c:pt idx="20">
                  <c:v>0.73333333333333361</c:v>
                </c:pt>
                <c:pt idx="21">
                  <c:v>1</c:v>
                </c:pt>
                <c:pt idx="22">
                  <c:v>0.8</c:v>
                </c:pt>
                <c:pt idx="23">
                  <c:v>0.13333333333333341</c:v>
                </c:pt>
                <c:pt idx="24">
                  <c:v>0.8666666666666667</c:v>
                </c:pt>
                <c:pt idx="25">
                  <c:v>0.8</c:v>
                </c:pt>
                <c:pt idx="26">
                  <c:v>0.8</c:v>
                </c:pt>
                <c:pt idx="27">
                  <c:v>0.66666666666666663</c:v>
                </c:pt>
                <c:pt idx="28">
                  <c:v>0.93333333333333335</c:v>
                </c:pt>
                <c:pt idx="29">
                  <c:v>0.4</c:v>
                </c:pt>
                <c:pt idx="30">
                  <c:v>1</c:v>
                </c:pt>
                <c:pt idx="31">
                  <c:v>0.53333333333333333</c:v>
                </c:pt>
                <c:pt idx="32">
                  <c:v>0.8666666666666667</c:v>
                </c:pt>
                <c:pt idx="33">
                  <c:v>0.8</c:v>
                </c:pt>
                <c:pt idx="34">
                  <c:v>0.8</c:v>
                </c:pt>
                <c:pt idx="35">
                  <c:v>0.26666666666666705</c:v>
                </c:pt>
                <c:pt idx="36">
                  <c:v>0.8</c:v>
                </c:pt>
                <c:pt idx="37">
                  <c:v>0.8</c:v>
                </c:pt>
                <c:pt idx="38">
                  <c:v>0.8666666666666667</c:v>
                </c:pt>
                <c:pt idx="39">
                  <c:v>0.66666666666666663</c:v>
                </c:pt>
                <c:pt idx="40">
                  <c:v>0.8</c:v>
                </c:pt>
                <c:pt idx="41">
                  <c:v>0.8</c:v>
                </c:pt>
                <c:pt idx="42">
                  <c:v>0.8666666666666667</c:v>
                </c:pt>
                <c:pt idx="43">
                  <c:v>0.46666666666666712</c:v>
                </c:pt>
                <c:pt idx="44">
                  <c:v>0.60000000000000064</c:v>
                </c:pt>
                <c:pt idx="45">
                  <c:v>0.8666666666666667</c:v>
                </c:pt>
                <c:pt idx="46">
                  <c:v>0.8666666666666667</c:v>
                </c:pt>
                <c:pt idx="47">
                  <c:v>0.8</c:v>
                </c:pt>
                <c:pt idx="48">
                  <c:v>0.8666666666666667</c:v>
                </c:pt>
                <c:pt idx="49">
                  <c:v>1</c:v>
                </c:pt>
              </c:numCache>
            </c:numRef>
          </c:val>
        </c:ser>
        <c:axId val="62084992"/>
        <c:axId val="62086528"/>
      </c:barChart>
      <c:catAx>
        <c:axId val="62084992"/>
        <c:scaling>
          <c:orientation val="minMax"/>
        </c:scaling>
        <c:axPos val="b"/>
        <c:numFmt formatCode="General" sourceLinked="1"/>
        <c:tickLblPos val="nextTo"/>
        <c:crossAx val="62086528"/>
        <c:crosses val="autoZero"/>
        <c:auto val="1"/>
        <c:lblAlgn val="ctr"/>
        <c:lblOffset val="100"/>
      </c:catAx>
      <c:valAx>
        <c:axId val="62086528"/>
        <c:scaling>
          <c:orientation val="minMax"/>
          <c:max val="1"/>
        </c:scaling>
        <c:axPos val="l"/>
        <c:majorGridlines/>
        <c:numFmt formatCode="0.00" sourceLinked="1"/>
        <c:tickLblPos val="nextTo"/>
        <c:crossAx val="62084992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9C98A-5C56-4F58-968B-CB5EADA717C9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1CF5F-C2A3-4BC1-89F2-6E5F73D3D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643050"/>
            <a:ext cx="7772400" cy="1681489"/>
          </a:xfrm>
        </p:spPr>
        <p:txBody>
          <a:bodyPr>
            <a:noAutofit/>
          </a:bodyPr>
          <a:lstStyle/>
          <a:p>
            <a:r>
              <a:rPr lang="ru-RU" sz="3400" dirty="0" smtClean="0"/>
              <a:t>Web-сайт как инструмент управления процессом повышения квалификации</a:t>
            </a:r>
            <a:endParaRPr lang="ru-RU" sz="3400" dirty="0"/>
          </a:p>
        </p:txBody>
      </p:sp>
      <p:sp>
        <p:nvSpPr>
          <p:cNvPr id="3" name="TextBox 2"/>
          <p:cNvSpPr txBox="1"/>
          <p:nvPr/>
        </p:nvSpPr>
        <p:spPr>
          <a:xfrm>
            <a:off x="4716016" y="4869160"/>
            <a:ext cx="432048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/>
              <a:t>Валетов Семён Яковлевич</a:t>
            </a:r>
          </a:p>
          <a:p>
            <a:r>
              <a:rPr lang="ru-RU" sz="1500" dirty="0" smtClean="0"/>
              <a:t>магистрант  2-го курса факультета менеджмента</a:t>
            </a:r>
          </a:p>
          <a:p>
            <a:r>
              <a:rPr lang="ru-RU" sz="1500" dirty="0" smtClean="0"/>
              <a:t>НИУ ВШЭ  - Санкт-Петербург</a:t>
            </a:r>
          </a:p>
          <a:p>
            <a:r>
              <a:rPr lang="ru-RU" sz="1500" dirty="0" smtClean="0"/>
              <a:t>Научный руководитель к.т.н., профессор</a:t>
            </a:r>
          </a:p>
          <a:p>
            <a:r>
              <a:rPr lang="ru-RU" sz="1500" dirty="0" err="1" smtClean="0"/>
              <a:t>Керов</a:t>
            </a:r>
            <a:r>
              <a:rPr lang="ru-RU" sz="1500" dirty="0" smtClean="0"/>
              <a:t> Леонид Александрович</a:t>
            </a:r>
            <a:endParaRPr lang="ru-RU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Коэффициент решаемости заданий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03648" y="1988840"/>
          <a:ext cx="7313364" cy="2917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Тестирование</a:t>
            </a:r>
            <a:endParaRPr lang="ru-RU" sz="3200" dirty="0"/>
          </a:p>
        </p:txBody>
      </p:sp>
      <p:pic>
        <p:nvPicPr>
          <p:cNvPr id="4" name="Содержимое 3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124744"/>
            <a:ext cx="7560840" cy="54324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Тестирование</a:t>
            </a:r>
            <a:endParaRPr lang="ru-RU" sz="3200" dirty="0"/>
          </a:p>
        </p:txBody>
      </p:sp>
      <p:pic>
        <p:nvPicPr>
          <p:cNvPr id="4" name="Содержимое 3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81507" y="1124744"/>
            <a:ext cx="6922849" cy="54726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08920"/>
            <a:ext cx="749808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071546"/>
            <a:ext cx="7498080" cy="4714908"/>
          </a:xfrm>
        </p:spPr>
        <p:txBody>
          <a:bodyPr>
            <a:normAutofit fontScale="85000" lnSpcReduction="20000"/>
          </a:bodyPr>
          <a:lstStyle/>
          <a:p>
            <a:r>
              <a:rPr lang="ru-RU" sz="2800" dirty="0" smtClean="0"/>
              <a:t>Объектом исследования является повышение квалификации.</a:t>
            </a:r>
          </a:p>
          <a:p>
            <a:r>
              <a:rPr lang="ru-RU" sz="2800" dirty="0" smtClean="0"/>
              <a:t>Предметом исследования являются </a:t>
            </a:r>
            <a:r>
              <a:rPr lang="en-US" sz="2800" dirty="0" smtClean="0"/>
              <a:t>IT</a:t>
            </a:r>
            <a:r>
              <a:rPr lang="ru-RU" sz="2800" dirty="0" smtClean="0"/>
              <a:t>-методы управления процессом повышения квалификации педагогов.</a:t>
            </a:r>
          </a:p>
          <a:p>
            <a:r>
              <a:rPr lang="ru-RU" sz="2800" dirty="0" smtClean="0"/>
              <a:t>Целью исследования является разработка одного из элементов </a:t>
            </a:r>
            <a:r>
              <a:rPr lang="en-US" sz="2800" dirty="0" smtClean="0"/>
              <a:t>web</a:t>
            </a:r>
            <a:r>
              <a:rPr lang="ru-RU" sz="2800" dirty="0" smtClean="0"/>
              <a:t>-сайта – контроля знаний - для управления процессом повышения квалификации педагогов.</a:t>
            </a:r>
          </a:p>
          <a:p>
            <a:pPr>
              <a:buNone/>
            </a:pPr>
            <a:r>
              <a:rPr lang="ru-RU" sz="2800" dirty="0" smtClean="0"/>
              <a:t>Задачи</a:t>
            </a:r>
            <a:r>
              <a:rPr lang="en-US" sz="2800" dirty="0" smtClean="0"/>
              <a:t>:</a:t>
            </a:r>
            <a:endParaRPr lang="ru-RU" sz="2800" dirty="0" smtClean="0"/>
          </a:p>
          <a:p>
            <a:pPr lvl="0"/>
            <a:r>
              <a:rPr lang="ru-RU" sz="2800" dirty="0" smtClean="0"/>
              <a:t>проведение анализа литературы;</a:t>
            </a:r>
          </a:p>
          <a:p>
            <a:r>
              <a:rPr lang="ru-RU" sz="2800" dirty="0" smtClean="0"/>
              <a:t>разработка модели системы, позволяющей анализировать результаты тестирования.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48369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Актуальность</a:t>
            </a:r>
          </a:p>
          <a:p>
            <a:pPr>
              <a:buNone/>
            </a:pPr>
            <a:r>
              <a:rPr lang="ru-RU" dirty="0" smtClean="0"/>
              <a:t>    дистанционное обучение в настоящий момент постепенно становится важной и неотъемлемой составляющей частью процесса получения образования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в зарубежных странах, в частности в США, на сайтах образовательных учреждений активно применяется технология </a:t>
            </a:r>
            <a:r>
              <a:rPr lang="ru-RU" dirty="0" err="1" smtClean="0"/>
              <a:t>learning</a:t>
            </a:r>
            <a:r>
              <a:rPr lang="ru-RU" dirty="0" smtClean="0"/>
              <a:t> </a:t>
            </a:r>
            <a:r>
              <a:rPr lang="ru-RU" dirty="0" err="1" smtClean="0"/>
              <a:t>management</a:t>
            </a:r>
            <a:r>
              <a:rPr lang="ru-RU" dirty="0" smtClean="0"/>
              <a:t> </a:t>
            </a:r>
            <a:r>
              <a:rPr lang="ru-RU" dirty="0" err="1" smtClean="0"/>
              <a:t>system</a:t>
            </a:r>
            <a:r>
              <a:rPr lang="ru-RU" dirty="0" smtClean="0"/>
              <a:t> и </a:t>
            </a:r>
            <a:r>
              <a:rPr lang="ru-RU" dirty="0" err="1" smtClean="0"/>
              <a:t>content</a:t>
            </a:r>
            <a:r>
              <a:rPr lang="ru-RU" dirty="0" smtClean="0"/>
              <a:t> </a:t>
            </a:r>
            <a:r>
              <a:rPr lang="ru-RU" dirty="0" err="1" smtClean="0"/>
              <a:t>management</a:t>
            </a:r>
            <a:r>
              <a:rPr lang="ru-RU" dirty="0" smtClean="0"/>
              <a:t> </a:t>
            </a:r>
            <a:r>
              <a:rPr lang="ru-RU" dirty="0" err="1" smtClean="0"/>
              <a:t>system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4216512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sz="3600" b="1" dirty="0" smtClean="0"/>
              <a:t>СОДЕРЖАНИЕ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484784"/>
            <a:ext cx="7498080" cy="4800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ВВЕДЕНИЕ</a:t>
            </a:r>
            <a:endParaRPr lang="ru-RU" sz="2800" dirty="0" smtClean="0"/>
          </a:p>
          <a:p>
            <a:r>
              <a:rPr lang="ru-RU" dirty="0" smtClean="0"/>
              <a:t>ГЛАВА 1. АНАЛИТИЧЕСКИЙ ОБЗОР ЛИТЕРАТУРЫ</a:t>
            </a:r>
            <a:endParaRPr lang="ru-RU" sz="2800" dirty="0" smtClean="0"/>
          </a:p>
          <a:p>
            <a:pPr lvl="1"/>
            <a:r>
              <a:rPr lang="ru-RU" dirty="0" smtClean="0"/>
              <a:t>Анализ нормативных документов</a:t>
            </a:r>
            <a:endParaRPr lang="ru-RU" sz="2400" dirty="0" smtClean="0"/>
          </a:p>
          <a:p>
            <a:pPr lvl="1"/>
            <a:r>
              <a:rPr lang="ru-RU" dirty="0" smtClean="0"/>
              <a:t>Анализ зарубежного опыта</a:t>
            </a:r>
            <a:endParaRPr lang="ru-RU" sz="2400" dirty="0" smtClean="0"/>
          </a:p>
          <a:p>
            <a:pPr lvl="1"/>
            <a:r>
              <a:rPr lang="ru-RU" dirty="0" smtClean="0"/>
              <a:t>Анализ </a:t>
            </a:r>
            <a:r>
              <a:rPr lang="ru-RU" dirty="0" err="1" smtClean="0"/>
              <a:t>практикоориентированной</a:t>
            </a:r>
            <a:r>
              <a:rPr lang="ru-RU" dirty="0" smtClean="0"/>
              <a:t> литературы</a:t>
            </a:r>
            <a:endParaRPr lang="ru-RU" sz="2400" dirty="0" smtClean="0"/>
          </a:p>
          <a:p>
            <a:pPr lvl="1"/>
            <a:r>
              <a:rPr lang="ru-RU" dirty="0" smtClean="0"/>
              <a:t>Обзор аналитических материалов</a:t>
            </a:r>
            <a:endParaRPr lang="ru-RU" sz="2400" dirty="0" smtClean="0"/>
          </a:p>
          <a:p>
            <a:r>
              <a:rPr lang="ru-RU" dirty="0" smtClean="0"/>
              <a:t>ГЛАВА 2. ЭКСПЕРЕМЕНТАЛЬНЫЕ ИССЛЕДОВАНИЯ</a:t>
            </a:r>
            <a:endParaRPr lang="ru-RU" sz="2800" dirty="0" smtClean="0"/>
          </a:p>
          <a:p>
            <a:r>
              <a:rPr lang="ru-RU" dirty="0" smtClean="0"/>
              <a:t>ЗАКЛЮЧЕНИЕ</a:t>
            </a:r>
            <a:endParaRPr lang="ru-RU" sz="2800" dirty="0" smtClean="0"/>
          </a:p>
          <a:p>
            <a:r>
              <a:rPr lang="ru-RU" dirty="0" smtClean="0"/>
              <a:t>СПИСОК ЛИТЕРАТУРЫ</a:t>
            </a:r>
            <a:endParaRPr lang="ru-RU" sz="2800" dirty="0" smtClean="0"/>
          </a:p>
          <a:p>
            <a:r>
              <a:rPr lang="ru-RU" dirty="0" smtClean="0"/>
              <a:t>ПРИЛОЖЕНИЯ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Нормативные документы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Федеральный Закон от 22 октября 2010 года №293 «О внесении изменений в отдельные законодательные акты Российской Федерации в связи с совершенствованием контрольно-надзорных функций и оптимизацией предоставления государственных услуг в сфере образования».</a:t>
            </a:r>
          </a:p>
          <a:p>
            <a:pPr lvl="0"/>
            <a:r>
              <a:rPr lang="ru-RU" dirty="0" smtClean="0"/>
              <a:t>Постановление Правительства РФ от 18 апреля 2012 г. № 343 "Об утверждении Правил размещения в сети Интернет и обновления информации об образовательном учреждении".</a:t>
            </a:r>
          </a:p>
          <a:p>
            <a:pPr lvl="0"/>
            <a:r>
              <a:rPr lang="ru-RU" dirty="0" smtClean="0"/>
              <a:t>Федеральный Закон от 29 декабря 2012 года №273 «Об образовании в Российской Федерации».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Представление результатов тестирования в </a:t>
            </a:r>
            <a:r>
              <a:rPr lang="en-US" sz="3200" dirty="0" smtClean="0"/>
              <a:t>Excel</a:t>
            </a:r>
            <a:endParaRPr lang="ru-RU" sz="3200" dirty="0"/>
          </a:p>
        </p:txBody>
      </p:sp>
      <p:pic>
        <p:nvPicPr>
          <p:cNvPr id="7" name="Содержимое 6" descr="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2204864"/>
            <a:ext cx="7499350" cy="28226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Процентное соотношение полученных оценок</a:t>
            </a:r>
            <a:endParaRPr lang="ru-RU" sz="3200" dirty="0"/>
          </a:p>
        </p:txBody>
      </p:sp>
      <p:pic>
        <p:nvPicPr>
          <p:cNvPr id="6" name="Содержимое 5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1928802"/>
            <a:ext cx="6767888" cy="40719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Решаемость заданий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691680" y="1700808"/>
          <a:ext cx="6881316" cy="3925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Коэффициент решаемости заданий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835696" y="2276872"/>
          <a:ext cx="6377260" cy="3061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376</TotalTime>
  <Words>259</Words>
  <Application>Microsoft Office PowerPoint</Application>
  <PresentationFormat>Экран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Web-сайт как инструмент управления процессом повышения квалификации</vt:lpstr>
      <vt:lpstr>Слайд 2</vt:lpstr>
      <vt:lpstr>Слайд 3</vt:lpstr>
      <vt:lpstr>СОДЕРЖАНИЕ </vt:lpstr>
      <vt:lpstr>Нормативные документы</vt:lpstr>
      <vt:lpstr>Представление результатов тестирования в Excel</vt:lpstr>
      <vt:lpstr>Процентное соотношение полученных оценок</vt:lpstr>
      <vt:lpstr>Решаемость заданий</vt:lpstr>
      <vt:lpstr>Коэффициент решаемости заданий</vt:lpstr>
      <vt:lpstr>Коэффициент решаемости заданий</vt:lpstr>
      <vt:lpstr>Тестирование</vt:lpstr>
      <vt:lpstr>Тестирование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IT- архитектура образовательной организации</dc:title>
  <dc:creator>Машулька</dc:creator>
  <cp:lastModifiedBy>User</cp:lastModifiedBy>
  <cp:revision>67</cp:revision>
  <dcterms:created xsi:type="dcterms:W3CDTF">2013-04-01T07:18:26Z</dcterms:created>
  <dcterms:modified xsi:type="dcterms:W3CDTF">2013-12-18T11:19:39Z</dcterms:modified>
</cp:coreProperties>
</file>