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6" r:id="rId3"/>
    <p:sldId id="275" r:id="rId4"/>
    <p:sldId id="260" r:id="rId5"/>
    <p:sldId id="263" r:id="rId6"/>
    <p:sldId id="261" r:id="rId7"/>
    <p:sldId id="262" r:id="rId8"/>
    <p:sldId id="268" r:id="rId9"/>
    <p:sldId id="278" r:id="rId10"/>
    <p:sldId id="285" r:id="rId11"/>
    <p:sldId id="287" r:id="rId12"/>
    <p:sldId id="288" r:id="rId13"/>
    <p:sldId id="289" r:id="rId14"/>
    <p:sldId id="280" r:id="rId15"/>
    <p:sldId id="277" r:id="rId16"/>
    <p:sldId id="281" r:id="rId17"/>
    <p:sldId id="265" r:id="rId18"/>
    <p:sldId id="283" r:id="rId19"/>
    <p:sldId id="274" r:id="rId20"/>
    <p:sldId id="272" r:id="rId21"/>
    <p:sldId id="291" r:id="rId22"/>
    <p:sldId id="290" r:id="rId23"/>
    <p:sldId id="292" r:id="rId24"/>
    <p:sldId id="259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FFCC"/>
    <a:srgbClr val="FF6699"/>
    <a:srgbClr val="FFFFFF"/>
    <a:srgbClr val="CC3399"/>
  </p:clrMru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49" autoAdjust="0"/>
  </p:normalViewPr>
  <p:slideViewPr>
    <p:cSldViewPr>
      <p:cViewPr>
        <p:scale>
          <a:sx n="100" d="100"/>
          <a:sy n="100" d="100"/>
        </p:scale>
        <p:origin x="-1860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61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761FB27-11E7-4621-A018-9474FC3312D1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4F1D0A8-B5E4-45BD-B2D0-35B1F8F05F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A14276-7E49-49A8-AE1B-5771E446124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2112941"/>
            <a:ext cx="5429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BC0-5813-4A49-BB56-69EF338D5257}" type="datetimeFigureOut">
              <a:rPr lang="en-US"/>
              <a:pPr>
                <a:defRPr/>
              </a:pPr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D90CB-DDD2-48D2-882C-4EA053DD0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D7622-3689-461D-94E2-7A2A70B0AF33}" type="datetimeFigureOut">
              <a:rPr lang="en-US"/>
              <a:pPr>
                <a:defRPr/>
              </a:pPr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CB75-E300-4CB1-9B42-E2A184B69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B15A-FEF8-4320-8AFF-00BAAE45A5F8}" type="datetimeFigureOut">
              <a:rPr lang="en-US"/>
              <a:pPr>
                <a:defRPr/>
              </a:pPr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13C21-0F25-4D18-A2E4-6B165E8A6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56FD1-EC01-49CC-A2F2-3DCD320F1BD9}" type="datetimeFigureOut">
              <a:rPr lang="en-US"/>
              <a:pPr>
                <a:defRPr/>
              </a:pPr>
              <a:t>12/18/2013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7E9E7-DE0F-4E4B-832F-33345D57D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B6B59-329A-4D61-92F4-4889B09FDD3D}" type="datetimeFigureOut">
              <a:rPr lang="en-US"/>
              <a:pPr>
                <a:defRPr/>
              </a:pPr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E2D30-130D-4E63-BE8B-98D4B0EEB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0D1CB-74E1-4DCF-97FE-16DF2F40B0DF}" type="datetimeFigureOut">
              <a:rPr lang="en-US"/>
              <a:pPr>
                <a:defRPr/>
              </a:pPr>
              <a:t>12/18/2013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E49CB-5DDE-4F3E-8A4F-67BE03676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7A81F-A999-4F2C-9034-8DFD8DB5D46B}" type="datetimeFigureOut">
              <a:rPr lang="en-US"/>
              <a:pPr>
                <a:defRPr/>
              </a:pPr>
              <a:t>12/18/2013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2EEF0-5793-4A1C-82E6-972539F00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C4C59-9A16-4B58-B5D2-E8778A350A77}" type="datetimeFigureOut">
              <a:rPr lang="en-US"/>
              <a:pPr>
                <a:defRPr/>
              </a:pPr>
              <a:t>12/18/2013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9B611-A359-43B5-A45A-1F4964FE68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AE60B-89A5-4AD5-BDBC-E79FD44C1849}" type="datetimeFigureOut">
              <a:rPr lang="en-US"/>
              <a:pPr>
                <a:defRPr/>
              </a:pPr>
              <a:t>12/18/2013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E62E5-A76F-46EA-93F9-979C7D2EE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7DB6B-7052-4C89-BA0C-A84040980F8A}" type="datetimeFigureOut">
              <a:rPr lang="en-US"/>
              <a:pPr>
                <a:defRPr/>
              </a:pPr>
              <a:t>12/18/2013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9861D-7194-46A2-B7A3-65F8445D1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87154-876D-45CA-B6B7-D865E03F943F}" type="datetimeFigureOut">
              <a:rPr lang="en-US"/>
              <a:pPr>
                <a:defRPr/>
              </a:pPr>
              <a:t>12/18/2013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26747-7055-44DB-8D0C-441B3A3C5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95C20C-32F4-475D-B239-C9AF1E4D4402}" type="datetimeFigureOut">
              <a:rPr lang="en-US"/>
              <a:pPr>
                <a:defRPr/>
              </a:pPr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05C627-73BE-4856-8513-1C41DB85E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3" r:id="rId3"/>
    <p:sldLayoutId id="2147483762" r:id="rId4"/>
    <p:sldLayoutId id="2147483761" r:id="rId5"/>
    <p:sldLayoutId id="2147483760" r:id="rId6"/>
    <p:sldLayoutId id="2147483759" r:id="rId7"/>
    <p:sldLayoutId id="2147483758" r:id="rId8"/>
    <p:sldLayoutId id="2147483757" r:id="rId9"/>
    <p:sldLayoutId id="2147483756" r:id="rId10"/>
    <p:sldLayoutId id="2147483755" r:id="rId11"/>
    <p:sldLayoutId id="2147483766" r:id="rId12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e.ru/data/2013/04/18/1297812643/site_school_metodik.pdf" TargetMode="External"/><Relationship Id="rId2" Type="http://schemas.openxmlformats.org/officeDocument/2006/relationships/hyperlink" Target="http://umr-old.rcokoit.ru/sitefest2011.html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vid1.rian.ru/ig/ratings/SPB.pdf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ubtitle 2"/>
          <p:cNvSpPr>
            <a:spLocks noGrp="1"/>
          </p:cNvSpPr>
          <p:nvPr>
            <p:ph type="subTitle" idx="1"/>
          </p:nvPr>
        </p:nvSpPr>
        <p:spPr>
          <a:xfrm>
            <a:off x="215900" y="122238"/>
            <a:ext cx="2987675" cy="642937"/>
          </a:xfrm>
          <a:noFill/>
        </p:spPr>
        <p:txBody>
          <a:bodyPr/>
          <a:lstStyle/>
          <a:p>
            <a:pPr algn="l" eaLnBrk="1" hangingPunct="1"/>
            <a:r>
              <a:rPr lang="ru-RU" sz="2600" smtClean="0">
                <a:solidFill>
                  <a:srgbClr val="0070C0"/>
                </a:solidFill>
              </a:rPr>
              <a:t>Саблина А.А.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ctrTitle"/>
          </p:nvPr>
        </p:nvSpPr>
        <p:spPr>
          <a:xfrm>
            <a:off x="500063" y="2492375"/>
            <a:ext cx="7789862" cy="1755775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3800" cap="all" dirty="0" smtClean="0">
                <a:solidFill>
                  <a:schemeClr val="tx1"/>
                </a:solidFill>
                <a:effectLst>
                  <a:outerShdw blurRad="94454" dist="50800" dir="2700000" algn="tl" rotWithShape="0">
                    <a:srgbClr val="000000">
                      <a:alpha val="36000"/>
                    </a:srgbClr>
                  </a:outerShdw>
                </a:effectLst>
              </a:rPr>
              <a:t>Информационная политика образовательной организации </a:t>
            </a:r>
            <a:br>
              <a:rPr lang="ru-RU" sz="3800" cap="all" dirty="0" smtClean="0">
                <a:solidFill>
                  <a:schemeClr val="tx1"/>
                </a:solidFill>
                <a:effectLst>
                  <a:outerShdw blurRad="94454" dist="50800" dir="2700000" algn="tl" rotWithShape="0">
                    <a:srgbClr val="000000">
                      <a:alpha val="36000"/>
                    </a:srgbClr>
                  </a:outerShdw>
                </a:effectLst>
              </a:rPr>
            </a:br>
            <a:r>
              <a:rPr lang="ru-RU" sz="3800" cap="all" dirty="0" smtClean="0">
                <a:solidFill>
                  <a:schemeClr val="tx1"/>
                </a:solidFill>
                <a:effectLst>
                  <a:outerShdw blurRad="94454" dist="50800" dir="2700000" algn="tl" rotWithShape="0">
                    <a:srgbClr val="000000">
                      <a:alpha val="36000"/>
                    </a:srgbClr>
                  </a:outerShdw>
                </a:effectLst>
              </a:rPr>
              <a:t>как феномен</a:t>
            </a:r>
            <a:endParaRPr lang="ru-RU" sz="38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179388" y="549275"/>
            <a:ext cx="7235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sz="2600" dirty="0">
                <a:solidFill>
                  <a:srgbClr val="0070C0"/>
                </a:solidFill>
                <a:latin typeface="+mn-lt"/>
              </a:rPr>
              <a:t>Научный руководитель – </a:t>
            </a:r>
            <a:r>
              <a:rPr lang="ru-RU" sz="2600" dirty="0" err="1">
                <a:solidFill>
                  <a:srgbClr val="0070C0"/>
                </a:solidFill>
                <a:latin typeface="+mn-lt"/>
              </a:rPr>
              <a:t>Ээльмаа</a:t>
            </a:r>
            <a:r>
              <a:rPr lang="ru-RU" sz="2600" dirty="0">
                <a:solidFill>
                  <a:srgbClr val="0070C0"/>
                </a:solidFill>
                <a:latin typeface="+mn-lt"/>
              </a:rPr>
              <a:t> Ю.В.</a:t>
            </a:r>
          </a:p>
          <a:p>
            <a:pPr algn="r">
              <a:spcBef>
                <a:spcPct val="20000"/>
              </a:spcBef>
              <a:buFont typeface="Arial" charset="0"/>
              <a:buNone/>
              <a:defRPr/>
            </a:pPr>
            <a:endParaRPr lang="ru-RU" sz="2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8636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анкетирования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3" name="Рисунок 1" descr="C:\Users\user\Desktop\Анкетирование  Информационные источники  - Google Диск_files\chart"/>
          <p:cNvPicPr>
            <a:picLocks noChangeAspect="1" noChangeArrowheads="1"/>
          </p:cNvPicPr>
          <p:nvPr/>
        </p:nvPicPr>
        <p:blipFill>
          <a:blip r:embed="rId3" cstate="print"/>
          <a:srcRect l="8116"/>
          <a:stretch>
            <a:fillRect/>
          </a:stretch>
        </p:blipFill>
        <p:spPr bwMode="auto">
          <a:xfrm>
            <a:off x="1042988" y="1412875"/>
            <a:ext cx="71532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8636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анкетирования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Прямоугольник 6"/>
          <p:cNvSpPr>
            <a:spLocks noChangeArrowheads="1"/>
          </p:cNvSpPr>
          <p:nvPr/>
        </p:nvSpPr>
        <p:spPr bwMode="auto">
          <a:xfrm>
            <a:off x="252413" y="1628775"/>
            <a:ext cx="46069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Какими средствами вы пользуетесь</a:t>
            </a:r>
          </a:p>
          <a:p>
            <a:r>
              <a:rPr lang="ru-RU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получения информации о школе?</a:t>
            </a:r>
            <a:endParaRPr lang="ru-RU" sz="2200"/>
          </a:p>
        </p:txBody>
      </p:sp>
      <p:pic>
        <p:nvPicPr>
          <p:cNvPr id="16388" name="Диаграмма 1"/>
          <p:cNvPicPr>
            <a:picLocks noChangeArrowheads="1"/>
          </p:cNvPicPr>
          <p:nvPr/>
        </p:nvPicPr>
        <p:blipFill>
          <a:blip r:embed="rId2" cstate="print"/>
          <a:srcRect b="7697"/>
          <a:stretch>
            <a:fillRect/>
          </a:stretch>
        </p:blipFill>
        <p:spPr bwMode="auto">
          <a:xfrm>
            <a:off x="250825" y="3362325"/>
            <a:ext cx="5616575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2" descr="C:\Users\user\Desktop\Анкетирование  Информационные источники  - Google Диск_files\chart(1)"/>
          <p:cNvPicPr>
            <a:picLocks noChangeAspect="1" noChangeArrowheads="1"/>
          </p:cNvPicPr>
          <p:nvPr/>
        </p:nvPicPr>
        <p:blipFill>
          <a:blip r:embed="rId3" cstate="print"/>
          <a:srcRect r="6866"/>
          <a:stretch>
            <a:fillRect/>
          </a:stretch>
        </p:blipFill>
        <p:spPr bwMode="auto">
          <a:xfrm>
            <a:off x="4741863" y="765175"/>
            <a:ext cx="4402137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8636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анкетирования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Прямоугольник 6"/>
          <p:cNvSpPr>
            <a:spLocks noChangeArrowheads="1"/>
          </p:cNvSpPr>
          <p:nvPr/>
        </p:nvSpPr>
        <p:spPr bwMode="auto">
          <a:xfrm>
            <a:off x="107950" y="1628775"/>
            <a:ext cx="46069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Укажите наиболее удобный для Вас источник информации</a:t>
            </a:r>
          </a:p>
        </p:txBody>
      </p:sp>
      <p:pic>
        <p:nvPicPr>
          <p:cNvPr id="17412" name="Диаграмма 2"/>
          <p:cNvPicPr>
            <a:picLocks noChangeArrowheads="1"/>
          </p:cNvPicPr>
          <p:nvPr/>
        </p:nvPicPr>
        <p:blipFill>
          <a:blip r:embed="rId2" cstate="print"/>
          <a:srcRect b="-208"/>
          <a:stretch>
            <a:fillRect/>
          </a:stretch>
        </p:blipFill>
        <p:spPr bwMode="auto">
          <a:xfrm>
            <a:off x="0" y="2913063"/>
            <a:ext cx="6084888" cy="39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3" descr="C:\Users\user\Desktop\Анкетирование  Информационные источники  - Google Диск_files\chart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2025" y="765175"/>
            <a:ext cx="4371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8636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анкетирования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Прямоугольник 7"/>
          <p:cNvSpPr>
            <a:spLocks noChangeArrowheads="1"/>
          </p:cNvSpPr>
          <p:nvPr/>
        </p:nvSpPr>
        <p:spPr bwMode="auto">
          <a:xfrm>
            <a:off x="36513" y="1052513"/>
            <a:ext cx="46069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Какие преимущества, на Ваш взгляд, предоставляет этот/эти информационный(ые) источник(и)</a:t>
            </a:r>
          </a:p>
        </p:txBody>
      </p:sp>
      <p:pic>
        <p:nvPicPr>
          <p:cNvPr id="18436" name="Диаграмма 3"/>
          <p:cNvPicPr>
            <a:picLocks noChangeArrowheads="1"/>
          </p:cNvPicPr>
          <p:nvPr/>
        </p:nvPicPr>
        <p:blipFill>
          <a:blip r:embed="rId2" cstate="print"/>
          <a:srcRect r="-24" b="-160"/>
          <a:stretch>
            <a:fillRect/>
          </a:stretch>
        </p:blipFill>
        <p:spPr bwMode="auto">
          <a:xfrm>
            <a:off x="0" y="3025775"/>
            <a:ext cx="6300788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4" descr="C:\Users\user\Desktop\Анкетирование  Информационные источники  - Google Диск_files\chart(3)"/>
          <p:cNvPicPr>
            <a:picLocks noChangeAspect="1" noChangeArrowheads="1"/>
          </p:cNvPicPr>
          <p:nvPr/>
        </p:nvPicPr>
        <p:blipFill>
          <a:blip r:embed="rId3" cstate="print"/>
          <a:srcRect r="8116"/>
          <a:stretch>
            <a:fillRect/>
          </a:stretch>
        </p:blipFill>
        <p:spPr bwMode="auto">
          <a:xfrm>
            <a:off x="4543425" y="1412875"/>
            <a:ext cx="45656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Критерии эффективности инструментов ИП 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1054100" y="1185863"/>
            <a:ext cx="184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/>
              <a:t/>
            </a:r>
            <a:br>
              <a:rPr lang="en-US"/>
            </a:br>
            <a:endParaRPr lang="en-US"/>
          </a:p>
          <a:p>
            <a:pPr eaLnBrk="0" hangingPunct="0"/>
            <a:endParaRPr lang="en-US"/>
          </a:p>
        </p:txBody>
      </p:sp>
      <p:graphicFrame>
        <p:nvGraphicFramePr>
          <p:cNvPr id="45085" name="Group 1053"/>
          <p:cNvGraphicFramePr>
            <a:graphicFrameLocks noGrp="1"/>
          </p:cNvGraphicFramePr>
          <p:nvPr/>
        </p:nvGraphicFramePr>
        <p:xfrm>
          <a:off x="107950" y="981075"/>
          <a:ext cx="8928100" cy="4389438"/>
        </p:xfrm>
        <a:graphic>
          <a:graphicData uri="http://schemas.openxmlformats.org/drawingml/2006/table">
            <a:tbl>
              <a:tblPr/>
              <a:tblGrid>
                <a:gridCol w="2555691"/>
                <a:gridCol w="1333610"/>
                <a:gridCol w="1291806"/>
                <a:gridCol w="1086204"/>
                <a:gridCol w="1149513"/>
                <a:gridCol w="1511276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Инструмент ИП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Доступность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Понятность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Диалог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Массовость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Экономичность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Выставки, концерты, спектакли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Встречи выпускников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Дни открытых дверей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Родительские собрания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Педагогические советы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Семинары, конференции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Взаимодействие со СМИ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Издательская деятельность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Сайт школы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Педагогические блоги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Электронный дневник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Корпоративная почта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357188" y="692150"/>
            <a:ext cx="8429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93763" indent="-893763" algn="just"/>
            <a:r>
              <a:rPr lang="ru-RU" sz="2400">
                <a:latin typeface="Calibri" pitchFamily="34" charset="0"/>
              </a:rPr>
              <a:t>Глава 2. </a:t>
            </a:r>
            <a:r>
              <a:rPr lang="en-US" sz="2400">
                <a:latin typeface="Calibri" pitchFamily="34" charset="0"/>
              </a:rPr>
              <a:t>IT-</a:t>
            </a:r>
            <a:r>
              <a:rPr lang="ru-RU" sz="2400">
                <a:latin typeface="Calibri" pitchFamily="34" charset="0"/>
              </a:rPr>
              <a:t>инструменты информационной политики школы</a:t>
            </a:r>
          </a:p>
          <a:p>
            <a:pPr marL="530225" lvl="1" indent="-265113" algn="just"/>
            <a:r>
              <a:rPr lang="ru-RU" sz="2400">
                <a:latin typeface="Calibri" pitchFamily="34" charset="0"/>
              </a:rPr>
              <a:t>2.1.  Сайт образовательной организации</a:t>
            </a:r>
          </a:p>
        </p:txBody>
      </p:sp>
      <p:sp>
        <p:nvSpPr>
          <p:cNvPr id="3" name="Заголовок 1"/>
          <p:cNvSpPr>
            <a:spLocks/>
          </p:cNvSpPr>
          <p:nvPr/>
        </p:nvSpPr>
        <p:spPr bwMode="auto">
          <a:xfrm>
            <a:off x="1428750" y="0"/>
            <a:ext cx="6786563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Содержание работы</a:t>
            </a:r>
          </a:p>
        </p:txBody>
      </p:sp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287338" y="1463675"/>
            <a:ext cx="8893175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4013" lvl="1" indent="-354013">
              <a:buFont typeface="Wingdings" pitchFamily="2" charset="2"/>
              <a:buChar char="§"/>
              <a:defRPr/>
            </a:pPr>
            <a:r>
              <a:rPr lang="ru-RU" sz="2000" dirty="0">
                <a:latin typeface="+mn-lt"/>
              </a:rPr>
              <a:t>Методические рекомендации для участников городского фестиваля сайтов образовательных учреждений «Открытая школа - 2011».</a:t>
            </a:r>
          </a:p>
          <a:p>
            <a:pPr marL="354013" lvl="1" indent="-354013">
              <a:buFont typeface="Wingdings" pitchFamily="2" charset="2"/>
              <a:buNone/>
              <a:defRPr/>
            </a:pPr>
            <a:r>
              <a:rPr lang="ru-RU" sz="2000" dirty="0">
                <a:latin typeface="+mn-lt"/>
              </a:rPr>
              <a:t>	</a:t>
            </a:r>
            <a:r>
              <a:rPr lang="en-US" sz="2000" dirty="0">
                <a:latin typeface="+mn-lt"/>
                <a:hlinkClick r:id="rId2"/>
              </a:rPr>
              <a:t>http://umr-old.rcokoit.ru/sitefest2011.html</a:t>
            </a:r>
            <a:endParaRPr lang="ru-RU" sz="2000" dirty="0">
              <a:latin typeface="+mn-lt"/>
            </a:endParaRPr>
          </a:p>
          <a:p>
            <a:pPr marL="354013" lvl="1" indent="-354013">
              <a:buFont typeface="Wingdings" pitchFamily="2" charset="2"/>
              <a:buChar char="§"/>
              <a:defRPr/>
            </a:pPr>
            <a:r>
              <a:rPr lang="ru-RU" sz="2000" dirty="0">
                <a:latin typeface="+mn-lt"/>
              </a:rPr>
              <a:t>Рейтинг информационной открытости сайтов государственных образовательных учреждений (школ) (РИА Новости совместно с ВШЭ) </a:t>
            </a:r>
            <a:r>
              <a:rPr lang="en-US" sz="2000" dirty="0">
                <a:latin typeface="+mn-lt"/>
                <a:hlinkClick r:id="rId3"/>
              </a:rPr>
              <a:t>http://www.hse.ru/data/2013/04/18/1297812643/site_school_metodik.pdf</a:t>
            </a:r>
            <a:endParaRPr lang="ru-RU" sz="2000" dirty="0">
              <a:latin typeface="+mn-lt"/>
            </a:endParaRPr>
          </a:p>
          <a:p>
            <a:pPr marL="354013" lvl="1" indent="-354013">
              <a:buFont typeface="Wingdings" pitchFamily="2" charset="2"/>
              <a:buChar char="§"/>
              <a:defRPr/>
            </a:pPr>
            <a:r>
              <a:rPr lang="ru-RU" sz="2000" dirty="0">
                <a:latin typeface="+mn-lt"/>
              </a:rPr>
              <a:t>Итоги городского фестиваля сайтов «Открытая школа-2011» </a:t>
            </a:r>
          </a:p>
          <a:p>
            <a:pPr marL="354013" lvl="1" indent="-354013">
              <a:buFont typeface="Wingdings" pitchFamily="2" charset="2"/>
              <a:buNone/>
              <a:defRPr/>
            </a:pPr>
            <a:r>
              <a:rPr lang="ru-RU" sz="2000" dirty="0">
                <a:latin typeface="+mn-lt"/>
              </a:rPr>
              <a:t>	</a:t>
            </a:r>
            <a:r>
              <a:rPr lang="ru-RU" sz="2000" dirty="0">
                <a:latin typeface="+mn-lt"/>
                <a:hlinkClick r:id="rId2"/>
              </a:rPr>
              <a:t>http://umr-old.rcokoit.ru/sitefest2011.html</a:t>
            </a:r>
            <a:endParaRPr lang="ru-RU" sz="2000" dirty="0">
              <a:latin typeface="+mn-lt"/>
            </a:endParaRPr>
          </a:p>
          <a:p>
            <a:pPr marL="354013" lvl="1" indent="-354013">
              <a:buFont typeface="Wingdings" pitchFamily="2" charset="2"/>
              <a:buChar char="§"/>
              <a:defRPr/>
            </a:pPr>
            <a:r>
              <a:rPr lang="ru-RU" sz="2000" dirty="0">
                <a:latin typeface="+mn-lt"/>
              </a:rPr>
              <a:t>Рейтинг информационной открытости официальных сайтов образовательных учреждений: ТОП лучших сайтов школ СПб </a:t>
            </a:r>
            <a:r>
              <a:rPr lang="ru-RU" sz="2000" dirty="0">
                <a:latin typeface="+mn-lt"/>
                <a:hlinkClick r:id="rId4"/>
              </a:rPr>
              <a:t>http://vid1.rian.ru/ig/ratings/SPB.pdf</a:t>
            </a:r>
            <a:r>
              <a:rPr lang="ru-RU" sz="2000" dirty="0">
                <a:latin typeface="+mn-lt"/>
              </a:rPr>
              <a:t> </a:t>
            </a:r>
          </a:p>
        </p:txBody>
      </p:sp>
      <p:sp>
        <p:nvSpPr>
          <p:cNvPr id="20485" name="TextBox 3"/>
          <p:cNvSpPr txBox="1">
            <a:spLocks noChangeArrowheads="1"/>
          </p:cNvSpPr>
          <p:nvPr/>
        </p:nvSpPr>
        <p:spPr bwMode="auto">
          <a:xfrm>
            <a:off x="323850" y="4868863"/>
            <a:ext cx="8429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0225" lvl="1" indent="-265113" algn="just"/>
            <a:r>
              <a:rPr lang="ru-RU" sz="2400">
                <a:latin typeface="Calibri" pitchFamily="34" charset="0"/>
              </a:rPr>
              <a:t>2.2.  Блог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/>
          </p:cNvSpPr>
          <p:nvPr/>
        </p:nvSpPr>
        <p:spPr bwMode="auto">
          <a:xfrm>
            <a:off x="0" y="-31750"/>
            <a:ext cx="9144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9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Концептуальная схема сайта школы, как инструмента информационной политики ОО</a:t>
            </a:r>
          </a:p>
        </p:txBody>
      </p:sp>
      <p:pic>
        <p:nvPicPr>
          <p:cNvPr id="21507" name="Рисунок 30" descr="модель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3" y="674688"/>
            <a:ext cx="8905875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Обновление сайта школы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1" name="Picture 3" descr="C:\Documents and Settings\ad\Мои документы\Downloads\MC90042448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885825"/>
            <a:ext cx="1071563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C:\Documents and Settings\ad\Мои документы\Downloads\MC90042447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857250"/>
            <a:ext cx="1050925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8596" y="2071678"/>
            <a:ext cx="4071966" cy="3170099"/>
          </a:xfrm>
          <a:prstGeom prst="rect">
            <a:avLst/>
          </a:prstGeom>
          <a:noFill/>
          <a:ln cap="rnd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65113" indent="-2651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/>
              <a:t>Отсутствие разделов, направленных на интересы </a:t>
            </a:r>
            <a:r>
              <a:rPr lang="ru-RU" sz="2000" strike="dblStrike" dirty="0" err="1"/>
              <a:t>стекхолдеров</a:t>
            </a:r>
            <a:r>
              <a:rPr lang="ru-RU" sz="2000" strike="dblStrike" dirty="0"/>
              <a:t> </a:t>
            </a:r>
            <a:r>
              <a:rPr lang="ru-RU" sz="2000" dirty="0"/>
              <a:t> целевых аудиторий</a:t>
            </a:r>
          </a:p>
          <a:p>
            <a:pPr marL="265113" indent="-2651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/>
              <a:t>Редкое обновление информации</a:t>
            </a:r>
          </a:p>
          <a:p>
            <a:pPr marL="265113" indent="-2651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/>
              <a:t>Отсутствие динамического </a:t>
            </a:r>
            <a:r>
              <a:rPr lang="ru-RU" sz="2000" dirty="0" err="1"/>
              <a:t>контента</a:t>
            </a:r>
            <a:r>
              <a:rPr lang="ru-RU" sz="2000" dirty="0"/>
              <a:t> и элементов обратной связи</a:t>
            </a:r>
          </a:p>
          <a:p>
            <a:pPr marL="265113" indent="-2651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/>
              <a:t>Небольшая информационная насыщенность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28875" y="1273175"/>
            <a:ext cx="12144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00875" y="1273175"/>
            <a:ext cx="10001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ПОСЛЕ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3500" y="2044700"/>
            <a:ext cx="3500438" cy="31702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65113" indent="-2651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/>
              <a:t>Информационные разделы для учеников, родителей и учителей</a:t>
            </a:r>
          </a:p>
          <a:p>
            <a:pPr marL="265113" indent="-2651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/>
              <a:t>Новостной </a:t>
            </a:r>
            <a:r>
              <a:rPr lang="ru-RU" sz="2000" dirty="0" err="1"/>
              <a:t>блог</a:t>
            </a:r>
            <a:endParaRPr lang="ru-RU" sz="2000" dirty="0"/>
          </a:p>
          <a:p>
            <a:pPr marL="265113" indent="-2651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/>
              <a:t>Формы обратной связи</a:t>
            </a:r>
          </a:p>
          <a:p>
            <a:pPr marL="265113" indent="-2651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/>
              <a:t>Новые разделы</a:t>
            </a:r>
          </a:p>
          <a:p>
            <a:pPr marL="265113" indent="-2651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/>
              <a:t>Изменения в стиле обращения к посетителям сайта</a:t>
            </a:r>
          </a:p>
          <a:p>
            <a:pPr marL="265113" indent="-2651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/>
              <a:t>Технические изменения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Группа 14"/>
          <p:cNvGrpSpPr>
            <a:grpSpLocks/>
          </p:cNvGrpSpPr>
          <p:nvPr/>
        </p:nvGrpSpPr>
        <p:grpSpPr bwMode="auto">
          <a:xfrm>
            <a:off x="142875" y="285750"/>
            <a:ext cx="8812213" cy="6040438"/>
            <a:chOff x="142844" y="285728"/>
            <a:chExt cx="8812153" cy="6040284"/>
          </a:xfrm>
        </p:grpSpPr>
        <p:pic>
          <p:nvPicPr>
            <p:cNvPr id="2355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722" t="7008" r="2162" b="500"/>
            <a:stretch>
              <a:fillRect/>
            </a:stretch>
          </p:blipFill>
          <p:spPr bwMode="auto">
            <a:xfrm>
              <a:off x="142844" y="285728"/>
              <a:ext cx="8812153" cy="6040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5137085" y="1214392"/>
              <a:ext cx="857244" cy="428614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6037192" y="1214392"/>
              <a:ext cx="857244" cy="428614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6937298" y="1214392"/>
              <a:ext cx="857244" cy="428614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 cstate="print"/>
          <a:srcRect l="693" t="11440" r="2135" b="954"/>
          <a:stretch>
            <a:fillRect/>
          </a:stretch>
        </p:blipFill>
        <p:spPr bwMode="auto">
          <a:xfrm>
            <a:off x="28575" y="442913"/>
            <a:ext cx="9080500" cy="593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grayscl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8" descr="Рисунок2.png"/>
          <p:cNvPicPr>
            <a:picLocks noChangeAspect="1"/>
          </p:cNvPicPr>
          <p:nvPr/>
        </p:nvPicPr>
        <p:blipFill>
          <a:blip r:embed="rId3" cstate="print"/>
          <a:srcRect t="73958" r="1563"/>
          <a:stretch>
            <a:fillRect/>
          </a:stretch>
        </p:blipFill>
        <p:spPr bwMode="auto">
          <a:xfrm>
            <a:off x="71438" y="5072063"/>
            <a:ext cx="90011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0"/>
            <a:ext cx="7673975" cy="7969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Гипотеза исследования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2665413"/>
            <a:ext cx="3240088" cy="34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ьная выноска 8"/>
          <p:cNvSpPr>
            <a:spLocks noChangeArrowheads="1"/>
          </p:cNvSpPr>
          <p:nvPr/>
        </p:nvSpPr>
        <p:spPr bwMode="auto">
          <a:xfrm>
            <a:off x="2195513" y="908050"/>
            <a:ext cx="6948487" cy="2376488"/>
          </a:xfrm>
          <a:prstGeom prst="wedgeEllipseCallout">
            <a:avLst>
              <a:gd name="adj1" fmla="val -38481"/>
              <a:gd name="adj2" fmla="val 74583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176213">
              <a:defRPr/>
            </a:pPr>
            <a:r>
              <a:rPr lang="ru-RU" sz="25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Использование </a:t>
            </a:r>
            <a:r>
              <a:rPr lang="en-US" sz="25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 </a:t>
            </a:r>
            <a:r>
              <a:rPr lang="ru-RU" sz="25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современных  инструментов информационного </a:t>
            </a:r>
            <a:r>
              <a:rPr lang="ru-RU" sz="25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взаимодействия</a:t>
            </a:r>
            <a:r>
              <a:rPr lang="en-US" sz="25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*</a:t>
            </a:r>
            <a:r>
              <a:rPr lang="ru-RU" sz="25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</a:p>
          <a:p>
            <a:pPr marL="176213">
              <a:defRPr/>
            </a:pPr>
            <a:r>
              <a:rPr lang="ru-RU" sz="25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повышает качество информационной политики </a:t>
            </a:r>
            <a:r>
              <a:rPr lang="ru-RU" sz="25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ОО</a:t>
            </a:r>
            <a:endParaRPr lang="ru-RU" sz="25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3851275" y="4076700"/>
            <a:ext cx="51847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* </a:t>
            </a:r>
            <a:r>
              <a:rPr lang="ru-RU"/>
              <a:t>Исследование Вальдмана И.А. - «к наиболее продуктивным формам информирования общественности относятся те, которые позволяют получать обратную связь от адресатов информации».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Диаграмма 5"/>
          <p:cNvPicPr>
            <a:picLocks noChangeArrowheads="1"/>
          </p:cNvPicPr>
          <p:nvPr/>
        </p:nvPicPr>
        <p:blipFill>
          <a:blip r:embed="rId2" cstate="print"/>
          <a:srcRect l="-1237" t="-4781" r="-3056" b="-2171"/>
          <a:stretch>
            <a:fillRect/>
          </a:stretch>
        </p:blipFill>
        <p:spPr bwMode="auto">
          <a:xfrm>
            <a:off x="-36513" y="44450"/>
            <a:ext cx="5676901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Диаграмма 4"/>
          <p:cNvPicPr>
            <a:picLocks noChangeArrowheads="1"/>
          </p:cNvPicPr>
          <p:nvPr/>
        </p:nvPicPr>
        <p:blipFill>
          <a:blip r:embed="rId3" cstate="print"/>
          <a:srcRect l="-1237" t="-4836" r="-3056" b="-3062"/>
          <a:stretch>
            <a:fillRect/>
          </a:stretch>
        </p:blipFill>
        <p:spPr bwMode="auto">
          <a:xfrm>
            <a:off x="2855913" y="3429000"/>
            <a:ext cx="62880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верх 8"/>
          <p:cNvSpPr/>
          <p:nvPr/>
        </p:nvSpPr>
        <p:spPr>
          <a:xfrm>
            <a:off x="6659563" y="1125538"/>
            <a:ext cx="1008062" cy="1366837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1258888" y="4652963"/>
            <a:ext cx="1009650" cy="1368425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357188" y="692150"/>
            <a:ext cx="8429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lvl="1" indent="-265113" algn="just"/>
            <a:r>
              <a:rPr lang="ru-RU" sz="2400">
                <a:latin typeface="Calibri" pitchFamily="34" charset="0"/>
              </a:rPr>
              <a:t>2.3.  Анализ деятельности школы №603 по ИП</a:t>
            </a:r>
          </a:p>
        </p:txBody>
      </p:sp>
      <p:sp>
        <p:nvSpPr>
          <p:cNvPr id="3" name="Заголовок 1"/>
          <p:cNvSpPr>
            <a:spLocks/>
          </p:cNvSpPr>
          <p:nvPr/>
        </p:nvSpPr>
        <p:spPr bwMode="auto">
          <a:xfrm>
            <a:off x="1428750" y="0"/>
            <a:ext cx="6786563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Содержание работы</a:t>
            </a:r>
          </a:p>
        </p:txBody>
      </p:sp>
      <p:pic>
        <p:nvPicPr>
          <p:cNvPr id="26628" name="Picture 1" descr="chart"/>
          <p:cNvPicPr>
            <a:picLocks noChangeAspect="1" noChangeArrowheads="1"/>
          </p:cNvPicPr>
          <p:nvPr/>
        </p:nvPicPr>
        <p:blipFill>
          <a:blip r:embed="rId2" cstate="print"/>
          <a:srcRect r="2760"/>
          <a:stretch>
            <a:fillRect/>
          </a:stretch>
        </p:blipFill>
        <p:spPr bwMode="auto">
          <a:xfrm>
            <a:off x="3503613" y="3260725"/>
            <a:ext cx="5532437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750" y="1716088"/>
          <a:ext cx="4824413" cy="2073275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880320"/>
                <a:gridCol w="936104"/>
                <a:gridCol w="1008112"/>
              </a:tblGrid>
              <a:tr h="376149">
                <a:tc>
                  <a:txBody>
                    <a:bodyPr/>
                    <a:lstStyle/>
                    <a:p>
                      <a:pPr marL="291465" indent="-269875" algn="just">
                        <a:spcAft>
                          <a:spcPts val="0"/>
                        </a:spcAft>
                      </a:pPr>
                      <a:r>
                        <a:rPr lang="ru-RU" sz="2600" dirty="0"/>
                        <a:t>Положительно</a:t>
                      </a:r>
                      <a:endParaRPr lang="ru-RU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872" marR="141872" marT="0" marB="0"/>
                </a:tc>
                <a:tc>
                  <a:txBody>
                    <a:bodyPr/>
                    <a:lstStyle/>
                    <a:p>
                      <a:pPr marL="291465" indent="-269875" algn="ctr">
                        <a:spcAft>
                          <a:spcPts val="0"/>
                        </a:spcAft>
                      </a:pPr>
                      <a:r>
                        <a:rPr lang="ru-RU" sz="2900"/>
                        <a:t>28</a:t>
                      </a: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872" marR="141872" marT="0" marB="0"/>
                </a:tc>
                <a:tc>
                  <a:txBody>
                    <a:bodyPr/>
                    <a:lstStyle/>
                    <a:p>
                      <a:pPr marL="291465" indent="-269875" algn="ctr">
                        <a:spcAft>
                          <a:spcPts val="0"/>
                        </a:spcAft>
                      </a:pPr>
                      <a:r>
                        <a:rPr lang="ru-RU" sz="2900"/>
                        <a:t>74%</a:t>
                      </a: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872" marR="141872" marT="0" marB="0"/>
                </a:tc>
              </a:tr>
              <a:tr h="376149">
                <a:tc>
                  <a:txBody>
                    <a:bodyPr/>
                    <a:lstStyle/>
                    <a:p>
                      <a:pPr marL="291465" indent="-269875" algn="just">
                        <a:spcAft>
                          <a:spcPts val="0"/>
                        </a:spcAft>
                      </a:pPr>
                      <a:r>
                        <a:rPr lang="ru-RU" sz="2600" dirty="0"/>
                        <a:t>Нейтрально</a:t>
                      </a:r>
                      <a:endParaRPr lang="ru-RU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872" marR="141872" marT="0" marB="0"/>
                </a:tc>
                <a:tc>
                  <a:txBody>
                    <a:bodyPr/>
                    <a:lstStyle/>
                    <a:p>
                      <a:pPr marL="291465" indent="-269875" algn="ctr">
                        <a:spcAft>
                          <a:spcPts val="0"/>
                        </a:spcAft>
                      </a:pPr>
                      <a:r>
                        <a:rPr lang="ru-RU" sz="2900"/>
                        <a:t>8</a:t>
                      </a: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872" marR="141872" marT="0" marB="0"/>
                </a:tc>
                <a:tc>
                  <a:txBody>
                    <a:bodyPr/>
                    <a:lstStyle/>
                    <a:p>
                      <a:pPr marL="291465" indent="-269875" algn="ctr">
                        <a:spcAft>
                          <a:spcPts val="0"/>
                        </a:spcAft>
                      </a:pPr>
                      <a:r>
                        <a:rPr lang="ru-RU" sz="2900"/>
                        <a:t>21%</a:t>
                      </a:r>
                      <a:endParaRPr lang="ru-RU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872" marR="141872" marT="0" marB="0"/>
                </a:tc>
              </a:tr>
              <a:tr h="844272">
                <a:tc>
                  <a:txBody>
                    <a:bodyPr/>
                    <a:lstStyle/>
                    <a:p>
                      <a:pPr marL="291465" indent="-269875" algn="just">
                        <a:spcAft>
                          <a:spcPts val="0"/>
                        </a:spcAft>
                      </a:pPr>
                      <a:r>
                        <a:rPr lang="ru-RU" sz="2600" dirty="0"/>
                        <a:t>Другое («надо попробовать», «Только ЗА!»)</a:t>
                      </a:r>
                      <a:endParaRPr lang="ru-RU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872" marR="141872" marT="0" marB="0"/>
                </a:tc>
                <a:tc>
                  <a:txBody>
                    <a:bodyPr/>
                    <a:lstStyle/>
                    <a:p>
                      <a:pPr marL="291465" indent="-269875" algn="ctr">
                        <a:spcAft>
                          <a:spcPts val="0"/>
                        </a:spcAft>
                      </a:pPr>
                      <a:r>
                        <a:rPr lang="ru-RU" sz="2900" dirty="0"/>
                        <a:t>2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872" marR="141872" marT="0" marB="0"/>
                </a:tc>
                <a:tc>
                  <a:txBody>
                    <a:bodyPr/>
                    <a:lstStyle/>
                    <a:p>
                      <a:pPr marL="291465" indent="-269875" algn="ctr">
                        <a:spcAft>
                          <a:spcPts val="0"/>
                        </a:spcAft>
                      </a:pPr>
                      <a:r>
                        <a:rPr lang="ru-RU" sz="2900" dirty="0"/>
                        <a:t>5%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872" marR="141872" marT="0" marB="0"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95288" y="1228725"/>
            <a:ext cx="87487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2000" dirty="0">
                <a:latin typeface="+mn-lt"/>
              </a:rPr>
              <a:t>Как Вы относитесь к внедрению в школе электронного документооборота</a:t>
            </a:r>
            <a:r>
              <a:rPr lang="ru-RU" sz="2000" dirty="0">
                <a:latin typeface="+mn-lt"/>
              </a:rPr>
              <a:t>?</a:t>
            </a:r>
            <a:endParaRPr lang="ru-RU" sz="2000" dirty="0">
              <a:latin typeface="+mn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90488"/>
            <a:ext cx="8956675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 cstate="print"/>
          <a:srcRect l="9274" t="11710" r="10371"/>
          <a:stretch>
            <a:fillRect/>
          </a:stretch>
        </p:blipFill>
        <p:spPr bwMode="auto">
          <a:xfrm>
            <a:off x="-36513" y="500063"/>
            <a:ext cx="9217026" cy="609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9" name="Рисунок 3" descr="3_realizaci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13" y="1714500"/>
            <a:ext cx="4956175" cy="425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 cstate="print">
            <a:grayscl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8" descr="Рисунок2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3958" r="1563"/>
          <a:stretch>
            <a:fillRect/>
          </a:stretch>
        </p:blipFill>
        <p:spPr bwMode="auto">
          <a:xfrm>
            <a:off x="71438" y="5072063"/>
            <a:ext cx="90011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0"/>
            <a:ext cx="8856663" cy="7969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Определения</a:t>
            </a: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850" y="652463"/>
            <a:ext cx="8496300" cy="5989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ru-RU" sz="2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Информационная политика школы - </a:t>
            </a:r>
            <a:r>
              <a:rPr lang="ru-RU"/>
              <a:t>это стратегия представления доступной, достоверной информации об учреждении всем заинтересованным потребителям разными способами. Она «работает» на укрепление связей образовательного учреждения с родителями, партнерами, профессиональным сообществом, социумом. Действенная информационная политика обеспечивает престиж и рекламу образовательного учреждения, и это в наше время позволяет решать серьезные задачи функционирования.</a:t>
            </a:r>
          </a:p>
          <a:p>
            <a:pPr algn="r">
              <a:spcBef>
                <a:spcPts val="600"/>
              </a:spcBef>
            </a:pPr>
            <a:r>
              <a:rPr lang="ru-RU" sz="2000">
                <a:latin typeface="Calibri" pitchFamily="34" charset="0"/>
              </a:rPr>
              <a:t> </a:t>
            </a:r>
            <a:r>
              <a:rPr lang="ru-RU" sz="1400">
                <a:latin typeface="Calibri" pitchFamily="34" charset="0"/>
              </a:rPr>
              <a:t>З.Ю. Смирнова, Информационная политика школы в контексте государственной информационной политики</a:t>
            </a:r>
          </a:p>
          <a:p>
            <a:pPr algn="just"/>
            <a:r>
              <a:rPr lang="en-US" sz="26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</a:t>
            </a:r>
            <a:r>
              <a:rPr lang="en-US" sz="2000"/>
              <a:t> </a:t>
            </a:r>
            <a:r>
              <a:rPr lang="ru-RU" sz="2000"/>
              <a:t>- </a:t>
            </a:r>
            <a:r>
              <a:rPr lang="ru-RU" sz="1700"/>
              <a:t>особая функции управления, которая способствует установлению и поддержанию общения, взаимопонимания и сотрудничества между организацией и ее общественностью, решению различных проблем и задач; помогает руководству организации быть информированными в общественном мнении и вовремя реагировать на него; определяет и делает особый упор на главной задаче руководства компании – служить интересам общественности; помогает руководству быть готовыми к переменам и использовать их возможности наиболее эффективно, играя роль «системы раннего оповещения» об опасности и помогая справиться с нежелательными тенденциями; использует исследования и открытое, основанное на этических нормах общение в качестве основных средств деятельности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/>
          <p:cNvSpPr txBox="1">
            <a:spLocks noChangeArrowheads="1"/>
          </p:cNvSpPr>
          <p:nvPr/>
        </p:nvSpPr>
        <p:spPr bwMode="auto">
          <a:xfrm>
            <a:off x="500063" y="2473325"/>
            <a:ext cx="82867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4000">
                <a:latin typeface="Calibri" pitchFamily="34" charset="0"/>
              </a:rPr>
              <a:t>Цель работы – ввести в управленческий контекст понятие «Информационная политика образовательной организации» </a:t>
            </a:r>
          </a:p>
        </p:txBody>
      </p:sp>
      <p:pic>
        <p:nvPicPr>
          <p:cNvPr id="9219" name="Рисунок 5" descr="ideas-545x265.jpg"/>
          <p:cNvPicPr>
            <a:picLocks noChangeAspect="1"/>
          </p:cNvPicPr>
          <p:nvPr/>
        </p:nvPicPr>
        <p:blipFill>
          <a:blip r:embed="rId3" cstate="print"/>
          <a:srcRect l="2293" t="2852" r="2080" b="9435"/>
          <a:stretch>
            <a:fillRect/>
          </a:stretch>
        </p:blipFill>
        <p:spPr bwMode="auto">
          <a:xfrm>
            <a:off x="4179888" y="-71438"/>
            <a:ext cx="496411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786313" cy="9286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работы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9" descr="0816234722.jpg"/>
          <p:cNvPicPr>
            <a:picLocks noChangeAspect="1"/>
          </p:cNvPicPr>
          <p:nvPr/>
        </p:nvPicPr>
        <p:blipFill>
          <a:blip r:embed="rId3" cstate="print"/>
          <a:srcRect r="53000" b="26428"/>
          <a:stretch>
            <a:fillRect/>
          </a:stretch>
        </p:blipFill>
        <p:spPr bwMode="auto">
          <a:xfrm>
            <a:off x="119063" y="642938"/>
            <a:ext cx="2238375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1438" y="3071813"/>
            <a:ext cx="21431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Объект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6563" y="5078413"/>
            <a:ext cx="21431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Предмет</a:t>
            </a:r>
          </a:p>
        </p:txBody>
      </p:sp>
      <p:pic>
        <p:nvPicPr>
          <p:cNvPr id="10245" name="Рисунок 13" descr="0816234722.jpg"/>
          <p:cNvPicPr>
            <a:picLocks noChangeAspect="1"/>
          </p:cNvPicPr>
          <p:nvPr/>
        </p:nvPicPr>
        <p:blipFill>
          <a:blip r:embed="rId3" cstate="print"/>
          <a:srcRect l="55499" b="26428"/>
          <a:stretch>
            <a:fillRect/>
          </a:stretch>
        </p:blipFill>
        <p:spPr bwMode="auto">
          <a:xfrm>
            <a:off x="6667500" y="2643188"/>
            <a:ext cx="2119313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Овальная выноска 16"/>
          <p:cNvSpPr/>
          <p:nvPr/>
        </p:nvSpPr>
        <p:spPr>
          <a:xfrm>
            <a:off x="2500313" y="142875"/>
            <a:ext cx="6429375" cy="1643063"/>
          </a:xfrm>
          <a:prstGeom prst="wedgeEllipseCallout">
            <a:avLst>
              <a:gd name="adj1" fmla="val -68038"/>
              <a:gd name="adj2" fmla="val 1364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23" name="TextBox 10"/>
          <p:cNvSpPr txBox="1">
            <a:spLocks noChangeArrowheads="1"/>
          </p:cNvSpPr>
          <p:nvPr/>
        </p:nvSpPr>
        <p:spPr bwMode="auto">
          <a:xfrm>
            <a:off x="2643188" y="500063"/>
            <a:ext cx="6215062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3000">
                <a:latin typeface="Calibri" pitchFamily="34" charset="0"/>
              </a:rPr>
              <a:t>информационная политика школы</a:t>
            </a:r>
          </a:p>
        </p:txBody>
      </p:sp>
      <p:sp>
        <p:nvSpPr>
          <p:cNvPr id="18" name="Овальная выноска 17"/>
          <p:cNvSpPr/>
          <p:nvPr/>
        </p:nvSpPr>
        <p:spPr>
          <a:xfrm flipH="1">
            <a:off x="1500188" y="3857625"/>
            <a:ext cx="5429250" cy="1500188"/>
          </a:xfrm>
          <a:prstGeom prst="wedgeEllipseCallout">
            <a:avLst>
              <a:gd name="adj1" fmla="val -63270"/>
              <a:gd name="adj2" fmla="val -9189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25" name="TextBox 5"/>
          <p:cNvSpPr txBox="1">
            <a:spLocks noChangeArrowheads="1"/>
          </p:cNvSpPr>
          <p:nvPr/>
        </p:nvSpPr>
        <p:spPr bwMode="auto">
          <a:xfrm>
            <a:off x="1428750" y="4170363"/>
            <a:ext cx="56435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4013" indent="-354013" algn="ctr">
              <a:lnSpc>
                <a:spcPct val="150000"/>
              </a:lnSpc>
            </a:pPr>
            <a:r>
              <a:rPr lang="ru-RU" sz="3200">
                <a:latin typeface="Calibri" pitchFamily="34" charset="0"/>
              </a:rPr>
              <a:t>инструменты ее реализации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223" grpId="0"/>
      <p:bldP spid="18" grpId="0" animBg="1"/>
      <p:bldP spid="92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 descr="4_pla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0463" y="71438"/>
            <a:ext cx="3078162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0"/>
            <a:ext cx="2857500" cy="7969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214313" y="1824038"/>
            <a:ext cx="8643937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4013" indent="-354013" algn="just">
              <a:spcBef>
                <a:spcPts val="600"/>
              </a:spcBef>
              <a:buFont typeface="Wingdings" pitchFamily="2" charset="2"/>
              <a:buChar char="ü"/>
            </a:pPr>
            <a:endParaRPr lang="ru-RU" sz="1900">
              <a:latin typeface="Calibri" pitchFamily="34" charset="0"/>
            </a:endParaRPr>
          </a:p>
          <a:p>
            <a:pPr marL="354013" indent="-354013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900">
                <a:latin typeface="Calibri" pitchFamily="34" charset="0"/>
              </a:rPr>
              <a:t>Систематизировать имеющийся материал по тематике работы</a:t>
            </a:r>
          </a:p>
          <a:p>
            <a:pPr marL="354013" indent="-354013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900">
                <a:latin typeface="Calibri" pitchFamily="34" charset="0"/>
              </a:rPr>
              <a:t>Рассмотреть понятия «связи с общественностью»</a:t>
            </a:r>
            <a:r>
              <a:rPr lang="en-US" sz="1900">
                <a:latin typeface="Calibri" pitchFamily="34" charset="0"/>
              </a:rPr>
              <a:t> </a:t>
            </a:r>
            <a:r>
              <a:rPr lang="ru-RU" sz="1900">
                <a:latin typeface="Calibri" pitchFamily="34" charset="0"/>
              </a:rPr>
              <a:t>и «информационная политика» в образовании</a:t>
            </a:r>
          </a:p>
          <a:p>
            <a:pPr marL="354013" indent="-354013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900">
                <a:latin typeface="Calibri" pitchFamily="34" charset="0"/>
              </a:rPr>
              <a:t>выявить предпочтения основных целевых групп среди инструментов информационной политики;</a:t>
            </a:r>
          </a:p>
          <a:p>
            <a:pPr marL="354013" indent="-354013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900">
                <a:latin typeface="Calibri" pitchFamily="34" charset="0"/>
              </a:rPr>
              <a:t>провести работу по обновлению школьного сайта школы №603;</a:t>
            </a:r>
          </a:p>
          <a:p>
            <a:pPr marL="354013" indent="-354013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900">
                <a:latin typeface="Calibri" pitchFamily="34" charset="0"/>
              </a:rPr>
              <a:t>внедрить в деятельность школы №603 IT-инструменты информационной политики: корпоративную электронную почту, педагогические блоги;</a:t>
            </a:r>
          </a:p>
          <a:p>
            <a:pPr marL="354013" indent="-354013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900">
                <a:latin typeface="Calibri" pitchFamily="34" charset="0"/>
              </a:rPr>
              <a:t>оценить эффективность происходящих в школе №603 изменений.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429125" y="0"/>
            <a:ext cx="3786188" cy="7969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исследования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grayscl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8" descr="Рисунок2.png"/>
          <p:cNvPicPr>
            <a:picLocks noChangeAspect="1"/>
          </p:cNvPicPr>
          <p:nvPr/>
        </p:nvPicPr>
        <p:blipFill>
          <a:blip r:embed="rId3" cstate="print"/>
          <a:srcRect r="1563"/>
          <a:stretch>
            <a:fillRect/>
          </a:stretch>
        </p:blipFill>
        <p:spPr bwMode="auto">
          <a:xfrm>
            <a:off x="71438" y="0"/>
            <a:ext cx="9001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Рисунок 3" descr="4_plan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813" y="71438"/>
            <a:ext cx="359886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2857500" cy="7969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428625" y="2495550"/>
            <a:ext cx="84296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4013" indent="-354013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>
                <a:latin typeface="Calibri" pitchFamily="34" charset="0"/>
              </a:rPr>
              <a:t>системный анализ источников по данной тематике,</a:t>
            </a:r>
          </a:p>
          <a:p>
            <a:pPr marL="354013" indent="-354013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>
                <a:latin typeface="Calibri" pitchFamily="34" charset="0"/>
              </a:rPr>
              <a:t>обобщение, </a:t>
            </a:r>
          </a:p>
          <a:p>
            <a:pPr marL="354013" indent="-354013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>
                <a:latin typeface="Calibri" pitchFamily="34" charset="0"/>
              </a:rPr>
              <a:t>статистические методы,</a:t>
            </a:r>
          </a:p>
          <a:p>
            <a:pPr marL="354013" indent="-354013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>
                <a:latin typeface="Calibri" pitchFamily="34" charset="0"/>
              </a:rPr>
              <a:t>анализ структуры и содержания сайтов разных школ,</a:t>
            </a:r>
          </a:p>
          <a:p>
            <a:pPr marL="354013" indent="-354013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>
                <a:latin typeface="Calibri" pitchFamily="34" charset="0"/>
              </a:rPr>
              <a:t>анкетирование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429125" y="0"/>
            <a:ext cx="3786188" cy="7969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исследования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428750" y="0"/>
            <a:ext cx="6786563" cy="796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Содержание работы</a:t>
            </a: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357188" y="931863"/>
            <a:ext cx="84296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2425" indent="-352425" algn="just">
              <a:spcAft>
                <a:spcPts val="1200"/>
              </a:spcAft>
            </a:pPr>
            <a:r>
              <a:rPr lang="ru-RU" sz="2800">
                <a:latin typeface="Calibri" pitchFamily="34" charset="0"/>
              </a:rPr>
              <a:t>Введение</a:t>
            </a:r>
          </a:p>
          <a:p>
            <a:pPr marL="352425" indent="-352425">
              <a:spcAft>
                <a:spcPts val="1200"/>
              </a:spcAft>
            </a:pPr>
            <a:r>
              <a:rPr lang="ru-RU" sz="2800">
                <a:latin typeface="Calibri" pitchFamily="34" charset="0"/>
              </a:rPr>
              <a:t>Глава 1. Информационная политика как управленческая проблема</a:t>
            </a:r>
          </a:p>
          <a:p>
            <a:pPr marL="352425" indent="-352425" algn="just">
              <a:spcAft>
                <a:spcPts val="1200"/>
              </a:spcAft>
            </a:pPr>
            <a:r>
              <a:rPr lang="ru-RU" sz="2800">
                <a:latin typeface="Calibri" pitchFamily="34" charset="0"/>
              </a:rPr>
              <a:t>1.1. Основные понятия (информация, политика, информационная политика, информационная политика школы, связи с общественностью) </a:t>
            </a:r>
          </a:p>
          <a:p>
            <a:pPr marL="352425" indent="-352425" algn="just">
              <a:spcAft>
                <a:spcPts val="1200"/>
              </a:spcAft>
            </a:pPr>
            <a:r>
              <a:rPr lang="ru-RU" sz="2800">
                <a:latin typeface="Calibri" pitchFamily="34" charset="0"/>
              </a:rPr>
              <a:t>1.2. Связи с общественностью</a:t>
            </a:r>
            <a:r>
              <a:rPr lang="en-US" sz="2800">
                <a:latin typeface="Calibri" pitchFamily="34" charset="0"/>
              </a:rPr>
              <a:t> </a:t>
            </a:r>
            <a:r>
              <a:rPr lang="ru-RU" sz="2800">
                <a:latin typeface="Calibri" pitchFamily="34" charset="0"/>
              </a:rPr>
              <a:t>и информационная политика в образовании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357188" y="928688"/>
            <a:ext cx="8429625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600">
                <a:latin typeface="Calibri" pitchFamily="34" charset="0"/>
              </a:rPr>
              <a:t>1.3. Традиционные инструменты ИП школы</a:t>
            </a:r>
          </a:p>
          <a:p>
            <a:pPr marL="531813" lvl="1" indent="-352425" algn="just">
              <a:buFont typeface="Times New Roman" pitchFamily="18" charset="0"/>
              <a:buChar char="-"/>
            </a:pPr>
            <a:r>
              <a:rPr lang="ru-RU" sz="2400">
                <a:latin typeface="Calibri" pitchFamily="34" charset="0"/>
              </a:rPr>
              <a:t>Выставки, концерты, спектакли</a:t>
            </a:r>
          </a:p>
          <a:p>
            <a:pPr marL="531813" lvl="1" indent="-352425" algn="just">
              <a:buFont typeface="Times New Roman" pitchFamily="18" charset="0"/>
              <a:buChar char="-"/>
            </a:pPr>
            <a:r>
              <a:rPr lang="ru-RU" sz="2400">
                <a:latin typeface="Calibri" pitchFamily="34" charset="0"/>
              </a:rPr>
              <a:t>Встречи выпускников</a:t>
            </a:r>
          </a:p>
          <a:p>
            <a:pPr marL="531813" lvl="1" indent="-352425" algn="just">
              <a:buFont typeface="Times New Roman" pitchFamily="18" charset="0"/>
              <a:buChar char="-"/>
            </a:pPr>
            <a:r>
              <a:rPr lang="ru-RU" sz="2400">
                <a:latin typeface="Calibri" pitchFamily="34" charset="0"/>
              </a:rPr>
              <a:t>Дни открытых дверей</a:t>
            </a:r>
          </a:p>
          <a:p>
            <a:pPr marL="531813" lvl="1" indent="-352425" algn="just">
              <a:buFont typeface="Times New Roman" pitchFamily="18" charset="0"/>
              <a:buChar char="-"/>
            </a:pPr>
            <a:r>
              <a:rPr lang="ru-RU" sz="2400">
                <a:latin typeface="Calibri" pitchFamily="34" charset="0"/>
              </a:rPr>
              <a:t>Родительские собрания</a:t>
            </a:r>
          </a:p>
          <a:p>
            <a:pPr marL="531813" lvl="1" indent="-352425" algn="just">
              <a:buFont typeface="Times New Roman" pitchFamily="18" charset="0"/>
              <a:buChar char="-"/>
            </a:pPr>
            <a:r>
              <a:rPr lang="ru-RU" sz="2400">
                <a:latin typeface="Calibri" pitchFamily="34" charset="0"/>
              </a:rPr>
              <a:t>Педагогические советы</a:t>
            </a:r>
          </a:p>
          <a:p>
            <a:pPr marL="531813" lvl="1" indent="-352425" algn="just">
              <a:buFont typeface="Times New Roman" pitchFamily="18" charset="0"/>
              <a:buChar char="-"/>
            </a:pPr>
            <a:r>
              <a:rPr lang="ru-RU" sz="2400">
                <a:latin typeface="Calibri" pitchFamily="34" charset="0"/>
              </a:rPr>
              <a:t>Семинары, конференции</a:t>
            </a:r>
          </a:p>
          <a:p>
            <a:pPr marL="531813" lvl="1" indent="-352425" algn="just">
              <a:buFont typeface="Times New Roman" pitchFamily="18" charset="0"/>
              <a:buChar char="-"/>
            </a:pPr>
            <a:r>
              <a:rPr lang="ru-RU" sz="2400">
                <a:latin typeface="Calibri" pitchFamily="34" charset="0"/>
              </a:rPr>
              <a:t>Взаимодействие со СМИ</a:t>
            </a:r>
          </a:p>
          <a:p>
            <a:pPr marL="531813" lvl="1" indent="-352425" algn="just">
              <a:buFont typeface="Times New Roman" pitchFamily="18" charset="0"/>
              <a:buChar char="-"/>
            </a:pPr>
            <a:r>
              <a:rPr lang="ru-RU" sz="2400">
                <a:latin typeface="Calibri" pitchFamily="34" charset="0"/>
              </a:rPr>
              <a:t>Издательская деятельность</a:t>
            </a:r>
          </a:p>
          <a:p>
            <a:pPr marL="1119188" lvl="3" indent="271463" algn="just">
              <a:buFont typeface="Times New Roman" pitchFamily="18" charset="0"/>
              <a:buChar char="-"/>
            </a:pPr>
            <a:r>
              <a:rPr lang="ru-RU" sz="2400">
                <a:latin typeface="Calibri" pitchFamily="34" charset="0"/>
              </a:rPr>
              <a:t>Публичный доклад школы</a:t>
            </a:r>
            <a:endParaRPr lang="ru-RU" sz="2400"/>
          </a:p>
        </p:txBody>
      </p:sp>
      <p:sp>
        <p:nvSpPr>
          <p:cNvPr id="3" name="Заголовок 1"/>
          <p:cNvSpPr>
            <a:spLocks/>
          </p:cNvSpPr>
          <p:nvPr/>
        </p:nvSpPr>
        <p:spPr bwMode="auto">
          <a:xfrm>
            <a:off x="1428750" y="0"/>
            <a:ext cx="6786563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Содержание работы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-180975" y="4652963"/>
            <a:ext cx="88931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38163" lvl="3">
              <a:buFont typeface="Times New Roman" pitchFamily="18" charset="0"/>
              <a:buNone/>
            </a:pPr>
            <a:r>
              <a:rPr lang="ru-RU" sz="2600">
                <a:latin typeface="Calibri" pitchFamily="34" charset="0"/>
              </a:rPr>
              <a:t>1.4. Выявление предпочтений среди инструментов ИП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aksesua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1075</TotalTime>
  <Words>690</Words>
  <Application>Microsoft Office PowerPoint</Application>
  <PresentationFormat>Экран (4:3)</PresentationFormat>
  <Paragraphs>176</Paragraphs>
  <Slides>24</Slides>
  <Notes>1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Wingdings</vt:lpstr>
      <vt:lpstr>Times New Roman</vt:lpstr>
      <vt:lpstr>Bookman Old Style</vt:lpstr>
      <vt:lpstr>4_aksesuary</vt:lpstr>
      <vt:lpstr>Информационная политика образовательной организации  как феномен</vt:lpstr>
      <vt:lpstr>Гипотеза исследования</vt:lpstr>
      <vt:lpstr>Определения</vt:lpstr>
      <vt:lpstr>Цель работы</vt:lpstr>
      <vt:lpstr>Слайд 5</vt:lpstr>
      <vt:lpstr>Задачи</vt:lpstr>
      <vt:lpstr>Методы</vt:lpstr>
      <vt:lpstr>Содержание работы</vt:lpstr>
      <vt:lpstr>Слайд 9</vt:lpstr>
      <vt:lpstr>Результаты анкетирования</vt:lpstr>
      <vt:lpstr>Результаты анкетирования</vt:lpstr>
      <vt:lpstr>Результаты анкетирования</vt:lpstr>
      <vt:lpstr>Результаты анкетирования</vt:lpstr>
      <vt:lpstr>Критерии эффективности инструментов ИП </vt:lpstr>
      <vt:lpstr>Слайд 15</vt:lpstr>
      <vt:lpstr>Слайд 16</vt:lpstr>
      <vt:lpstr>Обновление сайта школы</vt:lpstr>
      <vt:lpstr>Слайд 18</vt:lpstr>
      <vt:lpstr>Слайд 19</vt:lpstr>
      <vt:lpstr>Слайд 20</vt:lpstr>
      <vt:lpstr>Слайд 21</vt:lpstr>
      <vt:lpstr>Слайд 22</vt:lpstr>
      <vt:lpstr>Слайд 23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оформления в клетку с канцелярскими принадлежностями</dc:title>
  <dc:subject>Шаблон оформления</dc:subject>
  <dc:creator>user</dc:creator>
  <dc:description>Шаблон оформления
Корпорация Майкрософт</dc:description>
  <cp:lastModifiedBy>User</cp:lastModifiedBy>
  <cp:revision>141</cp:revision>
  <dcterms:modified xsi:type="dcterms:W3CDTF">2013-12-18T11:23:17Z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TC019087009991</vt:lpwstr>
  </property>
</Properties>
</file>