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1" r:id="rId4"/>
    <p:sldId id="263" r:id="rId5"/>
    <p:sldId id="259" r:id="rId6"/>
    <p:sldId id="262" r:id="rId7"/>
    <p:sldId id="258" r:id="rId8"/>
    <p:sldId id="260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27ADC62B-FBD4-4AD0-BBB7-9DC8A130E108}" type="datetimeFigureOut">
              <a:rPr lang="ru-RU" smtClean="0"/>
              <a:pPr/>
              <a:t>06.10.2013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8BB576E1-D321-4D93-89C3-021C079A2E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DC62B-FBD4-4AD0-BBB7-9DC8A130E108}" type="datetimeFigureOut">
              <a:rPr lang="ru-RU" smtClean="0"/>
              <a:pPr/>
              <a:t>06.10.2013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576E1-D321-4D93-89C3-021C079A2E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DC62B-FBD4-4AD0-BBB7-9DC8A130E108}" type="datetimeFigureOut">
              <a:rPr lang="ru-RU" smtClean="0"/>
              <a:pPr/>
              <a:t>06.10.2013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576E1-D321-4D93-89C3-021C079A2E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DC62B-FBD4-4AD0-BBB7-9DC8A130E108}" type="datetimeFigureOut">
              <a:rPr lang="ru-RU" smtClean="0"/>
              <a:pPr/>
              <a:t>06.10.2013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576E1-D321-4D93-89C3-021C079A2E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DC62B-FBD4-4AD0-BBB7-9DC8A130E108}" type="datetimeFigureOut">
              <a:rPr lang="ru-RU" smtClean="0"/>
              <a:pPr/>
              <a:t>06.10.2013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576E1-D321-4D93-89C3-021C079A2E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DC62B-FBD4-4AD0-BBB7-9DC8A130E108}" type="datetimeFigureOut">
              <a:rPr lang="ru-RU" smtClean="0"/>
              <a:pPr/>
              <a:t>06.10.2013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576E1-D321-4D93-89C3-021C079A2E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7ADC62B-FBD4-4AD0-BBB7-9DC8A130E108}" type="datetimeFigureOut">
              <a:rPr lang="ru-RU" smtClean="0"/>
              <a:pPr/>
              <a:t>06.10.2013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BB576E1-D321-4D93-89C3-021C079A2E9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27ADC62B-FBD4-4AD0-BBB7-9DC8A130E108}" type="datetimeFigureOut">
              <a:rPr lang="ru-RU" smtClean="0"/>
              <a:pPr/>
              <a:t>06.10.2013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8BB576E1-D321-4D93-89C3-021C079A2E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DC62B-FBD4-4AD0-BBB7-9DC8A130E108}" type="datetimeFigureOut">
              <a:rPr lang="ru-RU" smtClean="0"/>
              <a:pPr/>
              <a:t>06.10.2013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576E1-D321-4D93-89C3-021C079A2E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DC62B-FBD4-4AD0-BBB7-9DC8A130E108}" type="datetimeFigureOut">
              <a:rPr lang="ru-RU" smtClean="0"/>
              <a:pPr/>
              <a:t>06.10.2013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576E1-D321-4D93-89C3-021C079A2E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DC62B-FBD4-4AD0-BBB7-9DC8A130E108}" type="datetimeFigureOut">
              <a:rPr lang="ru-RU" smtClean="0"/>
              <a:pPr/>
              <a:t>06.10.2013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576E1-D321-4D93-89C3-021C079A2E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27ADC62B-FBD4-4AD0-BBB7-9DC8A130E108}" type="datetimeFigureOut">
              <a:rPr lang="ru-RU" smtClean="0"/>
              <a:pPr/>
              <a:t>06.10.2013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8BB576E1-D321-4D93-89C3-021C079A2E9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ecsocman.hse.ru/data/2012/03/27/1269788600/Besschetnova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Социальное </a:t>
            </a:r>
            <a:r>
              <a:rPr lang="ru-RU" dirty="0" err="1" smtClean="0"/>
              <a:t>родительство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Сидоренко А.А.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Теоретические подходы к изучению  </a:t>
            </a:r>
            <a:r>
              <a:rPr lang="ru-RU" dirty="0" err="1" smtClean="0"/>
              <a:t>родительства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700808"/>
            <a:ext cx="8229600" cy="5157192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Биологический детерминизм</a:t>
            </a:r>
          </a:p>
          <a:p>
            <a:r>
              <a:rPr lang="ru-RU" sz="2400" dirty="0" smtClean="0"/>
              <a:t>Социальный конструктивизм (</a:t>
            </a:r>
            <a:r>
              <a:rPr lang="ru-RU" sz="2400" dirty="0" err="1" smtClean="0"/>
              <a:t>гендерный</a:t>
            </a:r>
            <a:r>
              <a:rPr lang="ru-RU" sz="2400" dirty="0" smtClean="0"/>
              <a:t> подход)</a:t>
            </a:r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r>
              <a:rPr lang="ru-RU" sz="2400" i="1" dirty="0" smtClean="0"/>
              <a:t>Исторический обзор:</a:t>
            </a:r>
          </a:p>
          <a:p>
            <a:pPr marL="514350" indent="-514350">
              <a:buAutoNum type="arabicPeriod"/>
            </a:pPr>
            <a:r>
              <a:rPr lang="ru-RU" sz="2400" dirty="0" smtClean="0"/>
              <a:t>До 18 века</a:t>
            </a:r>
          </a:p>
          <a:p>
            <a:pPr marL="514350" indent="-514350">
              <a:buAutoNum type="arabicPeriod"/>
            </a:pPr>
            <a:r>
              <a:rPr lang="ru-RU" sz="2400" dirty="0" smtClean="0"/>
              <a:t>Эпоха просвещения</a:t>
            </a:r>
          </a:p>
          <a:p>
            <a:pPr marL="514350" indent="-514350">
              <a:buAutoNum type="arabicPeriod"/>
            </a:pPr>
            <a:r>
              <a:rPr lang="ru-RU" sz="2400" dirty="0" smtClean="0"/>
              <a:t>Мыслители нового времени</a:t>
            </a:r>
          </a:p>
          <a:p>
            <a:pPr marL="514350" indent="-514350">
              <a:buAutoNum type="arabicPeriod"/>
            </a:pPr>
            <a:r>
              <a:rPr lang="ru-RU" sz="2400" dirty="0" smtClean="0"/>
              <a:t>Феминизм</a:t>
            </a:r>
          </a:p>
          <a:p>
            <a:pPr marL="514350" indent="-514350">
              <a:buAutoNum type="arabicPeriod"/>
            </a:pPr>
            <a:endParaRPr lang="ru-RU" sz="2400" dirty="0" smtClean="0"/>
          </a:p>
          <a:p>
            <a:pPr marL="514350" indent="-514350">
              <a:buAutoNum type="arabicPeriod"/>
            </a:pPr>
            <a:endParaRPr lang="ru-RU" sz="1400" dirty="0" smtClean="0"/>
          </a:p>
          <a:p>
            <a:pPr>
              <a:buNone/>
            </a:pPr>
            <a:r>
              <a:rPr lang="ru-RU" sz="1100" dirty="0" smtClean="0"/>
              <a:t>Ссылки:</a:t>
            </a:r>
          </a:p>
          <a:p>
            <a:pPr>
              <a:buFont typeface="+mj-lt"/>
              <a:buAutoNum type="arabicPeriod"/>
            </a:pPr>
            <a:r>
              <a:rPr lang="ru-RU" sz="1100" dirty="0" smtClean="0"/>
              <a:t>Гурко. </a:t>
            </a:r>
            <a:r>
              <a:rPr lang="ru-RU" sz="1100" dirty="0" smtClean="0"/>
              <a:t>Т.А.</a:t>
            </a:r>
            <a:r>
              <a:rPr lang="ru-RU" sz="1100" dirty="0" smtClean="0"/>
              <a:t> Вариативность </a:t>
            </a:r>
            <a:r>
              <a:rPr lang="ru-RU" sz="1100" dirty="0" smtClean="0"/>
              <a:t>представлений в сфере </a:t>
            </a:r>
            <a:r>
              <a:rPr lang="ru-RU" sz="1100" dirty="0" err="1" smtClean="0"/>
              <a:t>родительства</a:t>
            </a:r>
            <a:r>
              <a:rPr lang="ru-RU" sz="1100" dirty="0" smtClean="0"/>
              <a:t>./</a:t>
            </a:r>
            <a:r>
              <a:rPr lang="ru-RU" sz="1100" u="sng" dirty="0" smtClean="0"/>
              <a:t>Социологические </a:t>
            </a:r>
            <a:r>
              <a:rPr lang="ru-RU" sz="1100" u="sng" dirty="0" smtClean="0"/>
              <a:t>исследования</a:t>
            </a:r>
            <a:r>
              <a:rPr lang="ru-RU" sz="1100" dirty="0" smtClean="0"/>
              <a:t>. 2000.  № 11. С. 90-97. </a:t>
            </a:r>
          </a:p>
          <a:p>
            <a:pPr>
              <a:buFont typeface="+mj-lt"/>
              <a:buAutoNum type="arabicPeriod"/>
            </a:pPr>
            <a:r>
              <a:rPr lang="ru-RU" sz="1100" dirty="0" err="1" smtClean="0"/>
              <a:t>Соколюк</a:t>
            </a:r>
            <a:r>
              <a:rPr lang="ru-RU" sz="1100" dirty="0" smtClean="0"/>
              <a:t> Н.В. </a:t>
            </a:r>
            <a:r>
              <a:rPr lang="ru-RU" sz="1100" dirty="0" err="1" smtClean="0"/>
              <a:t>Гендерные</a:t>
            </a:r>
            <a:r>
              <a:rPr lang="ru-RU" sz="1100" dirty="0" smtClean="0"/>
              <a:t> </a:t>
            </a:r>
            <a:r>
              <a:rPr lang="ru-RU" sz="1100" dirty="0" smtClean="0"/>
              <a:t>отношения в сфере </a:t>
            </a:r>
            <a:r>
              <a:rPr lang="ru-RU" sz="1100" dirty="0" err="1" smtClean="0"/>
              <a:t>родительства</a:t>
            </a:r>
            <a:r>
              <a:rPr lang="ru-RU" sz="1100" dirty="0" smtClean="0"/>
              <a:t>: история и </a:t>
            </a:r>
            <a:r>
              <a:rPr lang="ru-RU" sz="1100" dirty="0" smtClean="0"/>
              <a:t>современность./ Теория и методология </a:t>
            </a:r>
            <a:r>
              <a:rPr lang="ru-RU" sz="1100" dirty="0" err="1" smtClean="0"/>
              <a:t>гендерных</a:t>
            </a:r>
            <a:r>
              <a:rPr lang="ru-RU" sz="1100" dirty="0" smtClean="0"/>
              <a:t> </a:t>
            </a:r>
            <a:r>
              <a:rPr lang="ru-RU" sz="1100" dirty="0" err="1" smtClean="0"/>
              <a:t>исследованийю</a:t>
            </a:r>
            <a:r>
              <a:rPr lang="ru-RU" sz="1100" dirty="0" smtClean="0"/>
              <a:t> 2009. С.  88 – 104.</a:t>
            </a:r>
          </a:p>
          <a:p>
            <a:pPr>
              <a:buNone/>
            </a:pPr>
            <a:endParaRPr lang="ru-RU" sz="1100" dirty="0" smtClean="0"/>
          </a:p>
          <a:p>
            <a:pPr>
              <a:buNone/>
            </a:pPr>
            <a:endParaRPr lang="ru-RU" sz="1100" dirty="0" smtClean="0"/>
          </a:p>
          <a:p>
            <a:pPr marL="514350" indent="-514350">
              <a:buNone/>
            </a:pPr>
            <a:endParaRPr lang="ru-RU" sz="1400" dirty="0" smtClean="0"/>
          </a:p>
          <a:p>
            <a:pPr marL="514350" indent="-514350"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Родительство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Это социально сконструированное понятие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Асимметрия внутри семьи – продукт не биологических различий, а социально-культурных факторов (норм и ценностей</a:t>
            </a:r>
            <a:r>
              <a:rPr lang="ru-RU" dirty="0" smtClean="0"/>
              <a:t>)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sz="1100" dirty="0" smtClean="0"/>
              <a:t>Ссылки:</a:t>
            </a:r>
          </a:p>
          <a:p>
            <a:pPr>
              <a:buFont typeface="+mj-lt"/>
              <a:buAutoNum type="arabicPeriod"/>
            </a:pPr>
            <a:r>
              <a:rPr lang="ru-RU" sz="1100" dirty="0" smtClean="0"/>
              <a:t>Гурко. Т.А. Вариативность представлений в сфере </a:t>
            </a:r>
            <a:r>
              <a:rPr lang="ru-RU" sz="1100" dirty="0" err="1" smtClean="0"/>
              <a:t>родительства</a:t>
            </a:r>
            <a:r>
              <a:rPr lang="ru-RU" sz="1100" dirty="0" smtClean="0"/>
              <a:t>./</a:t>
            </a:r>
            <a:r>
              <a:rPr lang="ru-RU" sz="1100" u="sng" dirty="0" smtClean="0"/>
              <a:t>Социологические исследования</a:t>
            </a:r>
            <a:r>
              <a:rPr lang="ru-RU" sz="1100" dirty="0" smtClean="0"/>
              <a:t>. 2000.  № 11. С. 90-97. </a:t>
            </a:r>
          </a:p>
          <a:p>
            <a:pPr>
              <a:buFont typeface="+mj-lt"/>
              <a:buAutoNum type="arabicPeriod"/>
            </a:pPr>
            <a:r>
              <a:rPr lang="ru-RU" sz="1100" dirty="0" err="1" smtClean="0"/>
              <a:t>Соколюк</a:t>
            </a:r>
            <a:r>
              <a:rPr lang="ru-RU" sz="1100" dirty="0" smtClean="0"/>
              <a:t> </a:t>
            </a:r>
            <a:r>
              <a:rPr lang="ru-RU" sz="1100" dirty="0" smtClean="0"/>
              <a:t>Н.В. </a:t>
            </a:r>
            <a:r>
              <a:rPr lang="ru-RU" sz="1100" dirty="0" err="1" smtClean="0"/>
              <a:t>Гендерные</a:t>
            </a:r>
            <a:r>
              <a:rPr lang="ru-RU" sz="1100" dirty="0" smtClean="0"/>
              <a:t> отношения в сфере </a:t>
            </a:r>
            <a:r>
              <a:rPr lang="ru-RU" sz="1100" dirty="0" err="1" smtClean="0"/>
              <a:t>родительства</a:t>
            </a:r>
            <a:r>
              <a:rPr lang="ru-RU" sz="1100" dirty="0" smtClean="0"/>
              <a:t>: история и современность./ Теория и методология </a:t>
            </a:r>
            <a:r>
              <a:rPr lang="ru-RU" sz="1100" dirty="0" err="1" smtClean="0"/>
              <a:t>гендерных</a:t>
            </a:r>
            <a:r>
              <a:rPr lang="ru-RU" sz="1100" dirty="0" smtClean="0"/>
              <a:t> </a:t>
            </a:r>
            <a:r>
              <a:rPr lang="ru-RU" sz="1100" dirty="0" err="1" smtClean="0"/>
              <a:t>исследованийю</a:t>
            </a:r>
            <a:r>
              <a:rPr lang="ru-RU" sz="1100" dirty="0" smtClean="0"/>
              <a:t> 2009. </a:t>
            </a:r>
            <a:r>
              <a:rPr lang="ru-RU" sz="1100" dirty="0" smtClean="0"/>
              <a:t>С.  </a:t>
            </a:r>
            <a:r>
              <a:rPr lang="ru-RU" sz="1100" dirty="0" smtClean="0"/>
              <a:t>88 – 104.</a:t>
            </a:r>
          </a:p>
          <a:p>
            <a:pPr>
              <a:buNone/>
            </a:pPr>
            <a:endParaRPr lang="ru-RU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8229600" cy="1066800"/>
          </a:xfrm>
        </p:spPr>
        <p:txBody>
          <a:bodyPr/>
          <a:lstStyle/>
          <a:p>
            <a:r>
              <a:rPr lang="ru-RU" dirty="0" smtClean="0"/>
              <a:t>Небиологическое </a:t>
            </a:r>
            <a:r>
              <a:rPr lang="ru-RU" dirty="0" err="1" smtClean="0"/>
              <a:t>родительство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060848"/>
            <a:ext cx="8229600" cy="4797152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Лидирующее место в мире по разводам</a:t>
            </a:r>
          </a:p>
          <a:p>
            <a:r>
              <a:rPr lang="ru-RU" dirty="0" smtClean="0"/>
              <a:t>Отцовство/ материнство (реже) замещаются небиологическим </a:t>
            </a:r>
            <a:r>
              <a:rPr lang="ru-RU" dirty="0" err="1" smtClean="0"/>
              <a:t>родительством</a:t>
            </a:r>
            <a:endParaRPr lang="ru-RU" dirty="0" smtClean="0"/>
          </a:p>
          <a:p>
            <a:r>
              <a:rPr lang="ru-RU" dirty="0" smtClean="0"/>
              <a:t>Усыновление в России не популярно. 81% - не собираются усыновлять ребенка, но </a:t>
            </a:r>
          </a:p>
          <a:p>
            <a:pPr>
              <a:buNone/>
            </a:pPr>
            <a:r>
              <a:rPr lang="ru-RU" dirty="0" smtClean="0"/>
              <a:t>    1. Каждый третий озабочен проблемой роста сиротства </a:t>
            </a:r>
          </a:p>
          <a:p>
            <a:pPr>
              <a:buNone/>
            </a:pPr>
            <a:r>
              <a:rPr lang="ru-RU" dirty="0" smtClean="0"/>
              <a:t>    2. 61% - поддерживают семейное устройство </a:t>
            </a:r>
            <a:r>
              <a:rPr lang="ru-RU" dirty="0" smtClean="0"/>
              <a:t>детей-сирот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sz="1300" dirty="0" smtClean="0"/>
              <a:t>Ссылки:</a:t>
            </a:r>
          </a:p>
          <a:p>
            <a:pPr>
              <a:buFont typeface="+mj-lt"/>
              <a:buAutoNum type="arabicPeriod"/>
            </a:pPr>
            <a:r>
              <a:rPr lang="ru-RU" sz="1300" dirty="0" smtClean="0"/>
              <a:t>Гурко. Т.А. Вариативность представлений в сфере </a:t>
            </a:r>
            <a:r>
              <a:rPr lang="ru-RU" sz="1300" dirty="0" err="1" smtClean="0"/>
              <a:t>родительства</a:t>
            </a:r>
            <a:r>
              <a:rPr lang="ru-RU" sz="1300" dirty="0" smtClean="0"/>
              <a:t>./</a:t>
            </a:r>
            <a:r>
              <a:rPr lang="ru-RU" sz="1300" u="sng" dirty="0" smtClean="0"/>
              <a:t>Социологические исследования</a:t>
            </a:r>
            <a:r>
              <a:rPr lang="ru-RU" sz="1300" dirty="0" smtClean="0"/>
              <a:t>. 2000.  № 11. С. 90-97. </a:t>
            </a:r>
            <a:endParaRPr lang="ru-RU" sz="1300" dirty="0" smtClean="0"/>
          </a:p>
          <a:p>
            <a:pPr>
              <a:buFont typeface="+mj-lt"/>
              <a:buAutoNum type="arabicPeriod"/>
            </a:pPr>
            <a:r>
              <a:rPr lang="ru-RU" sz="1300" dirty="0" smtClean="0"/>
              <a:t>Пахомова Е.И. Социальная диагностика./ </a:t>
            </a:r>
            <a:r>
              <a:rPr lang="ru-RU" sz="1300" dirty="0" smtClean="0"/>
              <a:t>Мониторинг общественного мнения. </a:t>
            </a:r>
            <a:r>
              <a:rPr lang="ru-RU" sz="1300" dirty="0" smtClean="0"/>
              <a:t> 2005. №4. С. 53 – 59.</a:t>
            </a:r>
            <a:endParaRPr lang="ru-RU" sz="1300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060848"/>
            <a:ext cx="8229600" cy="432048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Можно </a:t>
            </a:r>
            <a:r>
              <a:rPr lang="ru-RU" dirty="0"/>
              <a:t>говорить о том, что трансформация </a:t>
            </a:r>
            <a:r>
              <a:rPr lang="ru-RU" dirty="0" err="1"/>
              <a:t>социокультурных</a:t>
            </a:r>
            <a:r>
              <a:rPr lang="ru-RU" dirty="0"/>
              <a:t> ценностей в России проходит довольно активно, даже в таких консервативных институтах, как семья и </a:t>
            </a:r>
            <a:r>
              <a:rPr lang="ru-RU" dirty="0" err="1"/>
              <a:t>родительство</a:t>
            </a:r>
            <a:r>
              <a:rPr lang="ru-RU" dirty="0"/>
              <a:t>.  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  <a:p>
            <a:pPr>
              <a:buNone/>
            </a:pPr>
            <a:r>
              <a:rPr lang="ru-RU" sz="1100" dirty="0" smtClean="0"/>
              <a:t>Ссылки:</a:t>
            </a:r>
          </a:p>
          <a:p>
            <a:pPr>
              <a:buFont typeface="+mj-lt"/>
              <a:buAutoNum type="arabicPeriod"/>
            </a:pPr>
            <a:r>
              <a:rPr lang="ru-RU" sz="1100" dirty="0" smtClean="0"/>
              <a:t>Гурко. Т.А. Вариативность представлений в сфере </a:t>
            </a:r>
            <a:r>
              <a:rPr lang="ru-RU" sz="1100" dirty="0" err="1" smtClean="0"/>
              <a:t>родительства</a:t>
            </a:r>
            <a:r>
              <a:rPr lang="ru-RU" sz="1100" dirty="0" smtClean="0"/>
              <a:t>./</a:t>
            </a:r>
            <a:r>
              <a:rPr lang="ru-RU" sz="1100" u="sng" dirty="0" smtClean="0"/>
              <a:t>Социологические исследования</a:t>
            </a:r>
            <a:r>
              <a:rPr lang="ru-RU" sz="1100" dirty="0" smtClean="0"/>
              <a:t>. 2000.  № 11. С. 90-97. </a:t>
            </a:r>
          </a:p>
          <a:p>
            <a:pPr>
              <a:buFont typeface="+mj-lt"/>
              <a:buAutoNum type="arabicPeriod"/>
            </a:pPr>
            <a:r>
              <a:rPr lang="ru-RU" sz="1100" dirty="0" smtClean="0"/>
              <a:t>Пахомова Е.И. Социальная диагностика./ Мониторинг общественного мнения.  2005. №4. С. 53 – </a:t>
            </a:r>
            <a:r>
              <a:rPr lang="ru-RU" sz="1100" dirty="0" smtClean="0"/>
              <a:t>59</a:t>
            </a:r>
          </a:p>
          <a:p>
            <a:pPr>
              <a:buFont typeface="+mj-lt"/>
              <a:buAutoNum type="arabicPeriod"/>
            </a:pPr>
            <a:r>
              <a:rPr lang="ru-RU" sz="1100" dirty="0" err="1" smtClean="0"/>
              <a:t>Соколюк</a:t>
            </a:r>
            <a:r>
              <a:rPr lang="ru-RU" sz="1100" dirty="0" smtClean="0"/>
              <a:t> </a:t>
            </a:r>
            <a:r>
              <a:rPr lang="ru-RU" sz="1100" dirty="0" smtClean="0"/>
              <a:t>Н.В. </a:t>
            </a:r>
            <a:r>
              <a:rPr lang="ru-RU" sz="1100" dirty="0" err="1" smtClean="0"/>
              <a:t>Гендерные</a:t>
            </a:r>
            <a:r>
              <a:rPr lang="ru-RU" sz="1100" dirty="0" smtClean="0"/>
              <a:t> отношения в сфере </a:t>
            </a:r>
            <a:r>
              <a:rPr lang="ru-RU" sz="1100" dirty="0" err="1" smtClean="0"/>
              <a:t>родительства</a:t>
            </a:r>
            <a:r>
              <a:rPr lang="ru-RU" sz="1100" dirty="0" smtClean="0"/>
              <a:t>: история и современность./ Теория и методология </a:t>
            </a:r>
            <a:r>
              <a:rPr lang="ru-RU" sz="1100" dirty="0" err="1" smtClean="0"/>
              <a:t>гендерных</a:t>
            </a:r>
            <a:r>
              <a:rPr lang="ru-RU" sz="1100" dirty="0" smtClean="0"/>
              <a:t> </a:t>
            </a:r>
            <a:r>
              <a:rPr lang="ru-RU" sz="1100" dirty="0" err="1" smtClean="0"/>
              <a:t>исследованийю</a:t>
            </a:r>
            <a:r>
              <a:rPr lang="ru-RU" sz="1100" dirty="0" smtClean="0"/>
              <a:t> 2009. С.  88 – 104.</a:t>
            </a:r>
          </a:p>
          <a:p>
            <a:pPr>
              <a:buFont typeface="+mj-lt"/>
              <a:buAutoNum type="arabicPeriod"/>
            </a:pPr>
            <a:endParaRPr lang="ru-RU" b="1" dirty="0" smtClean="0"/>
          </a:p>
          <a:p>
            <a:pPr>
              <a:buFont typeface="+mj-lt"/>
              <a:buAutoNum type="arabicPeriod"/>
            </a:pP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Изменение фокуса семейной политики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32511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Поиск причин социального сиротства – ответственность деятельности служб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Три стадии работы служб с семьей:</a:t>
            </a:r>
          </a:p>
          <a:p>
            <a:pPr marL="624078" indent="-514350">
              <a:buAutoNum type="arabicPeriod"/>
            </a:pPr>
            <a:r>
              <a:rPr lang="ru-RU" dirty="0" smtClean="0"/>
              <a:t>Предупреждение возникновения кризиса</a:t>
            </a:r>
          </a:p>
          <a:p>
            <a:pPr marL="624078" indent="-514350">
              <a:buAutoNum type="arabicPeriod"/>
            </a:pPr>
            <a:r>
              <a:rPr lang="ru-RU" dirty="0" smtClean="0"/>
              <a:t>Антикризисное вмешательство</a:t>
            </a:r>
          </a:p>
          <a:p>
            <a:pPr marL="624078" indent="-514350">
              <a:buAutoNum type="arabicPeriod"/>
            </a:pPr>
            <a:r>
              <a:rPr lang="ru-RU" dirty="0" err="1" smtClean="0"/>
              <a:t>Посткризисное</a:t>
            </a:r>
            <a:r>
              <a:rPr lang="ru-RU" dirty="0" smtClean="0"/>
              <a:t> вмешательство</a:t>
            </a:r>
          </a:p>
          <a:p>
            <a:pPr marL="624078" indent="-514350">
              <a:buAutoNum type="arabicPeriod"/>
            </a:pPr>
            <a:endParaRPr lang="ru-RU" dirty="0" smtClean="0"/>
          </a:p>
          <a:p>
            <a:pPr marL="624078" indent="-514350">
              <a:buNone/>
            </a:pPr>
            <a:r>
              <a:rPr lang="ru-RU" sz="1100" dirty="0" smtClean="0"/>
              <a:t>Ссылки:</a:t>
            </a:r>
          </a:p>
          <a:p>
            <a:pPr>
              <a:buFont typeface="+mj-lt"/>
              <a:buAutoNum type="arabicPeriod"/>
            </a:pPr>
            <a:r>
              <a:rPr lang="ru-RU" sz="1100" dirty="0" smtClean="0"/>
              <a:t>Шмидт  В.Р. Согласованная политика охраны детства: благое пожелание или достижимая цель (Российский и Чешский опыт)</a:t>
            </a:r>
            <a:endParaRPr lang="ru-RU" sz="11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836712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«Кризисная семья» - основной источник сирот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132856"/>
            <a:ext cx="8229600" cy="4104456"/>
          </a:xfrm>
        </p:spPr>
        <p:txBody>
          <a:bodyPr>
            <a:normAutofit/>
          </a:bodyPr>
          <a:lstStyle/>
          <a:p>
            <a:r>
              <a:rPr lang="ru-RU" dirty="0" smtClean="0"/>
              <a:t>Основной источник информации в большинстве стран Европы – социальные службы</a:t>
            </a:r>
          </a:p>
          <a:p>
            <a:r>
              <a:rPr lang="ru-RU" dirty="0" smtClean="0"/>
              <a:t>Основной источник информации в России – образовательные </a:t>
            </a:r>
            <a:r>
              <a:rPr lang="ru-RU" dirty="0" smtClean="0"/>
              <a:t>учреждения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sz="1100" dirty="0" smtClean="0"/>
          </a:p>
          <a:p>
            <a:pPr marL="624078" indent="-514350">
              <a:buNone/>
            </a:pPr>
            <a:r>
              <a:rPr lang="ru-RU" sz="1100" dirty="0" smtClean="0"/>
              <a:t>Ссылки:</a:t>
            </a:r>
          </a:p>
          <a:p>
            <a:pPr>
              <a:buFont typeface="+mj-lt"/>
              <a:buAutoNum type="arabicPeriod"/>
            </a:pPr>
            <a:r>
              <a:rPr lang="ru-RU" sz="1100" dirty="0" smtClean="0"/>
              <a:t>Шмидт  В.Р. Согласованная политика охраны детства: благое пожелание или достижимая цель (Российский и Чешский опыт)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  <a:buNone/>
            </a:pPr>
            <a:r>
              <a:rPr lang="ru-RU" dirty="0" smtClean="0"/>
              <a:t>№ 42197-6 Ст.2  </a:t>
            </a:r>
            <a:r>
              <a:rPr lang="ru-RU" sz="2000" dirty="0" smtClean="0"/>
              <a:t>«Социальный патронат – форма осуществляемой органом опеки и попечительства индивидуальной профилактической работы, направленной на предотвращение утраты родительского попечения путем оказания семье, находящейся в социально опасном положении, социально-педагогической, медико-психологической помощи, помощи в воспитании, развитии, реализации и защите прав несовершеннолетнего</a:t>
            </a:r>
            <a:r>
              <a:rPr lang="ru-RU" sz="2000" dirty="0" smtClean="0"/>
              <a:t>».</a:t>
            </a:r>
          </a:p>
          <a:p>
            <a:pPr>
              <a:lnSpc>
                <a:spcPct val="150000"/>
              </a:lnSpc>
              <a:buNone/>
            </a:pPr>
            <a:endParaRPr lang="ru-RU" sz="1300" dirty="0" smtClean="0"/>
          </a:p>
          <a:p>
            <a:pPr>
              <a:lnSpc>
                <a:spcPct val="150000"/>
              </a:lnSpc>
              <a:buNone/>
            </a:pPr>
            <a:r>
              <a:rPr lang="ru-RU" sz="1200" dirty="0" smtClean="0"/>
              <a:t>Ссылки:</a:t>
            </a:r>
          </a:p>
          <a:p>
            <a:pPr marL="566928" indent="-457200">
              <a:lnSpc>
                <a:spcPct val="150000"/>
              </a:lnSpc>
              <a:buFont typeface="+mj-lt"/>
              <a:buAutoNum type="arabicPeriod"/>
            </a:pPr>
            <a:r>
              <a:rPr lang="ru-RU" sz="1200" dirty="0" smtClean="0"/>
              <a:t>Добров И.Д. Законопроект о социальном патронате: размышления родителя./ Интернет-Журнал. 2012</a:t>
            </a:r>
            <a:endParaRPr lang="ru-RU" sz="1200" dirty="0" smtClean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Социальный патронат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Список литературы: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624078" indent="-514350">
              <a:buFont typeface="+mj-lt"/>
              <a:buAutoNum type="arabicPeriod"/>
            </a:pPr>
            <a:r>
              <a:rPr lang="en-US" i="1" dirty="0" err="1" smtClean="0"/>
              <a:t>Carolus</a:t>
            </a:r>
            <a:r>
              <a:rPr lang="en-US" i="1" dirty="0" smtClean="0"/>
              <a:t> van </a:t>
            </a:r>
            <a:r>
              <a:rPr lang="en-US" i="1" dirty="0" err="1" smtClean="0"/>
              <a:t>Nijnatten</a:t>
            </a:r>
            <a:r>
              <a:rPr lang="ru-RU" i="1" dirty="0" smtClean="0"/>
              <a:t>,</a:t>
            </a:r>
            <a:r>
              <a:rPr lang="en-US" i="1" dirty="0" err="1" smtClean="0"/>
              <a:t>Willibrord</a:t>
            </a:r>
            <a:r>
              <a:rPr lang="en-US" i="1" dirty="0" smtClean="0"/>
              <a:t> </a:t>
            </a:r>
            <a:r>
              <a:rPr lang="en-US" i="1" dirty="0" smtClean="0"/>
              <a:t>de </a:t>
            </a:r>
            <a:r>
              <a:rPr lang="en-US" i="1" dirty="0" err="1" smtClean="0"/>
              <a:t>Graaf</a:t>
            </a:r>
            <a:r>
              <a:rPr lang="ru-RU" i="1" dirty="0" smtClean="0"/>
              <a:t>. </a:t>
            </a:r>
            <a:r>
              <a:rPr lang="en-US" i="1" dirty="0" smtClean="0"/>
              <a:t>The legal management of (social) parenthood: adoption and Dutch family </a:t>
            </a:r>
            <a:r>
              <a:rPr lang="en-US" i="1" dirty="0" smtClean="0"/>
              <a:t>policy</a:t>
            </a:r>
            <a:r>
              <a:rPr lang="ru-RU" i="1" dirty="0" smtClean="0"/>
              <a:t>./</a:t>
            </a:r>
            <a:r>
              <a:rPr lang="en-US" i="1" dirty="0" smtClean="0"/>
              <a:t> Journal of Social Welfare and Family </a:t>
            </a:r>
            <a:r>
              <a:rPr lang="en-US" i="1" dirty="0" smtClean="0"/>
              <a:t>Law</a:t>
            </a:r>
            <a:r>
              <a:rPr lang="ru-RU" dirty="0" smtClean="0"/>
              <a:t>. </a:t>
            </a:r>
            <a:r>
              <a:rPr lang="en-US" i="1" dirty="0" smtClean="0"/>
              <a:t>24(3</a:t>
            </a:r>
            <a:r>
              <a:rPr lang="en-US" i="1" dirty="0" smtClean="0"/>
              <a:t>) 2002: </a:t>
            </a:r>
            <a:r>
              <a:rPr lang="en-US" i="1" dirty="0" smtClean="0"/>
              <a:t>263–277</a:t>
            </a:r>
            <a:endParaRPr lang="ru-RU" dirty="0" smtClean="0"/>
          </a:p>
          <a:p>
            <a:pPr marL="624078" indent="-514350">
              <a:buFont typeface="+mj-lt"/>
              <a:buAutoNum type="arabicPeriod"/>
            </a:pPr>
            <a:r>
              <a:rPr lang="ru-RU" dirty="0" smtClean="0"/>
              <a:t>Гурко</a:t>
            </a:r>
            <a:r>
              <a:rPr lang="ru-RU" dirty="0" smtClean="0"/>
              <a:t>. Т.А. Вариативность представлений в сфере </a:t>
            </a:r>
            <a:r>
              <a:rPr lang="ru-RU" dirty="0" err="1" smtClean="0"/>
              <a:t>родительства</a:t>
            </a:r>
            <a:r>
              <a:rPr lang="ru-RU" dirty="0" smtClean="0"/>
              <a:t>./</a:t>
            </a:r>
            <a:r>
              <a:rPr lang="ru-RU" u="sng" dirty="0" smtClean="0"/>
              <a:t>Социологические исследования</a:t>
            </a:r>
            <a:r>
              <a:rPr lang="ru-RU" dirty="0" smtClean="0"/>
              <a:t>. 2000.  № 11. С. 90-97. </a:t>
            </a:r>
            <a:endParaRPr lang="ru-RU" dirty="0" smtClean="0"/>
          </a:p>
          <a:p>
            <a:pPr marL="624078" indent="-514350">
              <a:buFont typeface="+mj-lt"/>
              <a:buAutoNum type="arabicPeriod"/>
            </a:pPr>
            <a:r>
              <a:rPr lang="ru-RU" dirty="0" smtClean="0"/>
              <a:t>Добров </a:t>
            </a:r>
            <a:r>
              <a:rPr lang="ru-RU" dirty="0" smtClean="0"/>
              <a:t>И.Д. Законопроект о социальном патронате: размышления родителя./ Интернет-Журнал. </a:t>
            </a:r>
            <a:r>
              <a:rPr lang="ru-RU" dirty="0" smtClean="0"/>
              <a:t>2012</a:t>
            </a:r>
          </a:p>
          <a:p>
            <a:pPr marL="624078" indent="-514350">
              <a:buFont typeface="+mj-lt"/>
              <a:buAutoNum type="arabicPeriod"/>
            </a:pPr>
            <a:r>
              <a:rPr lang="ru-RU" dirty="0" smtClean="0"/>
              <a:t>Пахомова </a:t>
            </a:r>
            <a:r>
              <a:rPr lang="ru-RU" dirty="0" smtClean="0"/>
              <a:t>Е.И. Социальная диагностика./ Мониторинг общественного мнения.  2005. №4. С. 53 – </a:t>
            </a:r>
            <a:r>
              <a:rPr lang="ru-RU" dirty="0" smtClean="0"/>
              <a:t>59</a:t>
            </a:r>
          </a:p>
          <a:p>
            <a:pPr marL="624078" indent="-514350">
              <a:buFont typeface="+mj-lt"/>
              <a:buAutoNum type="arabicPeriod"/>
            </a:pPr>
            <a:r>
              <a:rPr lang="ru-RU" dirty="0" err="1" smtClean="0"/>
              <a:t>Соколюк</a:t>
            </a:r>
            <a:r>
              <a:rPr lang="ru-RU" dirty="0" smtClean="0"/>
              <a:t> </a:t>
            </a:r>
            <a:r>
              <a:rPr lang="ru-RU" dirty="0" smtClean="0"/>
              <a:t>Н.В. </a:t>
            </a:r>
            <a:r>
              <a:rPr lang="ru-RU" dirty="0" err="1" smtClean="0"/>
              <a:t>Гендерные</a:t>
            </a:r>
            <a:r>
              <a:rPr lang="ru-RU" dirty="0" smtClean="0"/>
              <a:t> отношения в сфере </a:t>
            </a:r>
            <a:r>
              <a:rPr lang="ru-RU" dirty="0" err="1" smtClean="0"/>
              <a:t>родительства</a:t>
            </a:r>
            <a:r>
              <a:rPr lang="ru-RU" dirty="0" smtClean="0"/>
              <a:t>: история и современность./ Теория и методология </a:t>
            </a:r>
            <a:r>
              <a:rPr lang="ru-RU" dirty="0" err="1" smtClean="0"/>
              <a:t>гендерных</a:t>
            </a:r>
            <a:r>
              <a:rPr lang="ru-RU" dirty="0" smtClean="0"/>
              <a:t> </a:t>
            </a:r>
            <a:r>
              <a:rPr lang="ru-RU" dirty="0" err="1" smtClean="0"/>
              <a:t>исследованийю</a:t>
            </a:r>
            <a:r>
              <a:rPr lang="ru-RU" dirty="0" smtClean="0"/>
              <a:t> 2009. С.  88 – </a:t>
            </a:r>
            <a:r>
              <a:rPr lang="ru-RU" dirty="0" smtClean="0"/>
              <a:t>104.</a:t>
            </a:r>
          </a:p>
          <a:p>
            <a:pPr marL="624078" indent="-514350">
              <a:buFont typeface="+mj-lt"/>
              <a:buAutoNum type="arabicPeriod"/>
            </a:pPr>
            <a:r>
              <a:rPr lang="ru-RU" dirty="0" err="1" smtClean="0"/>
              <a:t>Харсеева</a:t>
            </a:r>
            <a:r>
              <a:rPr lang="ru-RU" dirty="0" smtClean="0"/>
              <a:t> В.Л. Проблемы правового урегулирования усыновления (удочерения) детей, оставшихся </a:t>
            </a:r>
            <a:r>
              <a:rPr lang="ru-RU" dirty="0" err="1" smtClean="0"/>
              <a:t>безпопечения</a:t>
            </a:r>
            <a:r>
              <a:rPr lang="ru-RU" dirty="0" smtClean="0"/>
              <a:t> родителей РФ./ Теория и практика общественного развития. 2012. №11</a:t>
            </a:r>
          </a:p>
          <a:p>
            <a:pPr marL="624078" indent="-514350">
              <a:buFont typeface="+mj-lt"/>
              <a:buAutoNum type="arabicPeriod"/>
            </a:pPr>
            <a:r>
              <a:rPr lang="ru-RU" dirty="0" smtClean="0"/>
              <a:t>Шмидт  </a:t>
            </a:r>
            <a:r>
              <a:rPr lang="ru-RU" dirty="0" smtClean="0"/>
              <a:t>В.Р. Согласованная политика охраны детства: благое пожелание или достижимая цель (Российский и Чешский опыт</a:t>
            </a:r>
            <a:r>
              <a:rPr lang="ru-RU" dirty="0" smtClean="0"/>
              <a:t>)</a:t>
            </a:r>
          </a:p>
          <a:p>
            <a:pPr marL="624078" indent="-514350">
              <a:buFont typeface="+mj-lt"/>
              <a:buAutoNum type="arabicPeriod"/>
            </a:pPr>
            <a:r>
              <a:rPr lang="ru-RU" dirty="0" err="1" smtClean="0"/>
              <a:t>Бессчетнова</a:t>
            </a:r>
            <a:r>
              <a:rPr lang="ru-RU" dirty="0" smtClean="0"/>
              <a:t> О.В. Сиротство в России: от призрения к </a:t>
            </a:r>
            <a:r>
              <a:rPr lang="ru-RU" dirty="0" err="1" smtClean="0"/>
              <a:t>деинституционализации</a:t>
            </a:r>
            <a:r>
              <a:rPr lang="ru-RU" dirty="0" smtClean="0"/>
              <a:t>.</a:t>
            </a:r>
            <a:r>
              <a:rPr lang="en-US" dirty="0" smtClean="0"/>
              <a:t>  Web: </a:t>
            </a:r>
            <a:r>
              <a:rPr lang="en-US" dirty="0" smtClean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ecsocman.hse.ru/data/2012/03/27/1269788600/Besschetnova.pdf</a:t>
            </a:r>
            <a:endParaRPr lang="en-US" dirty="0" smtClean="0"/>
          </a:p>
          <a:p>
            <a:pPr marL="624078" indent="-514350">
              <a:buFont typeface="+mj-lt"/>
              <a:buAutoNum type="arabicPeriod"/>
            </a:pPr>
            <a:r>
              <a:rPr lang="ru-RU" dirty="0" smtClean="0"/>
              <a:t>Памятка социального работника г. Ижевск</a:t>
            </a:r>
            <a:endParaRPr lang="en-US" dirty="0" smtClean="0"/>
          </a:p>
          <a:p>
            <a:pPr marL="624078" indent="-514350">
              <a:buNone/>
            </a:pPr>
            <a:endParaRPr lang="ru-RU" dirty="0" smtClean="0"/>
          </a:p>
          <a:p>
            <a:pPr>
              <a:buFont typeface="+mj-lt"/>
              <a:buAutoNum type="arabicPeriod"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281</TotalTime>
  <Words>352</Words>
  <Application>Microsoft Office PowerPoint</Application>
  <PresentationFormat>Экран (4:3)</PresentationFormat>
  <Paragraphs>79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Городская</vt:lpstr>
      <vt:lpstr>Социальное родительство</vt:lpstr>
      <vt:lpstr>Теоретические подходы к изучению  родительства</vt:lpstr>
      <vt:lpstr>Родительство</vt:lpstr>
      <vt:lpstr>Небиологическое родительство:</vt:lpstr>
      <vt:lpstr>Слайд 5</vt:lpstr>
      <vt:lpstr>Изменение фокуса семейной политики</vt:lpstr>
      <vt:lpstr>«Кризисная семья» - основной источник сирот</vt:lpstr>
      <vt:lpstr>Социальный патронат</vt:lpstr>
      <vt:lpstr>Список литературы: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Социальное родительство</dc:title>
  <dc:creator>3208080</dc:creator>
  <cp:lastModifiedBy>3208080</cp:lastModifiedBy>
  <cp:revision>30</cp:revision>
  <dcterms:created xsi:type="dcterms:W3CDTF">2013-09-30T15:22:24Z</dcterms:created>
  <dcterms:modified xsi:type="dcterms:W3CDTF">2013-10-06T07:45:04Z</dcterms:modified>
</cp:coreProperties>
</file>