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8"/>
  </p:notesMasterIdLst>
  <p:sldIdLst>
    <p:sldId id="256" r:id="rId2"/>
    <p:sldId id="296" r:id="rId3"/>
    <p:sldId id="314" r:id="rId4"/>
    <p:sldId id="317" r:id="rId5"/>
    <p:sldId id="319" r:id="rId6"/>
    <p:sldId id="306" r:id="rId7"/>
    <p:sldId id="311" r:id="rId8"/>
    <p:sldId id="320" r:id="rId9"/>
    <p:sldId id="309" r:id="rId10"/>
    <p:sldId id="310" r:id="rId11"/>
    <p:sldId id="312" r:id="rId12"/>
    <p:sldId id="308" r:id="rId13"/>
    <p:sldId id="304" r:id="rId14"/>
    <p:sldId id="321" r:id="rId15"/>
    <p:sldId id="322" r:id="rId16"/>
    <p:sldId id="300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FF"/>
    <a:srgbClr val="17CD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6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0A9DA-0F98-494D-B4BA-F17F27CC3B9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635E53E-095A-4EDF-A2E6-7F32C025EB2A}">
      <dgm:prSet phldrT="[Текст]" custT="1"/>
      <dgm:spPr/>
      <dgm:t>
        <a:bodyPr/>
        <a:lstStyle/>
        <a:p>
          <a:r>
            <a:rPr lang="ru-RU" sz="1600" dirty="0" smtClean="0"/>
            <a:t>Мини-кейсы</a:t>
          </a:r>
          <a:endParaRPr lang="ru-RU" sz="1600" dirty="0"/>
        </a:p>
      </dgm:t>
    </dgm:pt>
    <dgm:pt modelId="{3937B62F-2B34-4A5A-8D02-5322C048F529}" type="parTrans" cxnId="{BB69D6DE-703E-40CD-AA76-11E9AEF44A4C}">
      <dgm:prSet/>
      <dgm:spPr/>
      <dgm:t>
        <a:bodyPr/>
        <a:lstStyle/>
        <a:p>
          <a:endParaRPr lang="ru-RU"/>
        </a:p>
      </dgm:t>
    </dgm:pt>
    <dgm:pt modelId="{FD978FBA-B75C-4CEE-B404-30D460D02484}" type="sibTrans" cxnId="{BB69D6DE-703E-40CD-AA76-11E9AEF44A4C}">
      <dgm:prSet/>
      <dgm:spPr/>
      <dgm:t>
        <a:bodyPr/>
        <a:lstStyle/>
        <a:p>
          <a:endParaRPr lang="ru-RU"/>
        </a:p>
      </dgm:t>
    </dgm:pt>
    <dgm:pt modelId="{1680D335-D4F0-4F54-9E0B-564BD3AEC928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«Европейские»</a:t>
          </a:r>
          <a:endParaRPr lang="ru-RU" sz="1600" dirty="0"/>
        </a:p>
      </dgm:t>
    </dgm:pt>
    <dgm:pt modelId="{E12CA1BB-6123-4A94-81CB-1C4D74ACA087}" type="parTrans" cxnId="{4DC71B73-36C5-4FEA-8154-F3193640BE8F}">
      <dgm:prSet/>
      <dgm:spPr/>
      <dgm:t>
        <a:bodyPr/>
        <a:lstStyle/>
        <a:p>
          <a:endParaRPr lang="ru-RU"/>
        </a:p>
      </dgm:t>
    </dgm:pt>
    <dgm:pt modelId="{F2176E47-9610-43F2-A73D-6E9DBA71D247}" type="sibTrans" cxnId="{4DC71B73-36C5-4FEA-8154-F3193640BE8F}">
      <dgm:prSet/>
      <dgm:spPr/>
      <dgm:t>
        <a:bodyPr/>
        <a:lstStyle/>
        <a:p>
          <a:endParaRPr lang="ru-RU"/>
        </a:p>
      </dgm:t>
    </dgm:pt>
    <dgm:pt modelId="{B383CEB9-4994-451E-B838-B7EDC88426F7}">
      <dgm:prSet phldrT="[Текст]" custT="1"/>
      <dgm:spPr/>
      <dgm:t>
        <a:bodyPr/>
        <a:lstStyle/>
        <a:p>
          <a:r>
            <a:rPr lang="ru-RU" sz="1600" dirty="0" smtClean="0"/>
            <a:t>Исследовательские «полноформатные»</a:t>
          </a:r>
        </a:p>
        <a:p>
          <a:r>
            <a:rPr lang="ru-RU" sz="1600" dirty="0" smtClean="0"/>
            <a:t>                (Гарвардские)</a:t>
          </a:r>
          <a:endParaRPr lang="ru-RU" sz="1600" dirty="0"/>
        </a:p>
      </dgm:t>
    </dgm:pt>
    <dgm:pt modelId="{6F8E6352-FC4C-475D-B321-7BD6A21702C3}" type="parTrans" cxnId="{645F3913-5A72-486F-80C0-CE73E4C2C7BB}">
      <dgm:prSet/>
      <dgm:spPr/>
      <dgm:t>
        <a:bodyPr/>
        <a:lstStyle/>
        <a:p>
          <a:endParaRPr lang="ru-RU"/>
        </a:p>
      </dgm:t>
    </dgm:pt>
    <dgm:pt modelId="{11ADC567-68F2-49F5-935B-D0882991764D}" type="sibTrans" cxnId="{645F3913-5A72-486F-80C0-CE73E4C2C7BB}">
      <dgm:prSet/>
      <dgm:spPr/>
      <dgm:t>
        <a:bodyPr/>
        <a:lstStyle/>
        <a:p>
          <a:endParaRPr lang="ru-RU"/>
        </a:p>
      </dgm:t>
    </dgm:pt>
    <dgm:pt modelId="{4EAB8EF9-AD35-4DC8-B8AB-027244A3ADE8}" type="pres">
      <dgm:prSet presAssocID="{9FD0A9DA-0F98-494D-B4BA-F17F27CC3B97}" presName="arrowDiagram" presStyleCnt="0">
        <dgm:presLayoutVars>
          <dgm:chMax val="5"/>
          <dgm:dir/>
          <dgm:resizeHandles val="exact"/>
        </dgm:presLayoutVars>
      </dgm:prSet>
      <dgm:spPr/>
    </dgm:pt>
    <dgm:pt modelId="{3A62D8BE-B451-4629-846C-D0326BCA40A4}" type="pres">
      <dgm:prSet presAssocID="{9FD0A9DA-0F98-494D-B4BA-F17F27CC3B97}" presName="arrow" presStyleLbl="bgShp" presStyleIdx="0" presStyleCnt="1" custLinFactNeighborX="1402" custLinFactNeighborY="-18201"/>
      <dgm:spPr/>
    </dgm:pt>
    <dgm:pt modelId="{DE02B0E5-921E-4668-B5F8-BD9084BDE9C5}" type="pres">
      <dgm:prSet presAssocID="{9FD0A9DA-0F98-494D-B4BA-F17F27CC3B97}" presName="arrowDiagram3" presStyleCnt="0"/>
      <dgm:spPr/>
    </dgm:pt>
    <dgm:pt modelId="{33D311D9-498A-4BD2-B81F-69832D65E601}" type="pres">
      <dgm:prSet presAssocID="{8635E53E-095A-4EDF-A2E6-7F32C025EB2A}" presName="bullet3a" presStyleLbl="node1" presStyleIdx="0" presStyleCnt="3"/>
      <dgm:spPr/>
    </dgm:pt>
    <dgm:pt modelId="{71BE0ED8-D382-440D-A5BE-DA9DD20D28DA}" type="pres">
      <dgm:prSet presAssocID="{8635E53E-095A-4EDF-A2E6-7F32C025EB2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53A9-E59A-4D5A-B731-8B33FF3636CB}" type="pres">
      <dgm:prSet presAssocID="{1680D335-D4F0-4F54-9E0B-564BD3AEC928}" presName="bullet3b" presStyleLbl="node1" presStyleIdx="1" presStyleCnt="3"/>
      <dgm:spPr/>
    </dgm:pt>
    <dgm:pt modelId="{B9484AAE-B6A8-4B2F-9805-88A31631FEB1}" type="pres">
      <dgm:prSet presAssocID="{1680D335-D4F0-4F54-9E0B-564BD3AEC928}" presName="textBox3b" presStyleLbl="revTx" presStyleIdx="1" presStyleCnt="3" custScaleX="114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7970D-BE0E-4F1B-8655-731244E86337}" type="pres">
      <dgm:prSet presAssocID="{B383CEB9-4994-451E-B838-B7EDC88426F7}" presName="bullet3c" presStyleLbl="node1" presStyleIdx="2" presStyleCnt="3"/>
      <dgm:spPr/>
    </dgm:pt>
    <dgm:pt modelId="{6DEEC355-43F2-40C4-ABB9-47C80B145265}" type="pres">
      <dgm:prSet presAssocID="{B383CEB9-4994-451E-B838-B7EDC88426F7}" presName="textBox3c" presStyleLbl="revTx" presStyleIdx="2" presStyleCnt="3" custScaleX="141904" custScaleY="77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EA4E4-4E6B-47BA-AB54-5C0B518DCB3D}" type="presOf" srcId="{9FD0A9DA-0F98-494D-B4BA-F17F27CC3B97}" destId="{4EAB8EF9-AD35-4DC8-B8AB-027244A3ADE8}" srcOrd="0" destOrd="0" presId="urn:microsoft.com/office/officeart/2005/8/layout/arrow2"/>
    <dgm:cxn modelId="{1A254770-C79E-4A8E-88DA-4E001B5CB290}" type="presOf" srcId="{8635E53E-095A-4EDF-A2E6-7F32C025EB2A}" destId="{71BE0ED8-D382-440D-A5BE-DA9DD20D28DA}" srcOrd="0" destOrd="0" presId="urn:microsoft.com/office/officeart/2005/8/layout/arrow2"/>
    <dgm:cxn modelId="{BB69D6DE-703E-40CD-AA76-11E9AEF44A4C}" srcId="{9FD0A9DA-0F98-494D-B4BA-F17F27CC3B97}" destId="{8635E53E-095A-4EDF-A2E6-7F32C025EB2A}" srcOrd="0" destOrd="0" parTransId="{3937B62F-2B34-4A5A-8D02-5322C048F529}" sibTransId="{FD978FBA-B75C-4CEE-B404-30D460D02484}"/>
    <dgm:cxn modelId="{A3F47119-8C9A-438D-8A84-7D1B30A3E762}" type="presOf" srcId="{B383CEB9-4994-451E-B838-B7EDC88426F7}" destId="{6DEEC355-43F2-40C4-ABB9-47C80B145265}" srcOrd="0" destOrd="0" presId="urn:microsoft.com/office/officeart/2005/8/layout/arrow2"/>
    <dgm:cxn modelId="{4DC71B73-36C5-4FEA-8154-F3193640BE8F}" srcId="{9FD0A9DA-0F98-494D-B4BA-F17F27CC3B97}" destId="{1680D335-D4F0-4F54-9E0B-564BD3AEC928}" srcOrd="1" destOrd="0" parTransId="{E12CA1BB-6123-4A94-81CB-1C4D74ACA087}" sibTransId="{F2176E47-9610-43F2-A73D-6E9DBA71D247}"/>
    <dgm:cxn modelId="{645F3913-5A72-486F-80C0-CE73E4C2C7BB}" srcId="{9FD0A9DA-0F98-494D-B4BA-F17F27CC3B97}" destId="{B383CEB9-4994-451E-B838-B7EDC88426F7}" srcOrd="2" destOrd="0" parTransId="{6F8E6352-FC4C-475D-B321-7BD6A21702C3}" sibTransId="{11ADC567-68F2-49F5-935B-D0882991764D}"/>
    <dgm:cxn modelId="{BE31CD9F-9849-49F4-AAEA-6F66CF8F0D2A}" type="presOf" srcId="{1680D335-D4F0-4F54-9E0B-564BD3AEC928}" destId="{B9484AAE-B6A8-4B2F-9805-88A31631FEB1}" srcOrd="0" destOrd="0" presId="urn:microsoft.com/office/officeart/2005/8/layout/arrow2"/>
    <dgm:cxn modelId="{0B600813-C1FF-443B-B492-F66577C54B69}" type="presParOf" srcId="{4EAB8EF9-AD35-4DC8-B8AB-027244A3ADE8}" destId="{3A62D8BE-B451-4629-846C-D0326BCA40A4}" srcOrd="0" destOrd="0" presId="urn:microsoft.com/office/officeart/2005/8/layout/arrow2"/>
    <dgm:cxn modelId="{89771413-E13E-4A2D-9F79-EFA3F6B65277}" type="presParOf" srcId="{4EAB8EF9-AD35-4DC8-B8AB-027244A3ADE8}" destId="{DE02B0E5-921E-4668-B5F8-BD9084BDE9C5}" srcOrd="1" destOrd="0" presId="urn:microsoft.com/office/officeart/2005/8/layout/arrow2"/>
    <dgm:cxn modelId="{B76595D1-3E9C-4F72-9DB3-EA2CDEB85A1C}" type="presParOf" srcId="{DE02B0E5-921E-4668-B5F8-BD9084BDE9C5}" destId="{33D311D9-498A-4BD2-B81F-69832D65E601}" srcOrd="0" destOrd="0" presId="urn:microsoft.com/office/officeart/2005/8/layout/arrow2"/>
    <dgm:cxn modelId="{CAD80DB9-ED7D-42AC-9424-459DC7EB1E77}" type="presParOf" srcId="{DE02B0E5-921E-4668-B5F8-BD9084BDE9C5}" destId="{71BE0ED8-D382-440D-A5BE-DA9DD20D28DA}" srcOrd="1" destOrd="0" presId="urn:microsoft.com/office/officeart/2005/8/layout/arrow2"/>
    <dgm:cxn modelId="{278F7527-C59B-40DF-B948-9CDAA3D2EA19}" type="presParOf" srcId="{DE02B0E5-921E-4668-B5F8-BD9084BDE9C5}" destId="{FFF353A9-E59A-4D5A-B731-8B33FF3636CB}" srcOrd="2" destOrd="0" presId="urn:microsoft.com/office/officeart/2005/8/layout/arrow2"/>
    <dgm:cxn modelId="{DA54C790-6C09-4106-8968-8455CE53ED65}" type="presParOf" srcId="{DE02B0E5-921E-4668-B5F8-BD9084BDE9C5}" destId="{B9484AAE-B6A8-4B2F-9805-88A31631FEB1}" srcOrd="3" destOrd="0" presId="urn:microsoft.com/office/officeart/2005/8/layout/arrow2"/>
    <dgm:cxn modelId="{ED693BF5-D0A3-4360-ABF4-3F184D4451B3}" type="presParOf" srcId="{DE02B0E5-921E-4668-B5F8-BD9084BDE9C5}" destId="{3367970D-BE0E-4F1B-8655-731244E86337}" srcOrd="4" destOrd="0" presId="urn:microsoft.com/office/officeart/2005/8/layout/arrow2"/>
    <dgm:cxn modelId="{186EDE7C-50DF-4357-B869-E8C759158B4E}" type="presParOf" srcId="{DE02B0E5-921E-4668-B5F8-BD9084BDE9C5}" destId="{6DEEC355-43F2-40C4-ABB9-47C80B145265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62D8BE-B451-4629-846C-D0326BCA40A4}">
      <dsp:nvSpPr>
        <dsp:cNvPr id="0" name=""/>
        <dsp:cNvSpPr/>
      </dsp:nvSpPr>
      <dsp:spPr>
        <a:xfrm>
          <a:off x="1008132" y="0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311D9-498A-4BD2-B81F-69832D65E601}">
      <dsp:nvSpPr>
        <dsp:cNvPr id="0" name=""/>
        <dsp:cNvSpPr/>
      </dsp:nvSpPr>
      <dsp:spPr>
        <a:xfrm>
          <a:off x="1751956" y="2840034"/>
          <a:ext cx="171175" cy="17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E0ED8-D382-440D-A5BE-DA9DD20D28DA}">
      <dsp:nvSpPr>
        <dsp:cNvPr id="0" name=""/>
        <dsp:cNvSpPr/>
      </dsp:nvSpPr>
      <dsp:spPr>
        <a:xfrm>
          <a:off x="1837544" y="2925622"/>
          <a:ext cx="1533997" cy="1189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0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Мини-кейсы</a:t>
          </a:r>
          <a:endParaRPr lang="ru-RU" sz="1600" kern="1200" dirty="0"/>
        </a:p>
      </dsp:txBody>
      <dsp:txXfrm>
        <a:off x="1837544" y="2925622"/>
        <a:ext cx="1533997" cy="1189177"/>
      </dsp:txXfrm>
    </dsp:sp>
    <dsp:sp modelId="{FFF353A9-E59A-4D5A-B731-8B33FF3636CB}">
      <dsp:nvSpPr>
        <dsp:cNvPr id="0" name=""/>
        <dsp:cNvSpPr/>
      </dsp:nvSpPr>
      <dsp:spPr>
        <a:xfrm>
          <a:off x="3262910" y="1721632"/>
          <a:ext cx="309432" cy="3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84AAE-B6A8-4B2F-9805-88A31631FEB1}">
      <dsp:nvSpPr>
        <dsp:cNvPr id="0" name=""/>
        <dsp:cNvSpPr/>
      </dsp:nvSpPr>
      <dsp:spPr>
        <a:xfrm>
          <a:off x="3302968" y="1876348"/>
          <a:ext cx="1809400" cy="2238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6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</a:t>
          </a:r>
          <a:r>
            <a:rPr lang="ru-RU" sz="1600" kern="1200" dirty="0" smtClean="0"/>
            <a:t>Европейские»</a:t>
          </a:r>
          <a:endParaRPr lang="ru-RU" sz="1600" kern="1200" dirty="0"/>
        </a:p>
      </dsp:txBody>
      <dsp:txXfrm>
        <a:off x="3302968" y="1876348"/>
        <a:ext cx="1809400" cy="2238451"/>
      </dsp:txXfrm>
    </dsp:sp>
    <dsp:sp modelId="{3367970D-BE0E-4F1B-8655-731244E86337}">
      <dsp:nvSpPr>
        <dsp:cNvPr id="0" name=""/>
        <dsp:cNvSpPr/>
      </dsp:nvSpPr>
      <dsp:spPr>
        <a:xfrm>
          <a:off x="5080006" y="1041044"/>
          <a:ext cx="427939" cy="427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EC355-43F2-40C4-ABB9-47C80B145265}">
      <dsp:nvSpPr>
        <dsp:cNvPr id="0" name=""/>
        <dsp:cNvSpPr/>
      </dsp:nvSpPr>
      <dsp:spPr>
        <a:xfrm>
          <a:off x="4962917" y="1582259"/>
          <a:ext cx="2242201" cy="220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75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Исследовательские </a:t>
          </a:r>
          <a:r>
            <a:rPr lang="ru-RU" sz="1600" kern="1200" dirty="0" smtClean="0"/>
            <a:t>«</a:t>
          </a:r>
          <a:r>
            <a:rPr lang="ru-RU" sz="1600" kern="1200" dirty="0" smtClean="0"/>
            <a:t>полноформатные»</a:t>
          </a: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              (</a:t>
          </a:r>
          <a:r>
            <a:rPr lang="ru-RU" sz="1600" kern="1200" dirty="0" smtClean="0"/>
            <a:t>Гарвардские)</a:t>
          </a:r>
          <a:endParaRPr lang="ru-RU" sz="1600" kern="1200" dirty="0"/>
        </a:p>
      </dsp:txBody>
      <dsp:txXfrm>
        <a:off x="4962917" y="1582259"/>
        <a:ext cx="2242201" cy="2205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18B19783-3EBF-4261-BAAF-5028BC3D2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19783-3EBF-4261-BAAF-5028BC3D2EF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19783-3EBF-4261-BAAF-5028BC3D2EF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B19783-3EBF-4261-BAAF-5028BC3D2EF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62725-B6FC-4274-B754-ADE8815A8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E76EB-E8AF-49F6-BA8C-00417E768F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F5B73-7964-46D9-85B8-2AFCDD48CE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77CD-4E0A-4C35-8EFC-222B3B937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D7B38-EB4A-4333-B47B-7BCF23028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D24BA-1F54-4C55-8322-6D1754D0D9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90D5-9CFC-47AF-B8FF-67DB2386F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1AB39-7E43-4426-AEB9-B612A8E346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09176-0D49-4E49-A1A9-C89C93D160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75555-C024-4717-9708-A63B3234A0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ADA91-91A7-4614-90DC-EC30E70F96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222421-7C42-4897-8D7D-BA3D42B240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2855"/>
            <a:ext cx="7991475" cy="425048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             </a:t>
            </a: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/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2800" i="1" dirty="0" err="1" smtClean="0">
                <a:solidFill>
                  <a:schemeClr val="bg1"/>
                </a:solidFill>
              </a:rPr>
              <a:t>д.э.н</a:t>
            </a:r>
            <a:r>
              <a:rPr lang="ru-RU" sz="2800" i="1" dirty="0" smtClean="0">
                <a:solidFill>
                  <a:schemeClr val="bg1"/>
                </a:solidFill>
              </a:rPr>
              <a:t>., проф. Стрекалова 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                       Наталья Дмитриевна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 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6116" y="5000636"/>
            <a:ext cx="5616575" cy="1061310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endParaRPr lang="ru-RU" sz="700" dirty="0"/>
          </a:p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r>
              <a:rPr lang="ru-RU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Стрекалова Наталья Дмитриевна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R="0">
              <a:lnSpc>
                <a:spcPct val="80000"/>
              </a:lnSpc>
            </a:pPr>
            <a:r>
              <a:rPr lang="ru-RU" sz="9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9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октор </a:t>
            </a:r>
            <a:r>
              <a:rPr lang="ru-RU" sz="9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</a:t>
            </a:r>
            <a:r>
              <a:rPr lang="ru-RU" sz="9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наук, профессор </a:t>
            </a:r>
          </a:p>
          <a:p>
            <a:pPr marR="0">
              <a:lnSpc>
                <a:spcPct val="80000"/>
              </a:lnSpc>
            </a:pPr>
            <a:r>
              <a:rPr lang="ru-RU" sz="9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кафедры </a:t>
            </a:r>
            <a:r>
              <a:rPr lang="ru-RU" sz="9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менеджмента</a:t>
            </a:r>
            <a:endParaRPr lang="ru-RU" sz="700" dirty="0"/>
          </a:p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endParaRPr lang="ru-RU" sz="700" dirty="0"/>
          </a:p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endParaRPr lang="ru-RU" sz="700" dirty="0"/>
          </a:p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>
              <a:lnSpc>
                <a:spcPct val="80000"/>
              </a:lnSpc>
              <a:buFont typeface="Arial" charset="0"/>
              <a:buChar char="•"/>
            </a:pPr>
            <a:endParaRPr lang="ru-RU" sz="700" dirty="0" smtClean="0"/>
          </a:p>
          <a:p>
            <a:pPr marR="0">
              <a:lnSpc>
                <a:spcPct val="80000"/>
              </a:lnSpc>
              <a:buFont typeface="Arial" charset="0"/>
              <a:buChar char="•"/>
            </a:pPr>
            <a:endParaRPr lang="ru-RU" sz="700" dirty="0" smtClean="0"/>
          </a:p>
          <a:p>
            <a:pPr marR="0">
              <a:lnSpc>
                <a:spcPct val="80000"/>
              </a:lnSpc>
            </a:pPr>
            <a:r>
              <a:rPr lang="ru-RU" sz="700" dirty="0" smtClean="0"/>
              <a:t>            </a:t>
            </a:r>
          </a:p>
        </p:txBody>
      </p:sp>
      <p:sp>
        <p:nvSpPr>
          <p:cNvPr id="10244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28728" y="6392862"/>
            <a:ext cx="6000792" cy="4651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Междисциплинарный научный семинар НИУ ВШЭ – Санкт-Петербург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«</a:t>
            </a:r>
            <a:r>
              <a:rPr lang="en-US" sz="1200" dirty="0" smtClean="0">
                <a:solidFill>
                  <a:schemeClr val="tx1"/>
                </a:solidFill>
              </a:rPr>
              <a:t>Case-study </a:t>
            </a:r>
            <a:r>
              <a:rPr lang="ru-RU" sz="1200" dirty="0" smtClean="0">
                <a:solidFill>
                  <a:schemeClr val="tx1"/>
                </a:solidFill>
              </a:rPr>
              <a:t>как инструмент обучения» </a:t>
            </a:r>
            <a:r>
              <a:rPr lang="ru-RU" dirty="0" smtClean="0">
                <a:solidFill>
                  <a:schemeClr val="tx1"/>
                </a:solidFill>
              </a:rPr>
              <a:t>31.05.</a:t>
            </a:r>
            <a:r>
              <a:rPr lang="ru-RU" sz="1200" dirty="0" smtClean="0">
                <a:solidFill>
                  <a:schemeClr val="tx1"/>
                </a:solidFill>
              </a:rPr>
              <a:t>2013 </a:t>
            </a:r>
          </a:p>
        </p:txBody>
      </p:sp>
      <p:sp>
        <p:nvSpPr>
          <p:cNvPr id="10246" name="Прямоугольник 8"/>
          <p:cNvSpPr>
            <a:spLocks noChangeArrowheads="1"/>
          </p:cNvSpPr>
          <p:nvPr/>
        </p:nvSpPr>
        <p:spPr bwMode="auto">
          <a:xfrm>
            <a:off x="539750" y="2060574"/>
            <a:ext cx="82087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/>
              <a:t>УЧЕБНЫЕ КЕЙСЫ</a:t>
            </a:r>
            <a:r>
              <a:rPr lang="en-US" sz="3600" b="1" dirty="0" smtClean="0"/>
              <a:t>: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опыт разработки и использования в обучении стратегическому менеджменту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Требования к учебным кейсам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менеджменте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1481138"/>
            <a:ext cx="8569325" cy="4525962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реальные события, </a:t>
            </a:r>
            <a:r>
              <a:rPr lang="ru-RU" b="1" dirty="0" smtClean="0"/>
              <a:t>реальная проблема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b="1" dirty="0" smtClean="0"/>
              <a:t>исследования</a:t>
            </a:r>
            <a:r>
              <a:rPr lang="ru-RU" dirty="0" smtClean="0"/>
              <a:t> автора, первичные данные компании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достоверные </a:t>
            </a:r>
            <a:r>
              <a:rPr lang="ru-RU" b="1" dirty="0" smtClean="0"/>
              <a:t>данные о внешней среде бизнеса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b="1" dirty="0" smtClean="0"/>
              <a:t>вторичная информация </a:t>
            </a:r>
            <a:r>
              <a:rPr lang="ru-RU" dirty="0" smtClean="0"/>
              <a:t>(из достоверных источников)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ориентация</a:t>
            </a:r>
            <a:r>
              <a:rPr lang="ru-RU" b="1" dirty="0" smtClean="0"/>
              <a:t> </a:t>
            </a:r>
            <a:r>
              <a:rPr lang="ru-RU" dirty="0" smtClean="0"/>
              <a:t>на конкретную </a:t>
            </a:r>
            <a:r>
              <a:rPr lang="ru-RU" b="1" dirty="0" smtClean="0"/>
              <a:t>целевую аудиторию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привязка </a:t>
            </a:r>
            <a:r>
              <a:rPr lang="ru-RU" b="1" dirty="0" smtClean="0"/>
              <a:t>к учебной дисциплине, целям и задачам обучения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дилемма, анализ и поиск вариантов решений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dirty="0" err="1" smtClean="0"/>
              <a:t>межфункциональные</a:t>
            </a:r>
            <a:r>
              <a:rPr lang="ru-RU" dirty="0" smtClean="0"/>
              <a:t> аспекты деятельности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 </a:t>
            </a:r>
            <a:r>
              <a:rPr lang="ru-RU" dirty="0" smtClean="0"/>
              <a:t>исключены прямая авторская оценка, комментарии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357ADC-2A02-4E83-ADB0-44FCCE0B05D9}" type="slidenum">
              <a:rPr lang="ru-RU"/>
              <a:pPr/>
              <a:t>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Процедура разработки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содержания кейса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Выбор (проблемы, объекта)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Подготовка (учебные цели, дисциплина)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Исследование, сбор и обработка данных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Описание краткого содержания («канва», событийный ряд, действующие лица)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Описание основного содержания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Вставка цитат, деталей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Формирование приложений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Просмотр и корректировка содержания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Подготовка </a:t>
            </a:r>
            <a:r>
              <a:rPr lang="en-US" dirty="0" smtClean="0"/>
              <a:t>TN</a:t>
            </a:r>
            <a:endParaRPr lang="ru-RU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Апробация (в ауд.)</a:t>
            </a: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E843C1-7E1A-4174-BC31-E725BC477197}" type="slidenum">
              <a:rPr lang="ru-RU"/>
              <a:pPr/>
              <a:t>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Доработка кейса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Работа с рецензентами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Подготовка к публикации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Получение разрешения на публикацию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Регистрация кейса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  <a:p>
            <a:pPr>
              <a:buFont typeface="Wingdings 3" pitchFamily="18" charset="2"/>
              <a:buNone/>
            </a:pPr>
            <a:endParaRPr lang="ru-RU" dirty="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391D6FE-9B29-4335-861F-B2F98D287711}" type="slidenum">
              <a:rPr lang="ru-RU"/>
              <a:pPr/>
              <a:t>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14313"/>
            <a:ext cx="7900987" cy="14620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Требования к публикации кейсов</a:t>
            </a:r>
            <a:r>
              <a:rPr lang="en-US" sz="4000" b="1" dirty="0" smtClean="0">
                <a:solidFill>
                  <a:srgbClr val="0070C0"/>
                </a:solidFill>
              </a:rPr>
              <a:t>: </a:t>
            </a:r>
            <a:r>
              <a:rPr lang="ru-RU" sz="4000" b="1" dirty="0" smtClean="0">
                <a:solidFill>
                  <a:srgbClr val="0070C0"/>
                </a:solidFill>
              </a:rPr>
              <a:t>международные </a:t>
            </a:r>
            <a:r>
              <a:rPr lang="ru-RU" sz="4000" b="1" dirty="0" smtClean="0">
                <a:solidFill>
                  <a:srgbClr val="0070C0"/>
                </a:solidFill>
              </a:rPr>
              <a:t>стандарты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17713"/>
            <a:ext cx="8559800" cy="4114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«публикуйся или умри!»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публикации в рецензируемых журналах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WACRA  (</a:t>
            </a:r>
            <a:r>
              <a:rPr lang="en-US" sz="2800" dirty="0">
                <a:solidFill>
                  <a:srgbClr val="0070C0"/>
                </a:solidFill>
              </a:rPr>
              <a:t>The World Association for Case Method Re</a:t>
            </a:r>
            <a:r>
              <a:rPr lang="ru-RU" sz="2800" dirty="0">
                <a:solidFill>
                  <a:srgbClr val="0070C0"/>
                </a:solidFill>
              </a:rPr>
              <a:t>­</a:t>
            </a:r>
            <a:r>
              <a:rPr lang="en-US" sz="2800" dirty="0">
                <a:solidFill>
                  <a:srgbClr val="0070C0"/>
                </a:solidFill>
              </a:rPr>
              <a:t>search</a:t>
            </a:r>
            <a:r>
              <a:rPr lang="ru-RU" sz="2800" dirty="0">
                <a:solidFill>
                  <a:srgbClr val="0070C0"/>
                </a:solidFill>
              </a:rPr>
              <a:t> &amp; </a:t>
            </a:r>
            <a:r>
              <a:rPr lang="en-US" sz="2800" dirty="0" smtClean="0">
                <a:solidFill>
                  <a:srgbClr val="0070C0"/>
                </a:solidFill>
              </a:rPr>
              <a:t>Application</a:t>
            </a:r>
            <a:r>
              <a:rPr lang="en-US" sz="2800" dirty="0" smtClean="0"/>
              <a:t>)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//www.wacra.org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IJCRA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соответствие публикаций академическим требованиям</a:t>
            </a:r>
          </a:p>
          <a:p>
            <a:pPr marL="609600" indent="-609600">
              <a:lnSpc>
                <a:spcPct val="90000"/>
              </a:lnSpc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ru-RU" sz="2800" dirty="0" smtClean="0">
              <a:solidFill>
                <a:schemeClr val="tx2"/>
              </a:solidFill>
            </a:endParaRPr>
          </a:p>
        </p:txBody>
      </p:sp>
      <p:sp>
        <p:nvSpPr>
          <p:cNvPr id="2150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887094-6551-4BB1-9BC2-51475B3F6689}" type="slidenum">
              <a:rPr lang="ru-RU"/>
              <a:pPr/>
              <a:t>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конкурентоспособность </a:t>
            </a:r>
            <a:br>
              <a:rPr lang="ru-RU" dirty="0" smtClean="0"/>
            </a:br>
            <a:r>
              <a:rPr lang="ru-RU" dirty="0" smtClean="0"/>
              <a:t>учебного кейса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017713"/>
            <a:ext cx="3528392" cy="2923455"/>
          </a:xfrm>
        </p:spPr>
        <p:txBody>
          <a:bodyPr/>
          <a:lstStyle/>
          <a:p>
            <a:r>
              <a:rPr lang="ru-RU" dirty="0" smtClean="0"/>
              <a:t>Название</a:t>
            </a:r>
          </a:p>
          <a:p>
            <a:r>
              <a:rPr lang="ru-RU" dirty="0" smtClean="0"/>
              <a:t>Тематика</a:t>
            </a:r>
          </a:p>
          <a:p>
            <a:r>
              <a:rPr lang="ru-RU" dirty="0" smtClean="0"/>
              <a:t>Наглядность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7" name="Picture 8" descr="Развитие лидерских способносте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4" y="1928802"/>
            <a:ext cx="4032250" cy="3024187"/>
          </a:xfrm>
          <a:noFill/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Публикации автора по теме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cs typeface="Times New Roman" pitchFamily="18" charset="0"/>
              </a:rPr>
              <a:t>Стрекалова </a:t>
            </a:r>
            <a:r>
              <a:rPr lang="ru-RU" dirty="0">
                <a:cs typeface="Times New Roman" pitchFamily="18" charset="0"/>
              </a:rPr>
              <a:t>Н.Д. Методология «</a:t>
            </a:r>
            <a:r>
              <a:rPr lang="en-US" dirty="0">
                <a:cs typeface="Times New Roman" pitchFamily="18" charset="0"/>
              </a:rPr>
              <a:t>case study</a:t>
            </a:r>
            <a:r>
              <a:rPr lang="ru-RU" dirty="0">
                <a:cs typeface="Times New Roman" pitchFamily="18" charset="0"/>
              </a:rPr>
              <a:t>» в исследованиях и </a:t>
            </a:r>
            <a:r>
              <a:rPr lang="ru-RU" dirty="0" err="1">
                <a:cs typeface="Times New Roman" pitchFamily="18" charset="0"/>
              </a:rPr>
              <a:t>менеджмент-образовании</a:t>
            </a:r>
            <a:r>
              <a:rPr lang="ru-RU" dirty="0">
                <a:cs typeface="Times New Roman" pitchFamily="18" charset="0"/>
              </a:rPr>
              <a:t>: проблемы и перспективы использования //Современные исследования в менеджменте: проблемы и перспективы. Сборник научных трудов [Текст ] /отв. ред. И.В. Андреева//</a:t>
            </a:r>
            <a:r>
              <a:rPr lang="ru-RU" dirty="0" err="1">
                <a:cs typeface="Times New Roman" pitchFamily="18" charset="0"/>
              </a:rPr>
              <a:t>Нац</a:t>
            </a:r>
            <a:r>
              <a:rPr lang="ru-RU" dirty="0">
                <a:cs typeface="Times New Roman" pitchFamily="18" charset="0"/>
              </a:rPr>
              <a:t>. </a:t>
            </a:r>
            <a:r>
              <a:rPr lang="ru-RU" dirty="0" err="1">
                <a:cs typeface="Times New Roman" pitchFamily="18" charset="0"/>
              </a:rPr>
              <a:t>Исслед</a:t>
            </a:r>
            <a:r>
              <a:rPr lang="ru-RU" dirty="0">
                <a:cs typeface="Times New Roman" pitchFamily="18" charset="0"/>
              </a:rPr>
              <a:t>. Ун-т «Высшая школа экономики». – СПб.: Отдел оперативной полиграфии НИУ ВШЭ – Санкт-Петербург, 2013. </a:t>
            </a:r>
            <a:endParaRPr lang="en-US" dirty="0" smtClean="0">
              <a:cs typeface="Times New Roman" pitchFamily="18" charset="0"/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ru-RU" dirty="0" smtClean="0">
                <a:cs typeface="Times New Roman" pitchFamily="18" charset="0"/>
              </a:rPr>
              <a:t>Стрекалова </a:t>
            </a:r>
            <a:r>
              <a:rPr lang="ru-RU" dirty="0" smtClean="0">
                <a:cs typeface="Times New Roman" pitchFamily="18" charset="0"/>
              </a:rPr>
              <a:t>Н.Д. Кирпичный </a:t>
            </a:r>
            <a:r>
              <a:rPr lang="ru-RU" dirty="0">
                <a:cs typeface="Times New Roman" pitchFamily="18" charset="0"/>
              </a:rPr>
              <a:t>бизнес Группы ЛСР: путь к успеху// Управление развитием организации: кейсы из коллекции ВШМ СПбГУ/ Под </a:t>
            </a:r>
            <a:r>
              <a:rPr lang="ru-RU" dirty="0" err="1" smtClean="0">
                <a:cs typeface="Times New Roman" pitchFamily="18" charset="0"/>
              </a:rPr>
              <a:t>ред.И.В.Гладких</a:t>
            </a:r>
            <a:r>
              <a:rPr lang="en-US" dirty="0" smtClean="0">
                <a:cs typeface="Times New Roman" pitchFamily="18" charset="0"/>
              </a:rPr>
              <a:t>. - </a:t>
            </a:r>
            <a:r>
              <a:rPr lang="ru-RU" dirty="0" smtClean="0">
                <a:cs typeface="Times New Roman" pitchFamily="18" charset="0"/>
              </a:rPr>
              <a:t>СПб.:</a:t>
            </a:r>
            <a:r>
              <a:rPr lang="en-US" dirty="0" smtClean="0">
                <a:cs typeface="Times New Roman" pitchFamily="18" charset="0"/>
              </a:rPr>
              <a:t>  </a:t>
            </a:r>
            <a:r>
              <a:rPr lang="ru-RU" dirty="0" smtClean="0">
                <a:cs typeface="Times New Roman" pitchFamily="18" charset="0"/>
              </a:rPr>
              <a:t>Изд-во </a:t>
            </a:r>
            <a:r>
              <a:rPr lang="ru-RU" dirty="0">
                <a:cs typeface="Times New Roman" pitchFamily="18" charset="0"/>
              </a:rPr>
              <a:t>«Высшая школа менеджмента», </a:t>
            </a:r>
            <a:r>
              <a:rPr lang="ru-RU" dirty="0" smtClean="0">
                <a:cs typeface="Times New Roman" pitchFamily="18" charset="0"/>
              </a:rPr>
              <a:t>2009</a:t>
            </a:r>
            <a:r>
              <a:rPr lang="en-US" dirty="0">
                <a:cs typeface="Times New Roman" pitchFamily="18" charset="0"/>
              </a:rPr>
              <a:t>.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677CD-4E0A-4C35-8EFC-222B3B937AD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0337F92-0C64-4403-89E0-4DA9BBE0CD59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00034" y="4286256"/>
            <a:ext cx="7920880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Е-</a:t>
            </a:r>
            <a:r>
              <a:rPr lang="en-US" sz="4400" dirty="0" smtClean="0"/>
              <a:t>mail</a:t>
            </a:r>
            <a:r>
              <a:rPr lang="en-US" sz="4400" dirty="0" smtClean="0"/>
              <a:t>: </a:t>
            </a:r>
            <a:r>
              <a:rPr lang="en-US" sz="4400" b="1" dirty="0" smtClean="0"/>
              <a:t>nstrekalova@hse.ru</a:t>
            </a:r>
            <a:endParaRPr lang="ru-RU" sz="4400" b="1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714612" y="557214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Основные вопросы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569325" cy="3940192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/>
              <a:t>Сущность и виды  учебных кейсов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/>
              <a:t>Требования к учебным кейсам в менеджменте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/>
              <a:t>Признаки хороших кейсов, их структура и содержание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/>
              <a:t>Подготовка кейсов к публикации</a:t>
            </a:r>
            <a:r>
              <a:rPr lang="en-US" dirty="0" smtClean="0"/>
              <a:t>: </a:t>
            </a:r>
            <a:r>
              <a:rPr lang="ru-RU" dirty="0" smtClean="0"/>
              <a:t>требования международных журналов (</a:t>
            </a:r>
            <a:r>
              <a:rPr lang="en-US" dirty="0" smtClean="0"/>
              <a:t>IJCRA WACRA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1126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855447-598E-4A6F-AE04-49B0F6E9C7F9}" type="slidenum">
              <a:rPr lang="ru-RU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4098032" cy="34563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Представленные результаты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получены  в ходе работы над исследовательским проектом НУГ </a:t>
            </a:r>
            <a:r>
              <a:rPr lang="ru-RU" b="1" dirty="0" smtClean="0"/>
              <a:t>«Разработка и применение учебных кейсов в исследованиях и </a:t>
            </a:r>
            <a:r>
              <a:rPr lang="ru-RU" b="1" dirty="0" err="1" smtClean="0"/>
              <a:t>менеджмент-образовании</a:t>
            </a:r>
            <a:r>
              <a:rPr lang="ru-RU" b="1" dirty="0" smtClean="0"/>
              <a:t>», </a:t>
            </a:r>
            <a:r>
              <a:rPr lang="ru-RU" dirty="0" smtClean="0"/>
              <a:t> 2013 г. в рамках </a:t>
            </a:r>
            <a:r>
              <a:rPr lang="ru-RU" b="1" dirty="0" smtClean="0"/>
              <a:t>Программы «Научный фонд НИУ ВШЭ» </a:t>
            </a:r>
            <a:r>
              <a:rPr lang="ru-RU" dirty="0" smtClean="0"/>
              <a:t>, </a:t>
            </a:r>
            <a:r>
              <a:rPr lang="ru-RU" b="1" dirty="0" smtClean="0"/>
              <a:t> грант №13-05-0050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145088" y="1916832"/>
            <a:ext cx="3675384" cy="421568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14546" y="5929330"/>
            <a:ext cx="3805254" cy="79214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" name="Picture 8" descr="Развитие лидерских способносте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4048" y="2060849"/>
            <a:ext cx="3672408" cy="2736304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4313"/>
            <a:ext cx="7972375" cy="1462087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Сущность  </a:t>
            </a:r>
            <a:r>
              <a:rPr lang="en-US" b="1" dirty="0" smtClean="0">
                <a:solidFill>
                  <a:schemeClr val="tx2"/>
                </a:solidFill>
              </a:rPr>
              <a:t>case-study,</a:t>
            </a:r>
            <a:r>
              <a:rPr lang="ru-RU" b="1" dirty="0" smtClean="0">
                <a:solidFill>
                  <a:schemeClr val="tx2"/>
                </a:solidFill>
              </a:rPr>
              <a:t> кейса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17713"/>
            <a:ext cx="8199512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тип исследования, направленный на изучение сложности и особой природы одного конкретного случая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  <a:r>
              <a:rPr lang="ru-RU" dirty="0" smtClean="0"/>
              <a:t>(</a:t>
            </a:r>
            <a:r>
              <a:rPr lang="en-US" dirty="0" smtClean="0"/>
              <a:t>Stake, 1995)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подробное описание </a:t>
            </a:r>
            <a:r>
              <a:rPr lang="ru-RU" dirty="0" smtClean="0"/>
              <a:t>одной конкретной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ситуации, исследованной со всех сторон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Объекты для исследования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подразделение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 конкретное место (завод, производство, офис, рабочее место),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событие/процесс</a:t>
            </a:r>
          </a:p>
          <a:p>
            <a:pPr lvl="0"/>
            <a:r>
              <a:rPr lang="ru-RU" dirty="0" smtClean="0"/>
              <a:t>отдельный человек</a:t>
            </a:r>
            <a:r>
              <a:rPr lang="en-US" dirty="0" smtClean="0"/>
              <a:t>/</a:t>
            </a:r>
            <a:r>
              <a:rPr lang="ru-RU" dirty="0" smtClean="0"/>
              <a:t>группа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Виды  учебных кейсов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41533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4A0202-C0E9-400C-B6ED-9E40AC244E70}" type="slidenum">
              <a:rPr lang="ru-RU"/>
              <a:pPr/>
              <a:t>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2571736" y="5929330"/>
            <a:ext cx="3929090" cy="79214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Междисциплинарный научный семинар НИУ ВШЭ – Санкт-Петербург «</a:t>
            </a:r>
            <a:r>
              <a:rPr lang="ru-RU" dirty="0" err="1" smtClean="0"/>
              <a:t>Case-study</a:t>
            </a:r>
            <a:r>
              <a:rPr lang="ru-RU" dirty="0" smtClean="0"/>
              <a:t> как инструмент обучения» 31.05.2013  проф.Стрекалова Н.Д.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Сравнительная характеристика</a:t>
            </a:r>
            <a:br>
              <a:rPr lang="ru-RU" dirty="0" smtClean="0"/>
            </a:br>
            <a:r>
              <a:rPr lang="ru-RU" dirty="0" smtClean="0"/>
              <a:t>учебных кейсов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70848"/>
          <a:ext cx="8363272" cy="520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/>
                <a:gridCol w="2090818"/>
                <a:gridCol w="2090818"/>
                <a:gridCol w="2090818"/>
              </a:tblGrid>
              <a:tr h="6638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Характеристики</a:t>
                      </a:r>
                    </a:p>
                    <a:p>
                      <a:r>
                        <a:rPr lang="ru-RU" sz="2000" dirty="0" smtClean="0"/>
                        <a:t>кейса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Мини-кейс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«Европейский»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</a:t>
                      </a:r>
                      <a:r>
                        <a:rPr lang="ru-RU" sz="2000" dirty="0" err="1" smtClean="0"/>
                        <a:t>Полноформат-ный</a:t>
                      </a:r>
                      <a:r>
                        <a:rPr lang="ru-RU" sz="2000" dirty="0" smtClean="0"/>
                        <a:t>» (Гарвард)</a:t>
                      </a:r>
                      <a:endParaRPr lang="ru-RU" sz="2000" dirty="0"/>
                    </a:p>
                  </a:txBody>
                  <a:tcPr/>
                </a:tc>
              </a:tr>
              <a:tr h="8279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Кол-во </a:t>
                      </a:r>
                    </a:p>
                    <a:p>
                      <a:r>
                        <a:rPr lang="ru-RU" sz="2400" dirty="0" smtClean="0"/>
                        <a:t>страниц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1-3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8-12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 +</a:t>
                      </a:r>
                      <a:endParaRPr lang="ru-RU" sz="2400" dirty="0"/>
                    </a:p>
                  </a:txBody>
                  <a:tcPr/>
                </a:tc>
              </a:tr>
              <a:tr h="8279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Кол-во </a:t>
                      </a:r>
                    </a:p>
                    <a:p>
                      <a:r>
                        <a:rPr lang="ru-RU" sz="2400" dirty="0" smtClean="0"/>
                        <a:t>табл., рис.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2-5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6-10 +</a:t>
                      </a:r>
                      <a:endParaRPr lang="ru-RU" sz="2400" dirty="0"/>
                    </a:p>
                  </a:txBody>
                  <a:tcPr/>
                </a:tc>
              </a:tr>
              <a:tr h="8279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Кол-во интервью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0-1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1-2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много</a:t>
                      </a:r>
                      <a:endParaRPr lang="ru-RU" sz="2400" dirty="0"/>
                    </a:p>
                  </a:txBody>
                  <a:tcPr/>
                </a:tc>
              </a:tr>
              <a:tr h="11256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Метод. указания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минимум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самом общем</a:t>
                      </a:r>
                    </a:p>
                    <a:p>
                      <a:r>
                        <a:rPr lang="ru-RU" sz="2400" baseline="0" dirty="0" smtClean="0"/>
                        <a:t>виде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Подробная</a:t>
                      </a:r>
                    </a:p>
                    <a:p>
                      <a:r>
                        <a:rPr lang="ru-RU" sz="2400" dirty="0" smtClean="0"/>
                        <a:t>методика</a:t>
                      </a:r>
                      <a:endParaRPr lang="ru-RU" sz="2400" dirty="0"/>
                    </a:p>
                  </a:txBody>
                  <a:tcPr/>
                </a:tc>
              </a:tr>
              <a:tr h="8279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Затраты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минимум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dirty="0" smtClean="0"/>
                        <a:t>7-8 тыс.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$ 20</a:t>
                      </a:r>
                      <a:r>
                        <a:rPr lang="ru-RU" sz="2400" dirty="0" smtClean="0"/>
                        <a:t>тыс. </a:t>
                      </a:r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9605D3B-8B56-4372-8626-FFEBE8CDD727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Признаки хороших учебных кейсов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проблемы, реальных событий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Связь с концепцией</a:t>
            </a:r>
            <a:r>
              <a:rPr lang="en-US" dirty="0" smtClean="0"/>
              <a:t>/</a:t>
            </a:r>
            <a:r>
              <a:rPr lang="ru-RU" dirty="0" smtClean="0"/>
              <a:t>теорией менеджмента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Дилемма, выбор и принятие решений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Главное действующее лицо</a:t>
            </a:r>
            <a:r>
              <a:rPr lang="en-US" dirty="0" smtClean="0"/>
              <a:t>/</a:t>
            </a:r>
            <a:r>
              <a:rPr lang="ru-RU" dirty="0" smtClean="0"/>
              <a:t>группа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Реалистичность, точность, достоверность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Беспристрастность описания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Охват </a:t>
            </a:r>
            <a:r>
              <a:rPr lang="ru-RU" dirty="0"/>
              <a:t> </a:t>
            </a:r>
            <a:r>
              <a:rPr lang="ru-RU" dirty="0" smtClean="0"/>
              <a:t>временного периода (прошедшее время)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Структуризация содержания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Конкретность, понятность, лаконичность изложения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81B85-BD3D-4836-8340-35BF7202CD3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Структура кейса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Краткая аннотация (резюме)</a:t>
            </a:r>
          </a:p>
          <a:p>
            <a:r>
              <a:rPr lang="ru-RU" dirty="0" smtClean="0"/>
              <a:t>Список ключевых слов (для поиска в ЭБД)</a:t>
            </a:r>
          </a:p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Основная часть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Приложения и примечания</a:t>
            </a:r>
          </a:p>
          <a:p>
            <a:r>
              <a:rPr lang="ru-RU" dirty="0" smtClean="0"/>
              <a:t>Метод. </a:t>
            </a:r>
            <a:r>
              <a:rPr lang="ru-RU" dirty="0"/>
              <a:t>р</a:t>
            </a:r>
            <a:r>
              <a:rPr lang="ru-RU" dirty="0" smtClean="0"/>
              <a:t>екомендации для преподавателя («</a:t>
            </a:r>
            <a:r>
              <a:rPr lang="en-US" dirty="0" smtClean="0"/>
              <a:t>Teaching notes</a:t>
            </a:r>
            <a:r>
              <a:rPr lang="ru-RU" dirty="0" smtClean="0"/>
              <a:t>»)</a:t>
            </a:r>
          </a:p>
          <a:p>
            <a:endParaRPr lang="ru-RU" dirty="0" smtClean="0"/>
          </a:p>
        </p:txBody>
      </p:sp>
      <p:sp>
        <p:nvSpPr>
          <p:cNvPr id="1843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Междисциплинарный научный семинар НИУ ВШЭ – Санкт-Петербург «Case-study как инструмент обучения» 31.05.2013  проф.Стрекалова Н.Д.</a:t>
            </a:r>
            <a:endParaRPr 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929186E-0BF3-4BCE-8FA1-30ECF38B76B4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866</Words>
  <Application>Microsoft Office PowerPoint</Application>
  <PresentationFormat>Экран (4:3)</PresentationFormat>
  <Paragraphs>168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                                                      д.э.н., проф. Стрекалова                         Наталья Дмитриевна  </vt:lpstr>
      <vt:lpstr>Основные вопросы:</vt:lpstr>
      <vt:lpstr>Слайд 3</vt:lpstr>
      <vt:lpstr>Сущность  case-study, кейса</vt:lpstr>
      <vt:lpstr>Объекты для исследования:</vt:lpstr>
      <vt:lpstr>Виды  учебных кейсов</vt:lpstr>
      <vt:lpstr>Сравнительная характеристика учебных кейсов</vt:lpstr>
      <vt:lpstr>Признаки хороших учебных кейсов</vt:lpstr>
      <vt:lpstr>Структура кейса</vt:lpstr>
      <vt:lpstr>Требования к учебным кейсам  в менеджменте</vt:lpstr>
      <vt:lpstr>Процедура разработки  содержания кейса</vt:lpstr>
      <vt:lpstr>Доработка кейса:</vt:lpstr>
      <vt:lpstr>Требования к публикации кейсов: международные стандарты</vt:lpstr>
      <vt:lpstr>Факторы, влияющие на конкурентоспособность  учебного кейса</vt:lpstr>
      <vt:lpstr>Публикации автора по теме: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ПОДГОТОВКЕ  ВЫПУСКНЫХ КВАЛИФИКАЦИОННЫХ ПРОЕКТОВ</dc:title>
  <dc:creator>Натали</dc:creator>
  <cp:lastModifiedBy>users</cp:lastModifiedBy>
  <cp:revision>69</cp:revision>
  <dcterms:created xsi:type="dcterms:W3CDTF">2009-10-07T07:39:27Z</dcterms:created>
  <dcterms:modified xsi:type="dcterms:W3CDTF">2013-06-03T11:35:40Z</dcterms:modified>
</cp:coreProperties>
</file>