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6" r:id="rId2"/>
    <p:sldId id="400" r:id="rId3"/>
    <p:sldId id="332" r:id="rId4"/>
    <p:sldId id="372" r:id="rId5"/>
    <p:sldId id="402" r:id="rId6"/>
    <p:sldId id="403" r:id="rId7"/>
    <p:sldId id="405" r:id="rId8"/>
  </p:sldIdLst>
  <p:sldSz cx="9144000" cy="6858000" type="screen4x3"/>
  <p:notesSz cx="6742113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AA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7826" autoAdjust="0"/>
  </p:normalViewPr>
  <p:slideViewPr>
    <p:cSldViewPr>
      <p:cViewPr varScale="1">
        <p:scale>
          <a:sx n="78" d="100"/>
          <a:sy n="78" d="100"/>
        </p:scale>
        <p:origin x="-2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173"/>
    </p:cViewPr>
  </p:sorter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311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DF82E1-D612-416D-8002-14983A5F8F77}" type="datetimeFigureOut">
              <a:rPr lang="ru-RU"/>
              <a:pPr>
                <a:defRPr/>
              </a:pPr>
              <a:t>29.09.2012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B1D24-2532-473A-96B0-7D9C9DD87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5D1756-0EDF-4956-B26E-EF068D922D1C}" type="datetimeFigureOut">
              <a:rPr lang="ru-RU"/>
              <a:pPr>
                <a:defRPr/>
              </a:pPr>
              <a:t>29.09.2012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2737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169513-9F5E-4EF8-9A85-0BA0181AF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4D2D56-565B-4310-8978-30C8F4D0F36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13D87-5CD8-4A27-87EF-2D35F1C9F7F9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A8A45F-8437-4285-AAE4-F27100B21D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Нижний колонтитул 18"/>
          <p:cNvSpPr>
            <a:spLocks noGrp="1"/>
          </p:cNvSpPr>
          <p:nvPr>
            <p:ph type="ftr" sz="quarter" idx="10"/>
          </p:nvPr>
        </p:nvSpPr>
        <p:spPr>
          <a:xfrm>
            <a:off x="107950" y="260350"/>
            <a:ext cx="8496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</a:t>
            </a:r>
            <a:r>
              <a:rPr lang="ru-RU" err="1"/>
              <a:t>уч.г</a:t>
            </a:r>
            <a:r>
              <a:rPr lang="ru-RU"/>
              <a:t>.                                                  </a:t>
            </a:r>
            <a:r>
              <a:rPr lang="ru-RU" err="1"/>
              <a:t>Анисовец</a:t>
            </a:r>
            <a:r>
              <a:rPr lang="ru-RU"/>
              <a:t> Т.А.                                                                                                                      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72896E-69CD-4FAF-BC36-54D986B3F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CA12D3-C4FF-466A-B998-AF1654F93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D40058-3E63-4E21-A7D0-E21AA931F7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8231"/>
            <a:ext cx="8229600" cy="58533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2AE868-0C8E-4F5D-ADAC-D6426AF70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107950" y="188913"/>
            <a:ext cx="7848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9050" y="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179388" y="188913"/>
            <a:ext cx="770572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Основы экономической теории. Микроэкономика. 2012-2013 уч.г.                                                  Анисовец Т.А.                                                                                                                       </a:t>
            </a:r>
            <a:endParaRPr lang="ru-RU" dirty="0"/>
          </a:p>
        </p:txBody>
      </p:sp>
      <p:grpSp>
        <p:nvGrpSpPr>
          <p:cNvPr id="103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9" r:id="rId3"/>
    <p:sldLayoutId id="2147483746" r:id="rId4"/>
    <p:sldLayoutId id="2147483750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981075"/>
            <a:ext cx="18478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/>
          </p:cNvSpPr>
          <p:nvPr/>
        </p:nvSpPr>
        <p:spPr bwMode="auto">
          <a:xfrm>
            <a:off x="755650" y="836613"/>
            <a:ext cx="590391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600">
              <a:latin typeface="Calibri" pitchFamily="34" charset="0"/>
            </a:endParaRPr>
          </a:p>
          <a:p>
            <a:pPr marL="273050" indent="-273050" algn="ctr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4000" b="1">
                <a:solidFill>
                  <a:srgbClr val="2CAA95"/>
                </a:solidFill>
                <a:latin typeface="Calibri" pitchFamily="34" charset="0"/>
              </a:rPr>
              <a:t>Экономика образования </a:t>
            </a:r>
          </a:p>
          <a:p>
            <a:pPr marL="273050" indent="-273050" algn="ctr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4000" b="1">
                <a:solidFill>
                  <a:srgbClr val="2CAA95"/>
                </a:solidFill>
                <a:latin typeface="Calibri" pitchFamily="34" charset="0"/>
              </a:rPr>
              <a:t>и </a:t>
            </a:r>
          </a:p>
          <a:p>
            <a:pPr marL="273050" indent="-273050" algn="ctr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4000" b="1">
                <a:solidFill>
                  <a:srgbClr val="2CAA95"/>
                </a:solidFill>
                <a:latin typeface="Calibri" pitchFamily="34" charset="0"/>
              </a:rPr>
              <a:t>образовательного учреждения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838" y="4797425"/>
            <a:ext cx="4968875" cy="14398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rIns="18288"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2600" b="1">
                <a:solidFill>
                  <a:srgbClr val="0C9B74"/>
                </a:solidFill>
                <a:latin typeface="Calibri" pitchFamily="34" charset="0"/>
              </a:rPr>
              <a:t>Анисовец Татьяна Александровна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2600" b="1">
                <a:solidFill>
                  <a:srgbClr val="0C9B74"/>
                </a:solidFill>
                <a:latin typeface="Calibri" pitchFamily="34" charset="0"/>
              </a:rPr>
              <a:t>НИУ ВШЭ – Санкт-Петербург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600" b="1">
                <a:solidFill>
                  <a:srgbClr val="0C9B74"/>
                </a:solidFill>
                <a:latin typeface="Calibri" pitchFamily="34" charset="0"/>
              </a:rPr>
              <a:t>anissovet@hse.spb.ru</a:t>
            </a:r>
            <a:endParaRPr lang="ru-RU" sz="2600" b="1">
              <a:solidFill>
                <a:srgbClr val="0C9B74"/>
              </a:solidFill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7848600" cy="4392612"/>
          </a:xfrm>
          <a:solidFill>
            <a:srgbClr val="CCFFFF"/>
          </a:solidFill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dirty="0" smtClean="0"/>
              <a:t>инвестиции,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dirty="0" smtClean="0"/>
              <a:t>рабочая сила,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dirty="0" smtClean="0"/>
              <a:t>производительность,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dirty="0" smtClean="0"/>
              <a:t>затраты,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dirty="0" smtClean="0"/>
              <a:t>эффективность,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dirty="0" smtClean="0"/>
              <a:t>                                              спрос и предложение</a:t>
            </a:r>
            <a:endParaRPr lang="en-US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8667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/>
              <a:t>Общие экономические принципы и теории</a:t>
            </a:r>
            <a:endParaRPr lang="ru-RU" sz="3600" dirty="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41350" y="2708275"/>
          <a:ext cx="1698625" cy="504825"/>
        </p:xfrm>
        <a:graphic>
          <a:graphicData uri="http://schemas.openxmlformats.org/presentationml/2006/ole">
            <p:oleObj spid="_x0000_s13316" name="Формула" r:id="rId5" imgW="774364" imgH="228501" progId="Equation.3">
              <p:embed/>
            </p:oleObj>
          </a:graphicData>
        </a:graphic>
      </p:graphicFrame>
      <p:grpSp>
        <p:nvGrpSpPr>
          <p:cNvPr id="13320" name="Group 23"/>
          <p:cNvGrpSpPr>
            <a:grpSpLocks/>
          </p:cNvGrpSpPr>
          <p:nvPr/>
        </p:nvGrpSpPr>
        <p:grpSpPr bwMode="auto">
          <a:xfrm>
            <a:off x="6046788" y="2133600"/>
            <a:ext cx="2197100" cy="1423988"/>
            <a:chOff x="8263" y="9747"/>
            <a:chExt cx="2556" cy="1836"/>
          </a:xfrm>
        </p:grpSpPr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8263" y="9747"/>
              <a:ext cx="2556" cy="1836"/>
            </a:xfrm>
            <a:prstGeom prst="rect">
              <a:avLst/>
            </a:prstGeom>
            <a:solidFill>
              <a:srgbClr val="FFC000">
                <a:alpha val="62000"/>
              </a:srgb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sunset" dir="t"/>
            </a:scene3d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ru-RU" sz="1100" dirty="0">
                  <a:latin typeface="Calibri" pitchFamily="34" charset="0"/>
                  <a:cs typeface="+mn-cs"/>
                </a:rPr>
                <a:t>      </a:t>
              </a:r>
              <a:r>
                <a:rPr lang="ru-RU" sz="1000" dirty="0">
                  <a:latin typeface="Calibri" pitchFamily="34" charset="0"/>
                  <a:cs typeface="+mn-cs"/>
                </a:rPr>
                <a:t>Образование                 </a:t>
              </a:r>
              <a:r>
                <a:rPr lang="ru-RU" sz="1400" dirty="0">
                  <a:latin typeface="Calibri" pitchFamily="34" charset="0"/>
                  <a:cs typeface="+mn-cs"/>
                </a:rPr>
                <a:t>                                     </a:t>
              </a:r>
            </a:p>
            <a:p>
              <a:pPr>
                <a:spcAft>
                  <a:spcPts val="1000"/>
                </a:spcAft>
                <a:defRPr/>
              </a:pPr>
              <a:r>
                <a:rPr lang="ru-RU" sz="1400" dirty="0">
                  <a:latin typeface="Calibri" pitchFamily="34" charset="0"/>
                  <a:cs typeface="+mn-cs"/>
                </a:rPr>
                <a:t>          </a:t>
              </a:r>
              <a:endParaRPr lang="ru-RU" sz="1000" dirty="0">
                <a:latin typeface="Times New Roman" pitchFamily="18" charset="0"/>
                <a:cs typeface="+mn-cs"/>
              </a:endParaRPr>
            </a:p>
            <a:p>
              <a:pPr>
                <a:spcAft>
                  <a:spcPts val="1000"/>
                </a:spcAft>
                <a:defRPr/>
              </a:pPr>
              <a:r>
                <a:rPr lang="ru-RU" sz="1100" dirty="0">
                  <a:latin typeface="Calibri" pitchFamily="34" charset="0"/>
                  <a:cs typeface="+mn-cs"/>
                </a:rPr>
                <a:t>                 </a:t>
              </a:r>
            </a:p>
            <a:p>
              <a:pPr>
                <a:spcAft>
                  <a:spcPts val="1000"/>
                </a:spcAft>
                <a:defRPr/>
              </a:pPr>
              <a:r>
                <a:rPr lang="ru-RU" sz="1100" dirty="0">
                  <a:latin typeface="Calibri" pitchFamily="34" charset="0"/>
                  <a:cs typeface="+mn-cs"/>
                </a:rPr>
                <a:t>              </a:t>
              </a:r>
              <a:r>
                <a:rPr lang="ru-RU" sz="1100" dirty="0">
                  <a:latin typeface="Calibri" pitchFamily="34" charset="0"/>
                  <a:cs typeface="+mn-cs"/>
                </a:rPr>
                <a:t> </a:t>
              </a:r>
              <a:r>
                <a:rPr lang="ru-RU" sz="1100" dirty="0">
                  <a:latin typeface="Calibri" pitchFamily="34" charset="0"/>
                  <a:cs typeface="+mn-cs"/>
                </a:rPr>
                <a:t>                           </a:t>
              </a:r>
              <a:r>
                <a:rPr lang="ru-RU" sz="800" b="1" dirty="0">
                  <a:latin typeface="Times New Roman" pitchFamily="18" charset="0"/>
                  <a:cs typeface="+mn-cs"/>
                </a:rPr>
                <a:t>Другие услуги</a:t>
              </a:r>
              <a:endParaRPr lang="ru-RU" dirty="0">
                <a:latin typeface="Arial" pitchFamily="34" charset="0"/>
                <a:cs typeface="+mn-cs"/>
              </a:endParaRPr>
            </a:p>
          </p:txBody>
        </p:sp>
        <p:sp>
          <p:nvSpPr>
            <p:cNvPr id="13323" name="Line 25"/>
            <p:cNvSpPr>
              <a:spLocks noChangeShapeType="1"/>
            </p:cNvSpPr>
            <p:nvPr/>
          </p:nvSpPr>
          <p:spPr bwMode="auto">
            <a:xfrm flipV="1">
              <a:off x="8519" y="9876"/>
              <a:ext cx="0" cy="14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26"/>
            <p:cNvSpPr>
              <a:spLocks noChangeShapeType="1"/>
            </p:cNvSpPr>
            <p:nvPr/>
          </p:nvSpPr>
          <p:spPr bwMode="auto">
            <a:xfrm>
              <a:off x="8519" y="11292"/>
              <a:ext cx="2149" cy="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Arc 27"/>
            <p:cNvSpPr>
              <a:spLocks/>
            </p:cNvSpPr>
            <p:nvPr/>
          </p:nvSpPr>
          <p:spPr bwMode="auto">
            <a:xfrm>
              <a:off x="8493" y="10116"/>
              <a:ext cx="1322" cy="1205"/>
            </a:xfrm>
            <a:custGeom>
              <a:avLst/>
              <a:gdLst>
                <a:gd name="T0" fmla="*/ 0 w 22036"/>
                <a:gd name="T1" fmla="*/ 0 h 21600"/>
                <a:gd name="T2" fmla="*/ 1322 w 22036"/>
                <a:gd name="T3" fmla="*/ 1205 h 21600"/>
                <a:gd name="T4" fmla="*/ 26 w 22036"/>
                <a:gd name="T5" fmla="*/ 1205 h 21600"/>
                <a:gd name="T6" fmla="*/ 0 60000 65536"/>
                <a:gd name="T7" fmla="*/ 0 60000 65536"/>
                <a:gd name="T8" fmla="*/ 0 60000 65536"/>
                <a:gd name="T9" fmla="*/ 0 w 22036"/>
                <a:gd name="T10" fmla="*/ 0 h 21600"/>
                <a:gd name="T11" fmla="*/ 22036 w 2203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6" h="21600" fill="none" extrusionOk="0">
                  <a:moveTo>
                    <a:pt x="0" y="4"/>
                  </a:moveTo>
                  <a:cubicBezTo>
                    <a:pt x="145" y="1"/>
                    <a:pt x="290" y="-1"/>
                    <a:pt x="436" y="0"/>
                  </a:cubicBezTo>
                  <a:cubicBezTo>
                    <a:pt x="12365" y="0"/>
                    <a:pt x="22036" y="9670"/>
                    <a:pt x="22036" y="21600"/>
                  </a:cubicBezTo>
                </a:path>
                <a:path w="22036" h="21600" stroke="0" extrusionOk="0">
                  <a:moveTo>
                    <a:pt x="0" y="4"/>
                  </a:moveTo>
                  <a:cubicBezTo>
                    <a:pt x="145" y="1"/>
                    <a:pt x="290" y="-1"/>
                    <a:pt x="436" y="0"/>
                  </a:cubicBezTo>
                  <a:cubicBezTo>
                    <a:pt x="12365" y="0"/>
                    <a:pt x="22036" y="9670"/>
                    <a:pt x="22036" y="21600"/>
                  </a:cubicBezTo>
                  <a:lnTo>
                    <a:pt x="436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Arc 28"/>
            <p:cNvSpPr>
              <a:spLocks/>
            </p:cNvSpPr>
            <p:nvPr/>
          </p:nvSpPr>
          <p:spPr bwMode="auto">
            <a:xfrm>
              <a:off x="8519" y="10632"/>
              <a:ext cx="1296" cy="674"/>
            </a:xfrm>
            <a:custGeom>
              <a:avLst/>
              <a:gdLst>
                <a:gd name="T0" fmla="*/ 0 w 21600"/>
                <a:gd name="T1" fmla="*/ 0 h 21600"/>
                <a:gd name="T2" fmla="*/ 1296 w 21600"/>
                <a:gd name="T3" fmla="*/ 674 h 21600"/>
                <a:gd name="T4" fmla="*/ 0 w 21600"/>
                <a:gd name="T5" fmla="*/ 67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3321" name="Picture 29" descr="pic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4365625"/>
            <a:ext cx="3816350" cy="1838325"/>
          </a:xfrm>
          <a:prstGeom prst="rect">
            <a:avLst/>
          </a:prstGeom>
          <a:solidFill>
            <a:srgbClr val="00B0F0">
              <a:alpha val="78038"/>
            </a:srgbClr>
          </a:solidFill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213" y="476250"/>
            <a:ext cx="7991475" cy="1368425"/>
          </a:xfrm>
        </p:spPr>
        <p:txBody>
          <a:bodyPr/>
          <a:lstStyle/>
          <a:p>
            <a:r>
              <a:rPr lang="ru-RU" sz="2800" smtClean="0"/>
              <a:t>Специалисту в сфере государственного управления, для принятия управленческих решений  необходимо знать ответы на такие вопросы, как: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6985000" cy="4175125"/>
          </a:xfrm>
        </p:spPr>
        <p:txBody>
          <a:bodyPr/>
          <a:lstStyle/>
          <a:p>
            <a:r>
              <a:rPr lang="ru-RU" sz="2800" smtClean="0"/>
              <a:t>Какой эффект на достижения школьников оказывает политика сокращения размера класса?</a:t>
            </a:r>
          </a:p>
          <a:p>
            <a:r>
              <a:rPr lang="ru-RU" sz="2800" smtClean="0"/>
              <a:t>Как влияет оплата труда учителей на результаты образования школьников?</a:t>
            </a:r>
          </a:p>
          <a:p>
            <a:r>
              <a:rPr lang="ru-RU" sz="2800" smtClean="0"/>
              <a:t>Что мы знаем об эффективном использовании ресурсов в школах?</a:t>
            </a:r>
          </a:p>
          <a:p>
            <a:r>
              <a:rPr lang="ru-RU" sz="2800" smtClean="0"/>
              <a:t>Как финансировать школы для достижения лучших результатов?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3573463"/>
            <a:ext cx="1863725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7223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Тематика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0403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mtClean="0"/>
              <a:t>1.Введение в экономику образования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2. Производство образовательных услуг.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3.Финансовые аспекты образования и роль государства в образовании.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4.Ценообразование на услуги ОУ.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5.Рынок труда преподавателей.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                                       6.Сущность хозяйственного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                                         механизма, его своеобразие в                                      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                                         образовании.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                                       7. Эффективное управление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                                         финансами в образовательном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mtClean="0"/>
              <a:t>                                         учреждении.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502025"/>
            <a:ext cx="30289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504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000" dirty="0" smtClean="0"/>
              <a:t>В результате обучения мы будем знать: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3889375"/>
          </a:xfrm>
        </p:spPr>
        <p:txBody>
          <a:bodyPr/>
          <a:lstStyle/>
          <a:p>
            <a:r>
              <a:rPr lang="ru-RU" sz="2400" smtClean="0"/>
              <a:t>основные концепции экономики образования;</a:t>
            </a:r>
          </a:p>
          <a:p>
            <a:r>
              <a:rPr lang="ru-RU" sz="2400" smtClean="0"/>
              <a:t>систему финансирования среднего образования;</a:t>
            </a:r>
          </a:p>
          <a:p>
            <a:r>
              <a:rPr lang="ru-RU" sz="2400" smtClean="0"/>
              <a:t>знать основные источники наборов данных, используемых для исследования в экономике образования;</a:t>
            </a:r>
          </a:p>
          <a:p>
            <a:r>
              <a:rPr lang="ru-RU" sz="2400" smtClean="0"/>
              <a:t>механизмы ценообразования в образовательном учреждении;</a:t>
            </a:r>
          </a:p>
          <a:p>
            <a:r>
              <a:rPr lang="ru-RU" sz="2400" smtClean="0"/>
              <a:t>действие хозяйственного механизма образовательного учреждения, организацию его деятельности;</a:t>
            </a:r>
          </a:p>
          <a:p>
            <a:r>
              <a:rPr lang="ru-RU" sz="2400" smtClean="0"/>
              <a:t>материально-техническую базу системы образования РФ.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434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dirty="0" smtClean="0"/>
              <a:t>В результате обучения мы будем уметь</a:t>
            </a:r>
            <a:endParaRPr lang="ru-RU" sz="3100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344613"/>
            <a:ext cx="8229600" cy="4892675"/>
          </a:xfrm>
        </p:spPr>
        <p:txBody>
          <a:bodyPr/>
          <a:lstStyle/>
          <a:p>
            <a:r>
              <a:rPr lang="ru-RU" sz="2400" smtClean="0"/>
              <a:t>анализировать общие характеристики и различия в системах финансирования общего образования в разных странах мира;</a:t>
            </a:r>
          </a:p>
          <a:p>
            <a:r>
              <a:rPr lang="ru-RU" sz="2400" smtClean="0"/>
              <a:t>рассчитывать величину, структуру затрат на обучение;</a:t>
            </a:r>
          </a:p>
          <a:p>
            <a:r>
              <a:rPr lang="ru-RU" sz="2400" smtClean="0"/>
              <a:t>определять современную ценность будущих благ;</a:t>
            </a:r>
          </a:p>
          <a:p>
            <a:r>
              <a:rPr lang="ru-RU" sz="2400" smtClean="0"/>
              <a:t>определять наличие положительных и отрицательных внешних эффектов хозяйствования;</a:t>
            </a:r>
          </a:p>
          <a:p>
            <a:r>
              <a:rPr lang="ru-RU" sz="2400" smtClean="0"/>
              <a:t>объяснять, анализировать и оценивать образовательную политику с экономической точки зрения;</a:t>
            </a:r>
          </a:p>
          <a:p>
            <a:r>
              <a:rPr lang="ru-RU" sz="2400" smtClean="0"/>
              <a:t>формировать собственную позицию по отношению к реальным экономическим ситуациям.</a:t>
            </a:r>
          </a:p>
          <a:p>
            <a:pPr algn="r"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862263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Мыслить ЭКОНОМИЧЕСКИ!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Revdoors.p3d 0"/>
  <p:tag name="POWER3D OPTIONS" val="Medium "/>
  <p:tag name="POWER3D IMAGE0" val="PWRTRANS.TGA"/>
  <p:tag name="POWER3D SOUND" val="Revolving Doors"/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442</TotalTime>
  <Words>222</Words>
  <Application>Microsoft Office PowerPoint</Application>
  <PresentationFormat>Экран (4:3)</PresentationFormat>
  <Paragraphs>49</Paragraphs>
  <Slides>7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21" baseType="lpstr">
      <vt:lpstr>Arial</vt:lpstr>
      <vt:lpstr>Calibri</vt:lpstr>
      <vt:lpstr>Wingdings 2</vt:lpstr>
      <vt:lpstr>Wingdings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Формула</vt:lpstr>
      <vt:lpstr>Слайд 1</vt:lpstr>
      <vt:lpstr>  Общие экономические принципы и теории</vt:lpstr>
      <vt:lpstr>Специалисту в сфере государственного управления, для принятия управленческих решений  необходимо знать ответы на такие вопросы, как:</vt:lpstr>
      <vt:lpstr>Тематика курса</vt:lpstr>
      <vt:lpstr>  В результате обучения мы будем знать:</vt:lpstr>
      <vt:lpstr>  В результате обучения мы будем уметь</vt:lpstr>
      <vt:lpstr>Мыслить ЭКОНОМИЧЕСКИ!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lector</cp:lastModifiedBy>
  <cp:revision>54</cp:revision>
  <dcterms:created xsi:type="dcterms:W3CDTF">2012-09-09T07:40:04Z</dcterms:created>
  <dcterms:modified xsi:type="dcterms:W3CDTF">2012-09-29T06:34:59Z</dcterms:modified>
</cp:coreProperties>
</file>