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5" r:id="rId5"/>
    <p:sldId id="260" r:id="rId6"/>
    <p:sldId id="277" r:id="rId7"/>
    <p:sldId id="268" r:id="rId8"/>
    <p:sldId id="263" r:id="rId9"/>
    <p:sldId id="264" r:id="rId10"/>
    <p:sldId id="269" r:id="rId11"/>
    <p:sldId id="278" r:id="rId12"/>
    <p:sldId id="271" r:id="rId13"/>
    <p:sldId id="272" r:id="rId14"/>
    <p:sldId id="276" r:id="rId15"/>
    <p:sldId id="265" r:id="rId16"/>
    <p:sldId id="270" r:id="rId17"/>
    <p:sldId id="273" r:id="rId18"/>
    <p:sldId id="274" r:id="rId19"/>
    <p:sldId id="266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102;&#1090;&#1072;\Desktop\&#1087;&#1088;&#1077;&#1079;&#1077;&#1085;&#1090;&#1072;&#1094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Помогают ли вам в уходе за ребенком родственники, друзья или знакомые?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Лист1!$P$3:$P$4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Лист1!$Q$3:$Q$4</c:f>
              <c:numCache>
                <c:formatCode>0%</c:formatCode>
                <c:ptCount val="2"/>
                <c:pt idx="0">
                  <c:v>0.26</c:v>
                </c:pt>
                <c:pt idx="1">
                  <c:v>0.74000000000000021</c:v>
                </c:pt>
              </c:numCache>
            </c:numRef>
          </c:val>
        </c:ser>
        <c:dLbls>
          <c:showVal val="1"/>
        </c:dLbls>
        <c:gapWidth val="300"/>
        <c:axId val="53380608"/>
        <c:axId val="53382144"/>
      </c:barChart>
      <c:catAx>
        <c:axId val="53380608"/>
        <c:scaling>
          <c:orientation val="minMax"/>
        </c:scaling>
        <c:axPos val="l"/>
        <c:majorTickMark val="none"/>
        <c:tickLblPos val="nextTo"/>
        <c:crossAx val="53382144"/>
        <c:crosses val="autoZero"/>
        <c:auto val="1"/>
        <c:lblAlgn val="ctr"/>
        <c:lblOffset val="100"/>
      </c:catAx>
      <c:valAx>
        <c:axId val="53382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</a:t>
                </a:r>
              </a:p>
            </c:rich>
          </c:tx>
          <c:layout/>
        </c:title>
        <c:numFmt formatCode="0%" sourceLinked="1"/>
        <c:tickLblPos val="nextTo"/>
        <c:crossAx val="53380608"/>
        <c:crosses val="autoZero"/>
        <c:crossBetween val="between"/>
      </c:valAx>
    </c:plotArea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Каково ваше семейное положение?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6391707980946877"/>
          <c:y val="0.17944578866420277"/>
          <c:w val="0.69181977252843485"/>
          <c:h val="0.68694021581705378"/>
        </c:manualLayout>
      </c:layout>
      <c:barChart>
        <c:barDir val="bar"/>
        <c:grouping val="clustered"/>
        <c:ser>
          <c:idx val="0"/>
          <c:order val="0"/>
          <c:cat>
            <c:strRef>
              <c:f>Лист1!$B$108:$B$111</c:f>
              <c:strCache>
                <c:ptCount val="4"/>
                <c:pt idx="0">
                  <c:v>Разведены</c:v>
                </c:pt>
                <c:pt idx="1">
                  <c:v>Не женат/не замужем</c:v>
                </c:pt>
                <c:pt idx="2">
                  <c:v>Живем вместе, но официально не зарегистрированы</c:v>
                </c:pt>
                <c:pt idx="3">
                  <c:v>Женат/замужем</c:v>
                </c:pt>
              </c:strCache>
            </c:strRef>
          </c:cat>
          <c:val>
            <c:numRef>
              <c:f>Лист1!$C$108:$C$111</c:f>
              <c:numCache>
                <c:formatCode>0%</c:formatCode>
                <c:ptCount val="4"/>
                <c:pt idx="0">
                  <c:v>5.6000000000000001E-2</c:v>
                </c:pt>
                <c:pt idx="1">
                  <c:v>7.0000000000000021E-2</c:v>
                </c:pt>
                <c:pt idx="2">
                  <c:v>0.113</c:v>
                </c:pt>
                <c:pt idx="3">
                  <c:v>0.76100000000000056</c:v>
                </c:pt>
              </c:numCache>
            </c:numRef>
          </c:val>
        </c:ser>
        <c:dLbls>
          <c:showVal val="1"/>
        </c:dLbls>
        <c:axId val="55081984"/>
        <c:axId val="55083776"/>
      </c:barChart>
      <c:catAx>
        <c:axId val="55081984"/>
        <c:scaling>
          <c:orientation val="minMax"/>
        </c:scaling>
        <c:axPos val="l"/>
        <c:majorTickMark val="none"/>
        <c:tickLblPos val="nextTo"/>
        <c:crossAx val="55083776"/>
        <c:crosses val="autoZero"/>
        <c:auto val="1"/>
        <c:lblAlgn val="ctr"/>
        <c:lblOffset val="100"/>
      </c:catAx>
      <c:valAx>
        <c:axId val="55083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</a:t>
                </a:r>
              </a:p>
            </c:rich>
          </c:tx>
          <c:layout/>
        </c:title>
        <c:numFmt formatCode="0%" sourceLinked="1"/>
        <c:tickLblPos val="nextTo"/>
        <c:crossAx val="55081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Вы живете с  родителями?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Лист1!$B$125:$B$126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Лист1!$C$125:$C$126</c:f>
              <c:numCache>
                <c:formatCode>0%</c:formatCode>
                <c:ptCount val="2"/>
                <c:pt idx="0">
                  <c:v>0.13</c:v>
                </c:pt>
                <c:pt idx="1">
                  <c:v>0.87000000000000044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 какой группе, по уровню дохода, вы себя относите?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Лист1!$E$141:$E$143</c:f>
              <c:strCache>
                <c:ptCount val="3"/>
                <c:pt idx="0">
                  <c:v>С низким уровнем достатка</c:v>
                </c:pt>
                <c:pt idx="1">
                  <c:v>Со средним уровнем достатка </c:v>
                </c:pt>
                <c:pt idx="2">
                  <c:v>С высоким уровнем достатка</c:v>
                </c:pt>
              </c:strCache>
            </c:strRef>
          </c:cat>
          <c:val>
            <c:numRef>
              <c:f>Лист1!$F$141:$F$143</c:f>
              <c:numCache>
                <c:formatCode>0%</c:formatCode>
                <c:ptCount val="3"/>
                <c:pt idx="0">
                  <c:v>0.16</c:v>
                </c:pt>
                <c:pt idx="1">
                  <c:v>0.53</c:v>
                </c:pt>
                <c:pt idx="2">
                  <c:v>0.31000000000000028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Распределение потребления услуг для семей с детьми дошкольного возраста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31090266347623402"/>
          <c:y val="0.31448349307774376"/>
          <c:w val="0.64701331037914611"/>
          <c:h val="0.4392082379478931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Лист1!$B$2:$B$3</c:f>
              <c:strCache>
                <c:ptCount val="1"/>
                <c:pt idx="0">
                  <c:v>Распределение потребления услуг для семей с детьми дошкольного возраста % семей, пользующихся данной услугой</c:v>
                </c:pt>
              </c:strCache>
            </c:strRef>
          </c:tx>
          <c:dLbls>
            <c:numFmt formatCode="0.0%" sourceLinked="0"/>
            <c:dLblPos val="outEnd"/>
            <c:showVal val="1"/>
          </c:dLbls>
          <c:cat>
            <c:strRef>
              <c:f>Лист1!$A$4:$A$8</c:f>
              <c:strCache>
                <c:ptCount val="5"/>
                <c:pt idx="0">
                  <c:v>Группа по уходу за детьми, организованная родителями</c:v>
                </c:pt>
                <c:pt idx="1">
                  <c:v>Другие организации</c:v>
                </c:pt>
                <c:pt idx="2">
                  <c:v>Няня</c:v>
                </c:pt>
                <c:pt idx="3">
                  <c:v>Детские развивающие центры</c:v>
                </c:pt>
                <c:pt idx="4">
                  <c:v>Ясли, детский сад</c:v>
                </c:pt>
              </c:strCache>
            </c:strRef>
          </c:cat>
          <c:val>
            <c:numRef>
              <c:f>Лист1!$B$4:$B$8</c:f>
              <c:numCache>
                <c:formatCode>0%</c:formatCode>
                <c:ptCount val="5"/>
                <c:pt idx="0" formatCode="0.0%">
                  <c:v>9.0000000000000167E-3</c:v>
                </c:pt>
                <c:pt idx="1">
                  <c:v>0.1</c:v>
                </c:pt>
                <c:pt idx="2" formatCode="0.0%">
                  <c:v>0.15900000000000022</c:v>
                </c:pt>
                <c:pt idx="3" formatCode="0.0%">
                  <c:v>0.33600000000000052</c:v>
                </c:pt>
                <c:pt idx="4" formatCode="0.0%">
                  <c:v>0.83800000000000063</c:v>
                </c:pt>
              </c:numCache>
            </c:numRef>
          </c:val>
        </c:ser>
        <c:dLbls>
          <c:showVal val="1"/>
        </c:dLbls>
        <c:axId val="53370240"/>
        <c:axId val="54797440"/>
      </c:barChart>
      <c:catAx>
        <c:axId val="53370240"/>
        <c:scaling>
          <c:orientation val="minMax"/>
        </c:scaling>
        <c:axPos val="l"/>
        <c:tickLblPos val="nextTo"/>
        <c:crossAx val="54797440"/>
        <c:crosses val="autoZero"/>
        <c:auto val="1"/>
        <c:lblAlgn val="ctr"/>
        <c:lblOffset val="100"/>
      </c:catAx>
      <c:valAx>
        <c:axId val="54797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семей, пользующихся данными услугами</a:t>
                </a:r>
              </a:p>
            </c:rich>
          </c:tx>
          <c:layout/>
        </c:title>
        <c:numFmt formatCode="0%" sourceLinked="0"/>
        <c:tickLblPos val="nextTo"/>
        <c:crossAx val="53370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Если бы вы могли выбирать, как бы вы организовали уход за детьми дошкольного </a:t>
            </a:r>
            <a:r>
              <a:rPr lang="ru-RU" dirty="0" smtClean="0"/>
              <a:t>возраста?</a:t>
            </a: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Лист1!$A$19:$A$23</c:f>
              <c:strCache>
                <c:ptCount val="5"/>
                <c:pt idx="0">
                  <c:v>Я бы хотел(а), чтобы за детьми ухаживала няня.</c:v>
                </c:pt>
                <c:pt idx="1">
                  <c:v>Другое</c:v>
                </c:pt>
                <c:pt idx="2">
                  <c:v>Я бы хотел (а), чтобы за детьми ухаживали члены моей семьи.</c:v>
                </c:pt>
                <c:pt idx="3">
                  <c:v>Я бы хотел(а) не работать  ухаживать за детьми сам(а).</c:v>
                </c:pt>
                <c:pt idx="4">
                  <c:v>Я бы хотел(а), чтобы дети ходили в детский сад (ясли), в группу продленного дня.</c:v>
                </c:pt>
              </c:strCache>
            </c:strRef>
          </c:cat>
          <c:val>
            <c:numRef>
              <c:f>Лист1!$B$19:$B$23</c:f>
              <c:numCache>
                <c:formatCode>0%</c:formatCode>
                <c:ptCount val="5"/>
                <c:pt idx="0">
                  <c:v>1.1406844106463901E-2</c:v>
                </c:pt>
                <c:pt idx="1">
                  <c:v>5.3231939163498096E-2</c:v>
                </c:pt>
                <c:pt idx="2">
                  <c:v>0.15209125475285229</c:v>
                </c:pt>
                <c:pt idx="3">
                  <c:v>0.25855513307984845</c:v>
                </c:pt>
                <c:pt idx="4">
                  <c:v>0.52471482889733756</c:v>
                </c:pt>
              </c:numCache>
            </c:numRef>
          </c:val>
        </c:ser>
        <c:dLbls>
          <c:showVal val="1"/>
        </c:dLbls>
        <c:axId val="54834688"/>
        <c:axId val="54836224"/>
      </c:barChart>
      <c:catAx>
        <c:axId val="54834688"/>
        <c:scaling>
          <c:orientation val="minMax"/>
        </c:scaling>
        <c:axPos val="l"/>
        <c:majorTickMark val="none"/>
        <c:tickLblPos val="nextTo"/>
        <c:crossAx val="54836224"/>
        <c:crosses val="autoZero"/>
        <c:auto val="1"/>
        <c:lblAlgn val="ctr"/>
        <c:lblOffset val="100"/>
      </c:catAx>
      <c:valAx>
        <c:axId val="54836224"/>
        <c:scaling>
          <c:orientation val="minMax"/>
        </c:scaling>
        <c:axPos val="b"/>
        <c:numFmt formatCode="0%" sourceLinked="1"/>
        <c:majorTickMark val="none"/>
        <c:tickLblPos val="nextTo"/>
        <c:crossAx val="54834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Вы сейчас работаете</a:t>
            </a:r>
            <a:r>
              <a:rPr lang="ru-RU" dirty="0" smtClean="0"/>
              <a:t>?  </a:t>
            </a: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Лист1!$A$34:$A$38</c:f>
              <c:strCache>
                <c:ptCount val="5"/>
                <c:pt idx="0">
                  <c:v>Собственное дело (бизнес)</c:v>
                </c:pt>
                <c:pt idx="1">
                  <c:v>Другое</c:v>
                </c:pt>
                <c:pt idx="2">
                  <c:v>Не работающая домохозяйка</c:v>
                </c:pt>
                <c:pt idx="3">
                  <c:v>Менее, 40 часов в неделю</c:v>
                </c:pt>
                <c:pt idx="4">
                  <c:v>40 или более часов в неделю</c:v>
                </c:pt>
              </c:strCache>
            </c:strRef>
          </c:cat>
          <c:val>
            <c:numRef>
              <c:f>Лист1!$B$34:$B$38</c:f>
              <c:numCache>
                <c:formatCode>0%</c:formatCode>
                <c:ptCount val="5"/>
                <c:pt idx="0">
                  <c:v>6.3909774436090194E-2</c:v>
                </c:pt>
                <c:pt idx="1">
                  <c:v>7.8947368421052502E-2</c:v>
                </c:pt>
                <c:pt idx="2">
                  <c:v>0.180451127819549</c:v>
                </c:pt>
                <c:pt idx="3">
                  <c:v>0.278195488721804</c:v>
                </c:pt>
                <c:pt idx="4">
                  <c:v>0.39849624060150401</c:v>
                </c:pt>
              </c:numCache>
            </c:numRef>
          </c:val>
        </c:ser>
        <c:dLbls>
          <c:showVal val="1"/>
        </c:dLbls>
        <c:axId val="54733824"/>
        <c:axId val="54739712"/>
      </c:barChart>
      <c:catAx>
        <c:axId val="54733824"/>
        <c:scaling>
          <c:orientation val="minMax"/>
        </c:scaling>
        <c:axPos val="l"/>
        <c:majorTickMark val="none"/>
        <c:tickLblPos val="nextTo"/>
        <c:crossAx val="54739712"/>
        <c:crosses val="autoZero"/>
        <c:auto val="1"/>
        <c:lblAlgn val="ctr"/>
        <c:lblOffset val="100"/>
      </c:catAx>
      <c:valAx>
        <c:axId val="54739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семей, в которых женщина раборает/не работает</a:t>
                </a:r>
              </a:p>
            </c:rich>
          </c:tx>
          <c:layout/>
        </c:title>
        <c:numFmt formatCode="0%" sourceLinked="1"/>
        <c:majorTickMark val="none"/>
        <c:tickLblPos val="nextTo"/>
        <c:crossAx val="54733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Помогают ли вам в уходе за детьми родственники, друзья или знакомые?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Лист1!$A$48:$A$49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Лист1!$B$48:$B$49</c:f>
              <c:numCache>
                <c:formatCode>0%</c:formatCode>
                <c:ptCount val="2"/>
                <c:pt idx="0">
                  <c:v>0.223</c:v>
                </c:pt>
                <c:pt idx="1">
                  <c:v>0.7770000000000008</c:v>
                </c:pt>
              </c:numCache>
            </c:numRef>
          </c:val>
        </c:ser>
        <c:dLbls>
          <c:showVal val="1"/>
        </c:dLbls>
        <c:axId val="54775808"/>
        <c:axId val="54777344"/>
      </c:barChart>
      <c:catAx>
        <c:axId val="54775808"/>
        <c:scaling>
          <c:orientation val="minMax"/>
        </c:scaling>
        <c:axPos val="l"/>
        <c:majorTickMark val="none"/>
        <c:tickLblPos val="nextTo"/>
        <c:crossAx val="54777344"/>
        <c:crosses val="autoZero"/>
        <c:auto val="1"/>
        <c:lblAlgn val="ctr"/>
        <c:lblOffset val="100"/>
      </c:catAx>
      <c:valAx>
        <c:axId val="54777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</a:t>
                </a:r>
              </a:p>
            </c:rich>
          </c:tx>
          <c:layout/>
        </c:title>
        <c:numFmt formatCode="0%" sourceLinked="1"/>
        <c:majorTickMark val="none"/>
        <c:tickLblPos val="nextTo"/>
        <c:crossAx val="5477580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Кто помогает вам в уходе за детьми?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Лист1!$B$57:$B$61</c:f>
              <c:strCache>
                <c:ptCount val="5"/>
                <c:pt idx="0">
                  <c:v>Друзья</c:v>
                </c:pt>
                <c:pt idx="1">
                  <c:v>Другие родственники супруга(и)/партнера.</c:v>
                </c:pt>
                <c:pt idx="2">
                  <c:v>Ваши другие родственники</c:v>
                </c:pt>
                <c:pt idx="3">
                  <c:v>Родители супруга (и)/ партнера</c:v>
                </c:pt>
                <c:pt idx="4">
                  <c:v>Ваши родители</c:v>
                </c:pt>
              </c:strCache>
            </c:strRef>
          </c:cat>
          <c:val>
            <c:numRef>
              <c:f>Лист1!$C$57:$C$61</c:f>
              <c:numCache>
                <c:formatCode>###0.0%</c:formatCode>
                <c:ptCount val="5"/>
                <c:pt idx="0">
                  <c:v>7.52089136490251E-2</c:v>
                </c:pt>
                <c:pt idx="1">
                  <c:v>3.6211699164345405E-2</c:v>
                </c:pt>
                <c:pt idx="2">
                  <c:v>0.10027855153203342</c:v>
                </c:pt>
                <c:pt idx="3">
                  <c:v>0.33147632311977793</c:v>
                </c:pt>
                <c:pt idx="4">
                  <c:v>0.45682451253481943</c:v>
                </c:pt>
              </c:numCache>
            </c:numRef>
          </c:val>
        </c:ser>
        <c:dLbls>
          <c:showVal val="1"/>
        </c:dLbls>
        <c:axId val="54920704"/>
        <c:axId val="54922240"/>
      </c:barChart>
      <c:catAx>
        <c:axId val="54920704"/>
        <c:scaling>
          <c:orientation val="minMax"/>
        </c:scaling>
        <c:axPos val="l"/>
        <c:majorTickMark val="none"/>
        <c:tickLblPos val="nextTo"/>
        <c:crossAx val="54922240"/>
        <c:crosses val="autoZero"/>
        <c:auto val="1"/>
        <c:lblAlgn val="ctr"/>
        <c:lblOffset val="100"/>
      </c:catAx>
      <c:valAx>
        <c:axId val="54922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</a:t>
                </a:r>
              </a:p>
            </c:rich>
          </c:tx>
          <c:layout/>
        </c:title>
        <c:numFmt formatCode="###0.0%" sourceLinked="1"/>
        <c:majorTickMark val="none"/>
        <c:tickLblPos val="nextTo"/>
        <c:crossAx val="5492070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Сколько у вас детей?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465384868741233"/>
          <c:y val="0.22441257252876351"/>
          <c:w val="0.43824383328106131"/>
          <c:h val="0.72825813471705758"/>
        </c:manualLayout>
      </c:layout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6.0129626698311803E-2"/>
                  <c:y val="0.10273409163687701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Лист1!$A$73:$A$76</c:f>
              <c:strCache>
                <c:ptCount val="4"/>
                <c:pt idx="0">
                  <c:v>Четверо детей</c:v>
                </c:pt>
                <c:pt idx="1">
                  <c:v>Трое детей</c:v>
                </c:pt>
                <c:pt idx="2">
                  <c:v>Двое детей</c:v>
                </c:pt>
                <c:pt idx="3">
                  <c:v>Один ребенок</c:v>
                </c:pt>
              </c:strCache>
            </c:strRef>
          </c:cat>
          <c:val>
            <c:numRef>
              <c:f>Лист1!$B$73:$B$76</c:f>
              <c:numCache>
                <c:formatCode>0%</c:formatCode>
                <c:ptCount val="4"/>
                <c:pt idx="0">
                  <c:v>7.0000000000000021E-2</c:v>
                </c:pt>
                <c:pt idx="1">
                  <c:v>5.6000000000000001E-2</c:v>
                </c:pt>
                <c:pt idx="2">
                  <c:v>0.36600000000000033</c:v>
                </c:pt>
                <c:pt idx="3">
                  <c:v>0.50700000000000001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88665123737487"/>
          <c:y val="0.24021429251631118"/>
          <c:w val="0.22187419195310637"/>
          <c:h val="0.57449961477811506"/>
        </c:manualLayout>
      </c:layout>
    </c:legend>
    <c:plotVisOnly val="1"/>
  </c:chart>
  <c:txPr>
    <a:bodyPr/>
    <a:lstStyle/>
    <a:p>
      <a:pPr>
        <a:defRPr sz="24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Пользуетесь ли вы услугами яслей или детского сада?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Лист1!$B$88:$B$89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Лист1!$C$88:$C$89</c:f>
              <c:numCache>
                <c:formatCode>0%</c:formatCode>
                <c:ptCount val="2"/>
                <c:pt idx="0">
                  <c:v>0.42300000000000032</c:v>
                </c:pt>
                <c:pt idx="1">
                  <c:v>0.57700000000000051</c:v>
                </c:pt>
              </c:numCache>
            </c:numRef>
          </c:val>
        </c:ser>
        <c:dLbls>
          <c:showVal val="1"/>
        </c:dLbls>
        <c:axId val="54982912"/>
        <c:axId val="54870016"/>
      </c:barChart>
      <c:catAx>
        <c:axId val="54982912"/>
        <c:scaling>
          <c:orientation val="minMax"/>
        </c:scaling>
        <c:axPos val="l"/>
        <c:majorTickMark val="none"/>
        <c:tickLblPos val="nextTo"/>
        <c:crossAx val="54870016"/>
        <c:crosses val="autoZero"/>
        <c:auto val="1"/>
        <c:lblAlgn val="ctr"/>
        <c:lblOffset val="100"/>
      </c:catAx>
      <c:valAx>
        <c:axId val="548700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</a:t>
                </a:r>
              </a:p>
            </c:rich>
          </c:tx>
          <c:layout/>
        </c:title>
        <c:numFmt formatCode="0%" sourceLinked="1"/>
        <c:tickLblPos val="nextTo"/>
        <c:crossAx val="5498291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Помогают ли вам в уходе за ребенком родственники</a:t>
            </a:r>
            <a:r>
              <a:rPr lang="ru-RU" baseline="0"/>
              <a:t>, друзья или знакомые</a:t>
            </a:r>
            <a:r>
              <a:rPr lang="ru-RU"/>
              <a:t>?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Лист1!$B$95:$B$96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Лист1!$C$95:$C$96</c:f>
              <c:numCache>
                <c:formatCode>0%</c:formatCode>
                <c:ptCount val="2"/>
                <c:pt idx="0">
                  <c:v>0.28000000000000008</c:v>
                </c:pt>
                <c:pt idx="1">
                  <c:v>0.72000000000000053</c:v>
                </c:pt>
              </c:numCache>
            </c:numRef>
          </c:val>
        </c:ser>
        <c:dLbls>
          <c:showVal val="1"/>
        </c:dLbls>
        <c:axId val="54902784"/>
        <c:axId val="54904320"/>
      </c:barChart>
      <c:catAx>
        <c:axId val="54902784"/>
        <c:scaling>
          <c:orientation val="minMax"/>
        </c:scaling>
        <c:axPos val="l"/>
        <c:majorTickMark val="none"/>
        <c:tickLblPos val="nextTo"/>
        <c:crossAx val="54904320"/>
        <c:crosses val="autoZero"/>
        <c:auto val="1"/>
        <c:lblAlgn val="ctr"/>
        <c:lblOffset val="100"/>
      </c:catAx>
      <c:valAx>
        <c:axId val="54904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 семей</a:t>
                </a:r>
              </a:p>
            </c:rich>
          </c:tx>
          <c:layout/>
        </c:title>
        <c:numFmt formatCode="0%" sourceLinked="1"/>
        <c:tickLblPos val="nextTo"/>
        <c:crossAx val="54902784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2B293-67D4-4623-8387-6551A22E35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48A7B8-5258-4578-8C61-5AEB16FAD18E}">
      <dgm:prSet phldrT="[Текст]"/>
      <dgm:spPr/>
      <dgm:t>
        <a:bodyPr/>
        <a:lstStyle/>
        <a:p>
          <a:r>
            <a:rPr lang="ru-RU" dirty="0" smtClean="0"/>
            <a:t>Детский сад</a:t>
          </a:r>
          <a:endParaRPr lang="ru-RU" dirty="0"/>
        </a:p>
      </dgm:t>
    </dgm:pt>
    <dgm:pt modelId="{E9979A96-9FFB-488A-93BB-C4487BA1B047}" type="parTrans" cxnId="{34980B33-EEEB-4629-89AC-1B4FC50F48DA}">
      <dgm:prSet/>
      <dgm:spPr/>
      <dgm:t>
        <a:bodyPr/>
        <a:lstStyle/>
        <a:p>
          <a:endParaRPr lang="ru-RU"/>
        </a:p>
      </dgm:t>
    </dgm:pt>
    <dgm:pt modelId="{7D987153-1E45-4E1E-AD64-903813B5ECB7}" type="sibTrans" cxnId="{34980B33-EEEB-4629-89AC-1B4FC50F48DA}">
      <dgm:prSet/>
      <dgm:spPr/>
      <dgm:t>
        <a:bodyPr/>
        <a:lstStyle/>
        <a:p>
          <a:endParaRPr lang="ru-RU"/>
        </a:p>
      </dgm:t>
    </dgm:pt>
    <dgm:pt modelId="{953F1997-1C46-4B3F-9F15-C1EAD614B7E8}">
      <dgm:prSet phldrT="[Текст]"/>
      <dgm:spPr/>
      <dgm:t>
        <a:bodyPr/>
        <a:lstStyle/>
        <a:p>
          <a:r>
            <a:rPr lang="ru-RU" smtClean="0"/>
            <a:t>Как познавательный ресурс для ребенка</a:t>
          </a:r>
          <a:r>
            <a:rPr lang="en-US" smtClean="0"/>
            <a:t> </a:t>
          </a:r>
          <a:endParaRPr lang="ru-RU" dirty="0"/>
        </a:p>
      </dgm:t>
    </dgm:pt>
    <dgm:pt modelId="{C67BCBC0-D891-443D-9C39-B81294F4DC11}" type="parTrans" cxnId="{90EC27AA-8C41-4344-96C9-4351267F35C8}">
      <dgm:prSet/>
      <dgm:spPr/>
      <dgm:t>
        <a:bodyPr/>
        <a:lstStyle/>
        <a:p>
          <a:endParaRPr lang="ru-RU"/>
        </a:p>
      </dgm:t>
    </dgm:pt>
    <dgm:pt modelId="{8B48A082-87FF-40C0-B6CC-E0184DBFE41A}" type="sibTrans" cxnId="{90EC27AA-8C41-4344-96C9-4351267F35C8}">
      <dgm:prSet/>
      <dgm:spPr/>
      <dgm:t>
        <a:bodyPr/>
        <a:lstStyle/>
        <a:p>
          <a:endParaRPr lang="ru-RU"/>
        </a:p>
      </dgm:t>
    </dgm:pt>
    <dgm:pt modelId="{65C1A36D-0C8D-4D9E-82A7-DE624B6F3DED}">
      <dgm:prSet phldrT="[Текст]"/>
      <dgm:spPr/>
      <dgm:t>
        <a:bodyPr/>
        <a:lstStyle/>
        <a:p>
          <a:r>
            <a:rPr lang="ru-RU" dirty="0" smtClean="0"/>
            <a:t>Как временный ресурс для родителей</a:t>
          </a:r>
          <a:endParaRPr lang="ru-RU" dirty="0"/>
        </a:p>
      </dgm:t>
    </dgm:pt>
    <dgm:pt modelId="{30E9D750-2BA4-47C3-927C-090E291A6DB3}" type="parTrans" cxnId="{704EE7EE-656A-4471-ABEF-D8E9DA3BA92D}">
      <dgm:prSet/>
      <dgm:spPr/>
      <dgm:t>
        <a:bodyPr/>
        <a:lstStyle/>
        <a:p>
          <a:endParaRPr lang="ru-RU"/>
        </a:p>
      </dgm:t>
    </dgm:pt>
    <dgm:pt modelId="{E9E15DD2-EDF3-4079-A787-5D78FFB7B46C}" type="sibTrans" cxnId="{704EE7EE-656A-4471-ABEF-D8E9DA3BA92D}">
      <dgm:prSet/>
      <dgm:spPr/>
      <dgm:t>
        <a:bodyPr/>
        <a:lstStyle/>
        <a:p>
          <a:endParaRPr lang="ru-RU"/>
        </a:p>
      </dgm:t>
    </dgm:pt>
    <dgm:pt modelId="{5A32B8EC-B176-4182-B5EC-B84C1B6E69C5}" type="pres">
      <dgm:prSet presAssocID="{6262B293-67D4-4623-8387-6551A22E35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4259E5-8A3F-4540-B78B-74750E646A54}" type="pres">
      <dgm:prSet presAssocID="{5948A7B8-5258-4578-8C61-5AEB16FAD18E}" presName="hierRoot1" presStyleCnt="0"/>
      <dgm:spPr/>
    </dgm:pt>
    <dgm:pt modelId="{905FFECE-E681-476F-BCA1-A06131A4A97C}" type="pres">
      <dgm:prSet presAssocID="{5948A7B8-5258-4578-8C61-5AEB16FAD18E}" presName="composite" presStyleCnt="0"/>
      <dgm:spPr/>
    </dgm:pt>
    <dgm:pt modelId="{0BD5B3F0-48FA-412F-B931-4A638FEE3061}" type="pres">
      <dgm:prSet presAssocID="{5948A7B8-5258-4578-8C61-5AEB16FAD18E}" presName="background" presStyleLbl="node0" presStyleIdx="0" presStyleCnt="1"/>
      <dgm:spPr/>
    </dgm:pt>
    <dgm:pt modelId="{0170D984-5D81-4501-A0F0-2DFF032E1445}" type="pres">
      <dgm:prSet presAssocID="{5948A7B8-5258-4578-8C61-5AEB16FAD18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DE21A5-40D8-4DF5-AC13-52FCA528C990}" type="pres">
      <dgm:prSet presAssocID="{5948A7B8-5258-4578-8C61-5AEB16FAD18E}" presName="hierChild2" presStyleCnt="0"/>
      <dgm:spPr/>
    </dgm:pt>
    <dgm:pt modelId="{B95D2C66-D027-4723-879E-2BECD24CDCAB}" type="pres">
      <dgm:prSet presAssocID="{C67BCBC0-D891-443D-9C39-B81294F4DC1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47E7131-E355-4BE3-832D-D079D3B09955}" type="pres">
      <dgm:prSet presAssocID="{953F1997-1C46-4B3F-9F15-C1EAD614B7E8}" presName="hierRoot2" presStyleCnt="0"/>
      <dgm:spPr/>
    </dgm:pt>
    <dgm:pt modelId="{0564D078-4D85-46DA-A25D-E31921B504C7}" type="pres">
      <dgm:prSet presAssocID="{953F1997-1C46-4B3F-9F15-C1EAD614B7E8}" presName="composite2" presStyleCnt="0"/>
      <dgm:spPr/>
    </dgm:pt>
    <dgm:pt modelId="{54221AE1-68DA-4B26-B7D9-21E64A4EB245}" type="pres">
      <dgm:prSet presAssocID="{953F1997-1C46-4B3F-9F15-C1EAD614B7E8}" presName="background2" presStyleLbl="node2" presStyleIdx="0" presStyleCnt="2"/>
      <dgm:spPr/>
    </dgm:pt>
    <dgm:pt modelId="{94F5371F-1925-49B2-B72C-C6C63CAFDA08}" type="pres">
      <dgm:prSet presAssocID="{953F1997-1C46-4B3F-9F15-C1EAD614B7E8}" presName="text2" presStyleLbl="fgAcc2" presStyleIdx="0" presStyleCnt="2" custScaleX="162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525B30-E4CD-405A-A6E2-4E2719A9CBD3}" type="pres">
      <dgm:prSet presAssocID="{953F1997-1C46-4B3F-9F15-C1EAD614B7E8}" presName="hierChild3" presStyleCnt="0"/>
      <dgm:spPr/>
    </dgm:pt>
    <dgm:pt modelId="{130B63D6-223C-4B09-BBB2-6C9BF2F052E3}" type="pres">
      <dgm:prSet presAssocID="{30E9D750-2BA4-47C3-927C-090E291A6DB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5633AA4-1ADB-428B-91AE-34A0A2279118}" type="pres">
      <dgm:prSet presAssocID="{65C1A36D-0C8D-4D9E-82A7-DE624B6F3DED}" presName="hierRoot2" presStyleCnt="0"/>
      <dgm:spPr/>
    </dgm:pt>
    <dgm:pt modelId="{1092B3F7-6BD3-4CFA-9AC5-E553FB8249B1}" type="pres">
      <dgm:prSet presAssocID="{65C1A36D-0C8D-4D9E-82A7-DE624B6F3DED}" presName="composite2" presStyleCnt="0"/>
      <dgm:spPr/>
    </dgm:pt>
    <dgm:pt modelId="{918EAFB9-661E-4A88-B85C-9F9E3F59C6E4}" type="pres">
      <dgm:prSet presAssocID="{65C1A36D-0C8D-4D9E-82A7-DE624B6F3DED}" presName="background2" presStyleLbl="node2" presStyleIdx="1" presStyleCnt="2"/>
      <dgm:spPr/>
    </dgm:pt>
    <dgm:pt modelId="{EDBD8A81-24EC-4AC8-8CE0-FCB71CAED119}" type="pres">
      <dgm:prSet presAssocID="{65C1A36D-0C8D-4D9E-82A7-DE624B6F3DED}" presName="text2" presStyleLbl="fgAcc2" presStyleIdx="1" presStyleCnt="2" custScaleX="1586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56879C-593D-401F-B890-5A20318249C7}" type="pres">
      <dgm:prSet presAssocID="{65C1A36D-0C8D-4D9E-82A7-DE624B6F3DED}" presName="hierChild3" presStyleCnt="0"/>
      <dgm:spPr/>
    </dgm:pt>
  </dgm:ptLst>
  <dgm:cxnLst>
    <dgm:cxn modelId="{34980B33-EEEB-4629-89AC-1B4FC50F48DA}" srcId="{6262B293-67D4-4623-8387-6551A22E350C}" destId="{5948A7B8-5258-4578-8C61-5AEB16FAD18E}" srcOrd="0" destOrd="0" parTransId="{E9979A96-9FFB-488A-93BB-C4487BA1B047}" sibTransId="{7D987153-1E45-4E1E-AD64-903813B5ECB7}"/>
    <dgm:cxn modelId="{F2AFB62C-1FFD-4EF9-BD60-8E16AB8B6750}" type="presOf" srcId="{6262B293-67D4-4623-8387-6551A22E350C}" destId="{5A32B8EC-B176-4182-B5EC-B84C1B6E69C5}" srcOrd="0" destOrd="0" presId="urn:microsoft.com/office/officeart/2005/8/layout/hierarchy1"/>
    <dgm:cxn modelId="{34150ED7-AEFC-42E4-8F3B-CE7394E0AECD}" type="presOf" srcId="{30E9D750-2BA4-47C3-927C-090E291A6DB3}" destId="{130B63D6-223C-4B09-BBB2-6C9BF2F052E3}" srcOrd="0" destOrd="0" presId="urn:microsoft.com/office/officeart/2005/8/layout/hierarchy1"/>
    <dgm:cxn modelId="{704EE7EE-656A-4471-ABEF-D8E9DA3BA92D}" srcId="{5948A7B8-5258-4578-8C61-5AEB16FAD18E}" destId="{65C1A36D-0C8D-4D9E-82A7-DE624B6F3DED}" srcOrd="1" destOrd="0" parTransId="{30E9D750-2BA4-47C3-927C-090E291A6DB3}" sibTransId="{E9E15DD2-EDF3-4079-A787-5D78FFB7B46C}"/>
    <dgm:cxn modelId="{2DBB8409-1F9B-446F-AE67-9909149F3702}" type="presOf" srcId="{C67BCBC0-D891-443D-9C39-B81294F4DC11}" destId="{B95D2C66-D027-4723-879E-2BECD24CDCAB}" srcOrd="0" destOrd="0" presId="urn:microsoft.com/office/officeart/2005/8/layout/hierarchy1"/>
    <dgm:cxn modelId="{D93B9958-F908-45D2-A4F2-60D227B07F80}" type="presOf" srcId="{5948A7B8-5258-4578-8C61-5AEB16FAD18E}" destId="{0170D984-5D81-4501-A0F0-2DFF032E1445}" srcOrd="0" destOrd="0" presId="urn:microsoft.com/office/officeart/2005/8/layout/hierarchy1"/>
    <dgm:cxn modelId="{4BD4E710-03DC-48BC-8C4B-C5FA93538EEB}" type="presOf" srcId="{953F1997-1C46-4B3F-9F15-C1EAD614B7E8}" destId="{94F5371F-1925-49B2-B72C-C6C63CAFDA08}" srcOrd="0" destOrd="0" presId="urn:microsoft.com/office/officeart/2005/8/layout/hierarchy1"/>
    <dgm:cxn modelId="{90EC27AA-8C41-4344-96C9-4351267F35C8}" srcId="{5948A7B8-5258-4578-8C61-5AEB16FAD18E}" destId="{953F1997-1C46-4B3F-9F15-C1EAD614B7E8}" srcOrd="0" destOrd="0" parTransId="{C67BCBC0-D891-443D-9C39-B81294F4DC11}" sibTransId="{8B48A082-87FF-40C0-B6CC-E0184DBFE41A}"/>
    <dgm:cxn modelId="{B4E05CB7-87B0-4379-B371-B752F017869A}" type="presOf" srcId="{65C1A36D-0C8D-4D9E-82A7-DE624B6F3DED}" destId="{EDBD8A81-24EC-4AC8-8CE0-FCB71CAED119}" srcOrd="0" destOrd="0" presId="urn:microsoft.com/office/officeart/2005/8/layout/hierarchy1"/>
    <dgm:cxn modelId="{25CDD9D7-A646-4825-A5DC-132FB921E018}" type="presParOf" srcId="{5A32B8EC-B176-4182-B5EC-B84C1B6E69C5}" destId="{C84259E5-8A3F-4540-B78B-74750E646A54}" srcOrd="0" destOrd="0" presId="urn:microsoft.com/office/officeart/2005/8/layout/hierarchy1"/>
    <dgm:cxn modelId="{5A06D389-4BE8-4580-9D5F-8BF9ECC1AC9B}" type="presParOf" srcId="{C84259E5-8A3F-4540-B78B-74750E646A54}" destId="{905FFECE-E681-476F-BCA1-A06131A4A97C}" srcOrd="0" destOrd="0" presId="urn:microsoft.com/office/officeart/2005/8/layout/hierarchy1"/>
    <dgm:cxn modelId="{0690EF3C-2DC5-4D87-A925-F3114C3F90F8}" type="presParOf" srcId="{905FFECE-E681-476F-BCA1-A06131A4A97C}" destId="{0BD5B3F0-48FA-412F-B931-4A638FEE3061}" srcOrd="0" destOrd="0" presId="urn:microsoft.com/office/officeart/2005/8/layout/hierarchy1"/>
    <dgm:cxn modelId="{1F02F6F6-CDB3-4878-86E2-87D1B565AE68}" type="presParOf" srcId="{905FFECE-E681-476F-BCA1-A06131A4A97C}" destId="{0170D984-5D81-4501-A0F0-2DFF032E1445}" srcOrd="1" destOrd="0" presId="urn:microsoft.com/office/officeart/2005/8/layout/hierarchy1"/>
    <dgm:cxn modelId="{D814FED1-2771-4BBE-A59D-D28EA7EDA0FA}" type="presParOf" srcId="{C84259E5-8A3F-4540-B78B-74750E646A54}" destId="{1FDE21A5-40D8-4DF5-AC13-52FCA528C990}" srcOrd="1" destOrd="0" presId="urn:microsoft.com/office/officeart/2005/8/layout/hierarchy1"/>
    <dgm:cxn modelId="{39A7A9B9-9978-413A-9B05-4DEC6103C1DC}" type="presParOf" srcId="{1FDE21A5-40D8-4DF5-AC13-52FCA528C990}" destId="{B95D2C66-D027-4723-879E-2BECD24CDCAB}" srcOrd="0" destOrd="0" presId="urn:microsoft.com/office/officeart/2005/8/layout/hierarchy1"/>
    <dgm:cxn modelId="{34C1825A-58FD-487E-8577-FE469CCFE7C5}" type="presParOf" srcId="{1FDE21A5-40D8-4DF5-AC13-52FCA528C990}" destId="{447E7131-E355-4BE3-832D-D079D3B09955}" srcOrd="1" destOrd="0" presId="urn:microsoft.com/office/officeart/2005/8/layout/hierarchy1"/>
    <dgm:cxn modelId="{244F9363-983C-45AD-83B5-2AB62FC27D32}" type="presParOf" srcId="{447E7131-E355-4BE3-832D-D079D3B09955}" destId="{0564D078-4D85-46DA-A25D-E31921B504C7}" srcOrd="0" destOrd="0" presId="urn:microsoft.com/office/officeart/2005/8/layout/hierarchy1"/>
    <dgm:cxn modelId="{A58F44A2-4685-46AA-9CFE-D5796AAE4F98}" type="presParOf" srcId="{0564D078-4D85-46DA-A25D-E31921B504C7}" destId="{54221AE1-68DA-4B26-B7D9-21E64A4EB245}" srcOrd="0" destOrd="0" presId="urn:microsoft.com/office/officeart/2005/8/layout/hierarchy1"/>
    <dgm:cxn modelId="{60A7C7A4-7F10-4EC3-A447-BBFC19BDB6BA}" type="presParOf" srcId="{0564D078-4D85-46DA-A25D-E31921B504C7}" destId="{94F5371F-1925-49B2-B72C-C6C63CAFDA08}" srcOrd="1" destOrd="0" presId="urn:microsoft.com/office/officeart/2005/8/layout/hierarchy1"/>
    <dgm:cxn modelId="{597AB314-AF12-4C38-B146-ED2E453BD592}" type="presParOf" srcId="{447E7131-E355-4BE3-832D-D079D3B09955}" destId="{D4525B30-E4CD-405A-A6E2-4E2719A9CBD3}" srcOrd="1" destOrd="0" presId="urn:microsoft.com/office/officeart/2005/8/layout/hierarchy1"/>
    <dgm:cxn modelId="{2FC5B2A8-99E2-4DB2-986A-690C5C49A4B9}" type="presParOf" srcId="{1FDE21A5-40D8-4DF5-AC13-52FCA528C990}" destId="{130B63D6-223C-4B09-BBB2-6C9BF2F052E3}" srcOrd="2" destOrd="0" presId="urn:microsoft.com/office/officeart/2005/8/layout/hierarchy1"/>
    <dgm:cxn modelId="{FFFD80EE-EF7B-4FF8-84C7-6EEF12D4B4A3}" type="presParOf" srcId="{1FDE21A5-40D8-4DF5-AC13-52FCA528C990}" destId="{15633AA4-1ADB-428B-91AE-34A0A2279118}" srcOrd="3" destOrd="0" presId="urn:microsoft.com/office/officeart/2005/8/layout/hierarchy1"/>
    <dgm:cxn modelId="{A19B2469-5BE9-41F0-9E01-2B5198E27D91}" type="presParOf" srcId="{15633AA4-1ADB-428B-91AE-34A0A2279118}" destId="{1092B3F7-6BD3-4CFA-9AC5-E553FB8249B1}" srcOrd="0" destOrd="0" presId="urn:microsoft.com/office/officeart/2005/8/layout/hierarchy1"/>
    <dgm:cxn modelId="{803DB589-25B7-4A5C-87E9-9BFC14C687C7}" type="presParOf" srcId="{1092B3F7-6BD3-4CFA-9AC5-E553FB8249B1}" destId="{918EAFB9-661E-4A88-B85C-9F9E3F59C6E4}" srcOrd="0" destOrd="0" presId="urn:microsoft.com/office/officeart/2005/8/layout/hierarchy1"/>
    <dgm:cxn modelId="{2CBF5562-F3F4-41AE-B005-0622DD74FB40}" type="presParOf" srcId="{1092B3F7-6BD3-4CFA-9AC5-E553FB8249B1}" destId="{EDBD8A81-24EC-4AC8-8CE0-FCB71CAED119}" srcOrd="1" destOrd="0" presId="urn:microsoft.com/office/officeart/2005/8/layout/hierarchy1"/>
    <dgm:cxn modelId="{46533889-9490-4B4B-80A6-1093B00A68A0}" type="presParOf" srcId="{15633AA4-1ADB-428B-91AE-34A0A2279118}" destId="{0756879C-593D-401F-B890-5A20318249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0B63D6-223C-4B09-BBB2-6C9BF2F052E3}">
      <dsp:nvSpPr>
        <dsp:cNvPr id="0" name=""/>
        <dsp:cNvSpPr/>
      </dsp:nvSpPr>
      <dsp:spPr>
        <a:xfrm>
          <a:off x="4185254" y="1549581"/>
          <a:ext cx="2248131" cy="707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418"/>
              </a:lnTo>
              <a:lnTo>
                <a:pt x="2248131" y="482418"/>
              </a:lnTo>
              <a:lnTo>
                <a:pt x="2248131" y="70790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D2C66-D027-4723-879E-2BECD24CDCAB}">
      <dsp:nvSpPr>
        <dsp:cNvPr id="0" name=""/>
        <dsp:cNvSpPr/>
      </dsp:nvSpPr>
      <dsp:spPr>
        <a:xfrm>
          <a:off x="1984404" y="1549581"/>
          <a:ext cx="2200849" cy="707907"/>
        </a:xfrm>
        <a:custGeom>
          <a:avLst/>
          <a:gdLst/>
          <a:ahLst/>
          <a:cxnLst/>
          <a:rect l="0" t="0" r="0" b="0"/>
          <a:pathLst>
            <a:path>
              <a:moveTo>
                <a:pt x="2200849" y="0"/>
              </a:moveTo>
              <a:lnTo>
                <a:pt x="2200849" y="482418"/>
              </a:lnTo>
              <a:lnTo>
                <a:pt x="0" y="482418"/>
              </a:lnTo>
              <a:lnTo>
                <a:pt x="0" y="70790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5B3F0-48FA-412F-B931-4A638FEE3061}">
      <dsp:nvSpPr>
        <dsp:cNvPr id="0" name=""/>
        <dsp:cNvSpPr/>
      </dsp:nvSpPr>
      <dsp:spPr>
        <a:xfrm>
          <a:off x="2968220" y="3948"/>
          <a:ext cx="2434067" cy="1545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0D984-5D81-4501-A0F0-2DFF032E1445}">
      <dsp:nvSpPr>
        <dsp:cNvPr id="0" name=""/>
        <dsp:cNvSpPr/>
      </dsp:nvSpPr>
      <dsp:spPr>
        <a:xfrm>
          <a:off x="3238672" y="260877"/>
          <a:ext cx="2434067" cy="1545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Детский сад</a:t>
          </a:r>
          <a:endParaRPr lang="ru-RU" sz="2900" kern="1200" dirty="0"/>
        </a:p>
      </dsp:txBody>
      <dsp:txXfrm>
        <a:off x="3238672" y="260877"/>
        <a:ext cx="2434067" cy="1545632"/>
      </dsp:txXfrm>
    </dsp:sp>
    <dsp:sp modelId="{54221AE1-68DA-4B26-B7D9-21E64A4EB245}">
      <dsp:nvSpPr>
        <dsp:cNvPr id="0" name=""/>
        <dsp:cNvSpPr/>
      </dsp:nvSpPr>
      <dsp:spPr>
        <a:xfrm>
          <a:off x="6724" y="2257489"/>
          <a:ext cx="3955359" cy="1545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5371F-1925-49B2-B72C-C6C63CAFDA08}">
      <dsp:nvSpPr>
        <dsp:cNvPr id="0" name=""/>
        <dsp:cNvSpPr/>
      </dsp:nvSpPr>
      <dsp:spPr>
        <a:xfrm>
          <a:off x="277176" y="2514418"/>
          <a:ext cx="3955359" cy="1545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Как познавательный ресурс для ребенка</a:t>
          </a:r>
          <a:r>
            <a:rPr lang="en-US" sz="2900" kern="1200" smtClean="0"/>
            <a:t> </a:t>
          </a:r>
          <a:endParaRPr lang="ru-RU" sz="2900" kern="1200" dirty="0"/>
        </a:p>
      </dsp:txBody>
      <dsp:txXfrm>
        <a:off x="277176" y="2514418"/>
        <a:ext cx="3955359" cy="1545632"/>
      </dsp:txXfrm>
    </dsp:sp>
    <dsp:sp modelId="{918EAFB9-661E-4A88-B85C-9F9E3F59C6E4}">
      <dsp:nvSpPr>
        <dsp:cNvPr id="0" name=""/>
        <dsp:cNvSpPr/>
      </dsp:nvSpPr>
      <dsp:spPr>
        <a:xfrm>
          <a:off x="4502987" y="2257489"/>
          <a:ext cx="3860795" cy="1545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D8A81-24EC-4AC8-8CE0-FCB71CAED119}">
      <dsp:nvSpPr>
        <dsp:cNvPr id="0" name=""/>
        <dsp:cNvSpPr/>
      </dsp:nvSpPr>
      <dsp:spPr>
        <a:xfrm>
          <a:off x="4773439" y="2514418"/>
          <a:ext cx="3860795" cy="1545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Как временный ресурс для родителей</a:t>
          </a:r>
          <a:endParaRPr lang="ru-RU" sz="2900" kern="1200" dirty="0"/>
        </a:p>
      </dsp:txBody>
      <dsp:txXfrm>
        <a:off x="4773439" y="2514418"/>
        <a:ext cx="3860795" cy="1545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0624" y="2204864"/>
            <a:ext cx="7781544" cy="1470025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Внесемейные институты семейного воспитания детей дошкольного возраста в        Санкт-Петербурге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8211312" cy="685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Студентка 3-го курса</a:t>
            </a:r>
          </a:p>
          <a:p>
            <a:r>
              <a:rPr lang="ru-RU" dirty="0" smtClean="0"/>
              <a:t>Ботвинченко А. С.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6172200"/>
            <a:ext cx="8211312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НУГ «Семья и социальные неравенства»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None/>
              <a:tabLst/>
              <a:defRPr/>
            </a:pPr>
            <a:r>
              <a:rPr lang="ru-RU" sz="2000" dirty="0" smtClean="0"/>
              <a:t>НИУ ВШЭ СПб 2013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Пожелания семей, как потребителей услуг детского сада, в организации досуга дошкольников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2060848"/>
          <a:ext cx="8496944" cy="451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Мнение родителей о детском садике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Готовы ли платить больше за садик? :</a:t>
            </a:r>
          </a:p>
          <a:p>
            <a:r>
              <a:rPr lang="ru-RU" dirty="0" smtClean="0"/>
              <a:t>«Ну, мне </a:t>
            </a:r>
            <a:r>
              <a:rPr lang="ru-RU" u="sng" dirty="0" smtClean="0"/>
              <a:t>пришлось бы, потому что, а куда мне ребенка</a:t>
            </a:r>
            <a:r>
              <a:rPr lang="ru-RU" dirty="0" smtClean="0"/>
              <a:t>?  Пришлось бы.  Да, потому что няни… Все-таки, лучше детский сад, чем няня. Ребенок с ней наедине, а детский сад – это </a:t>
            </a:r>
            <a:r>
              <a:rPr lang="ru-RU" u="sng" dirty="0" smtClean="0"/>
              <a:t>общение с детьми</a:t>
            </a:r>
            <a:r>
              <a:rPr lang="ru-RU" dirty="0" smtClean="0"/>
              <a:t>… Выживание так сказать в социуме. Даже если на развивающие занятия ходить вместе с няней и общаться с детьми, то это все равно не то. Ребенок все-таки должен самостоятельным быть.» </a:t>
            </a:r>
          </a:p>
          <a:p>
            <a:pPr>
              <a:buNone/>
            </a:pPr>
            <a:r>
              <a:rPr lang="ru-RU" dirty="0" smtClean="0"/>
              <a:t>     Ж., 29 лет, разведена, ребенку 4 года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Занятость матерей, в семьях с детьми-дошкольниками, посещающими детский сад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91264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семьям с детьми-дошкольниками со стороны родственников, знакомых и друзей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91264" cy="2044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1520" y="3854584"/>
          <a:ext cx="8568952" cy="3003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Постоянная няня, как субъект заботы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«Я выбрала няню по интуиции. Причем муж настаивал на другой кандидатуре, на семейном совете я его  попыталась убедить… Как вот я увидела человека, через две минуты я поняла, это было что-то наверное сверху и оно мне сказало. Она пришла к нам работать когда </a:t>
            </a:r>
            <a:r>
              <a:rPr lang="ru-RU" u="sng" dirty="0" smtClean="0"/>
              <a:t>ребенку было три месяца, сейчас три года</a:t>
            </a:r>
            <a:r>
              <a:rPr lang="ru-RU" dirty="0" smtClean="0"/>
              <a:t>. Она (няня) </a:t>
            </a:r>
            <a:r>
              <a:rPr lang="ru-RU" u="sng" dirty="0" smtClean="0"/>
              <a:t>фактически член семьи</a:t>
            </a:r>
            <a:r>
              <a:rPr lang="ru-RU" dirty="0" smtClean="0"/>
              <a:t>, то есть она мне как мама стала, при этом мне очень нравится, что она..взаимное уважение, мы не опустились до каких-то там дискуссий, я имею в виду, она человек, который работает по найму,  при этом </a:t>
            </a:r>
            <a:r>
              <a:rPr lang="ru-RU" u="sng" dirty="0" smtClean="0"/>
              <a:t>я ей безгранично доверяю</a:t>
            </a:r>
            <a:r>
              <a:rPr lang="ru-RU" dirty="0" smtClean="0"/>
              <a:t>, ребенок ее очень любит и это взаимно.»</a:t>
            </a:r>
          </a:p>
          <a:p>
            <a:pPr>
              <a:buNone/>
            </a:pPr>
            <a:r>
              <a:rPr lang="ru-RU" dirty="0" smtClean="0"/>
              <a:t>     Ж., 35 лет, замужем, ребенку 3 года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детей в семьях, которые пользуются услугами постоянной няни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844824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Дополнительная помощь родителям по уходу за детьми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21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83568" y="4005064"/>
          <a:ext cx="806489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Семейное положение респондентов, которые пользуются услугами постоянной няни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11960" y="1988840"/>
          <a:ext cx="448518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7"/>
          <p:cNvGraphicFramePr>
            <a:graphicFrameLocks/>
          </p:cNvGraphicFramePr>
          <p:nvPr/>
        </p:nvGraphicFramePr>
        <p:xfrm>
          <a:off x="467544" y="2132856"/>
          <a:ext cx="3898776" cy="420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Материальное положение семей, которые пользуются услугами постоянной няни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1916832"/>
          <a:ext cx="83529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Предварительные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Наиболее востребованными услугами для родителей с детьми дошкольного возраста являются услуги детского сада и яслей (84% семей)</a:t>
            </a:r>
          </a:p>
          <a:p>
            <a:r>
              <a:rPr lang="ru-RU" dirty="0" smtClean="0"/>
              <a:t>40 % родителей, дети которых посещают детский сад, хотели бы, чтобы забота о ребенке осуществлялась в семье</a:t>
            </a:r>
          </a:p>
          <a:p>
            <a:r>
              <a:rPr lang="ru-RU" dirty="0" smtClean="0"/>
              <a:t> 16% семей пользуются услугами постоянной няни, не исключая помощи со стороны </a:t>
            </a:r>
            <a:r>
              <a:rPr lang="ru-RU" dirty="0" smtClean="0"/>
              <a:t>родственнико</a:t>
            </a: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smtClean="0"/>
              <a:t>и использования услуг  детского сада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Забота </a:t>
            </a:r>
            <a:r>
              <a:rPr lang="ru-RU" dirty="0" smtClean="0"/>
              <a:t>о </a:t>
            </a:r>
            <a:r>
              <a:rPr lang="ru-RU" dirty="0" smtClean="0"/>
              <a:t>детях дошкольного возраста</a:t>
            </a:r>
            <a:endParaRPr lang="ru-RU" dirty="0" smtClean="0"/>
          </a:p>
          <a:p>
            <a:r>
              <a:rPr lang="ru-RU" dirty="0" smtClean="0"/>
              <a:t>Цель исследования – выявить, какие стратегии выбора </a:t>
            </a:r>
            <a:r>
              <a:rPr lang="ru-RU" dirty="0" err="1" smtClean="0"/>
              <a:t>внесемейных</a:t>
            </a:r>
            <a:r>
              <a:rPr lang="ru-RU" dirty="0" smtClean="0"/>
              <a:t> институтов используют родители  и какие факторы влияют на их выбор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960120"/>
          </a:xfrm>
        </p:spPr>
        <p:txBody>
          <a:bodyPr/>
          <a:lstStyle/>
          <a:p>
            <a:r>
              <a:rPr lang="ru-RU" dirty="0" smtClean="0"/>
              <a:t>Большое 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Задачи исследования:</a:t>
            </a:r>
          </a:p>
          <a:p>
            <a:r>
              <a:rPr lang="ru-RU" dirty="0" smtClean="0"/>
              <a:t>Определить возможные </a:t>
            </a:r>
            <a:r>
              <a:rPr lang="ru-RU" dirty="0" err="1" smtClean="0"/>
              <a:t>внесемейные</a:t>
            </a:r>
            <a:r>
              <a:rPr lang="ru-RU" dirty="0" smtClean="0"/>
              <a:t> институты и выделить их функции</a:t>
            </a:r>
          </a:p>
          <a:p>
            <a:r>
              <a:rPr lang="ru-RU" dirty="0" smtClean="0"/>
              <a:t>Рассмотреть  сходства и различия данных институтов</a:t>
            </a:r>
          </a:p>
          <a:p>
            <a:r>
              <a:rPr lang="ru-RU" dirty="0" smtClean="0"/>
              <a:t>Выявить причины выбора/отказа для каждого из институтов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Эмпирическая база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30 интервью  с родителями</a:t>
            </a:r>
          </a:p>
          <a:p>
            <a:pPr>
              <a:buNone/>
            </a:pPr>
            <a:r>
              <a:rPr lang="ru-RU" dirty="0" smtClean="0"/>
              <a:t>(15  мужчин, 15 женщин)</a:t>
            </a:r>
          </a:p>
          <a:p>
            <a:endParaRPr lang="ru-RU" smtClean="0"/>
          </a:p>
          <a:p>
            <a:r>
              <a:rPr lang="ru-RU" smtClean="0"/>
              <a:t>Анализ </a:t>
            </a:r>
            <a:r>
              <a:rPr lang="ru-RU" dirty="0" smtClean="0"/>
              <a:t>2000 </a:t>
            </a:r>
            <a:r>
              <a:rPr lang="ru-RU" smtClean="0"/>
              <a:t>анкет 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Внесемейные</a:t>
            </a:r>
            <a:r>
              <a:rPr lang="ru-RU" dirty="0" smtClean="0"/>
              <a:t> институты семейного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4365104"/>
            <a:ext cx="3394720" cy="1756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Детское образовательное  учреждение (ДОУ)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2492896"/>
            <a:ext cx="2736304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Char char=""/>
              <a:tabLst/>
              <a:defRPr/>
            </a:pPr>
            <a:r>
              <a:rPr lang="ru-RU" sz="3200" dirty="0" smtClean="0"/>
              <a:t>Институт бабушек-дедушек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56176" y="2492896"/>
            <a:ext cx="2736304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Char char=""/>
              <a:tabLst/>
              <a:defRPr/>
            </a:pPr>
            <a:r>
              <a:rPr lang="ru-RU" sz="3200" dirty="0" smtClean="0"/>
              <a:t>Няня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4048" y="4005064"/>
            <a:ext cx="3024336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3" pitchFamily="18" charset="2"/>
              <a:buChar char=""/>
              <a:tabLst/>
              <a:defRPr/>
            </a:pPr>
            <a:r>
              <a:rPr lang="ru-RU" sz="3200" dirty="0" smtClean="0"/>
              <a:t>Детский развивающий центр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83768" y="1844824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923928" y="1916832"/>
            <a:ext cx="3600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60032" y="1916832"/>
            <a:ext cx="79208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436096" y="1844824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родителям в уходе за детьми-дошкольниками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Потребление услуг семьями с детьми дошкольного возраста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700808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ая прямоугольная выноска 8"/>
          <p:cNvSpPr/>
          <p:nvPr/>
        </p:nvSpPr>
        <p:spPr>
          <a:xfrm>
            <a:off x="5076056" y="2276872"/>
            <a:ext cx="3816424" cy="288032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51520" y="2924944"/>
            <a:ext cx="3888432" cy="2016224"/>
          </a:xfrm>
          <a:prstGeom prst="wedgeRoundRectCallout">
            <a:avLst>
              <a:gd name="adj1" fmla="val -16424"/>
              <a:gd name="adj2" fmla="val -671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ДОУ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924944"/>
            <a:ext cx="375476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tabLst/>
              <a:defRPr/>
            </a:pPr>
            <a:r>
              <a:rPr lang="ru-RU" sz="3200" dirty="0" smtClean="0"/>
              <a:t>    Детское </a:t>
            </a:r>
            <a:r>
              <a:rPr lang="ru-RU" sz="3200" u="sng" dirty="0" smtClean="0"/>
              <a:t>образовательное</a:t>
            </a:r>
            <a:r>
              <a:rPr lang="ru-RU" sz="3200" dirty="0" smtClean="0"/>
              <a:t> учреждение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89240" y="2276872"/>
            <a:ext cx="3754760" cy="3124944"/>
          </a:xfrm>
        </p:spPr>
        <p:txBody>
          <a:bodyPr/>
          <a:lstStyle/>
          <a:p>
            <a:r>
              <a:rPr lang="ru-RU" dirty="0" smtClean="0"/>
              <a:t>Замещения </a:t>
            </a:r>
          </a:p>
          <a:p>
            <a:r>
              <a:rPr lang="ru-RU" dirty="0" smtClean="0"/>
              <a:t>Социализации </a:t>
            </a:r>
          </a:p>
          <a:p>
            <a:r>
              <a:rPr lang="ru-RU" dirty="0" smtClean="0"/>
              <a:t>Заботы </a:t>
            </a:r>
          </a:p>
          <a:p>
            <a:r>
              <a:rPr lang="ru-RU" dirty="0" smtClean="0"/>
              <a:t>Образования и развития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191683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Государство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551723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Семья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«Понимание» детского сада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2060848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66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TS010271166</Template>
  <TotalTime>518</TotalTime>
  <Words>681</Words>
  <Application>Microsoft Office PowerPoint</Application>
  <PresentationFormat>Экран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TS010271166</vt:lpstr>
      <vt:lpstr>Внесемейные институты семейного воспитания детей дошкольного возраста в        Санкт-Петербурге</vt:lpstr>
      <vt:lpstr>Программа исследования</vt:lpstr>
      <vt:lpstr>Программа исследования</vt:lpstr>
      <vt:lpstr>Эмпирическая база исследования</vt:lpstr>
      <vt:lpstr>Внесемейные институты семейного воспитания </vt:lpstr>
      <vt:lpstr>Помощь родителям в уходе за детьми-дошкольниками</vt:lpstr>
      <vt:lpstr>Потребление услуг семьями с детьми дошкольного возраста</vt:lpstr>
      <vt:lpstr>Функции ДОУ</vt:lpstr>
      <vt:lpstr>«Понимание» детского сада</vt:lpstr>
      <vt:lpstr>Пожелания семей, как потребителей услуг детского сада, в организации досуга дошкольников</vt:lpstr>
      <vt:lpstr>Мнение родителей о детском садике</vt:lpstr>
      <vt:lpstr>Занятость матерей, в семьях с детьми-дошкольниками, посещающими детский сад</vt:lpstr>
      <vt:lpstr>Помощь семьям с детьми-дошкольниками со стороны родственников, знакомых и друзей</vt:lpstr>
      <vt:lpstr>Постоянная няня, как субъект заботы</vt:lpstr>
      <vt:lpstr>Количество детей в семьях, которые пользуются услугами постоянной няни</vt:lpstr>
      <vt:lpstr>Дополнительная помощь родителям по уходу за детьми</vt:lpstr>
      <vt:lpstr>Семейное положение респондентов, которые пользуются услугами постоянной няни</vt:lpstr>
      <vt:lpstr>Материальное положение семей, которые пользуются услугами постоянной няни</vt:lpstr>
      <vt:lpstr>Предварительные выводы</vt:lpstr>
      <vt:lpstr>Большое 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Внесемейные институты семейного воспитания</dc:title>
  <dc:creator>Анюта</dc:creator>
  <cp:lastModifiedBy>Анюта</cp:lastModifiedBy>
  <cp:revision>58</cp:revision>
  <dcterms:created xsi:type="dcterms:W3CDTF">2013-02-12T20:52:09Z</dcterms:created>
  <dcterms:modified xsi:type="dcterms:W3CDTF">2013-04-01T10:49:50Z</dcterms:modified>
</cp:coreProperties>
</file>