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59" r:id="rId4"/>
    <p:sldId id="270" r:id="rId5"/>
    <p:sldId id="271" r:id="rId6"/>
    <p:sldId id="272" r:id="rId7"/>
    <p:sldId id="273" r:id="rId8"/>
    <p:sldId id="274" r:id="rId9"/>
    <p:sldId id="27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67" autoAdjust="0"/>
  </p:normalViewPr>
  <p:slideViewPr>
    <p:cSldViewPr>
      <p:cViewPr varScale="1">
        <p:scale>
          <a:sx n="74" d="100"/>
          <a:sy n="74" d="100"/>
        </p:scale>
        <p:origin x="-3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9548796-EA6B-4037-A0A1-92E1858EEBEB}" type="datetimeFigureOut">
              <a:rPr lang="ru-RU"/>
              <a:pPr>
                <a:defRPr/>
              </a:pPr>
              <a:t>24.12.2012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8AE2378-FA4A-4144-BED7-E89D98151E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DE7CC-A874-4A19-AF89-80AA96DF4469}" type="datetimeFigureOut">
              <a:rPr lang="ru-RU"/>
              <a:pPr>
                <a:defRPr/>
              </a:pPr>
              <a:t>24.12.2012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F1A0B-C2FE-463A-B9D0-44B62B0DE8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979F5-FDC0-4382-9EBD-DC4C1142B7EB}" type="datetimeFigureOut">
              <a:rPr lang="ru-RU"/>
              <a:pPr>
                <a:defRPr/>
              </a:pPr>
              <a:t>24.12.2012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15DA8-BF2D-46C1-ABEF-6132CFC185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84366-52E7-4DA3-8884-5FB7F1ABDA48}" type="datetimeFigureOut">
              <a:rPr lang="ru-RU"/>
              <a:pPr>
                <a:defRPr/>
              </a:pPr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A42E5-EDBF-4965-A269-77475FE480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FA315-234B-4712-AB0D-D2CA898A20A5}" type="datetimeFigureOut">
              <a:rPr lang="ru-RU"/>
              <a:pPr>
                <a:defRPr/>
              </a:pPr>
              <a:t>24.12.2012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22BDD-5550-4406-AC6A-57682FE82A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F0357-8401-474C-BEEB-4C0F0E425314}" type="datetimeFigureOut">
              <a:rPr lang="ru-RU"/>
              <a:pPr>
                <a:defRPr/>
              </a:pPr>
              <a:t>24.12.2012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37636-D2B3-483E-85AE-627C4AC336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AEDB6-E521-43C6-A68F-EC8CC7958F81}" type="datetimeFigureOut">
              <a:rPr lang="ru-RU"/>
              <a:pPr>
                <a:defRPr/>
              </a:pPr>
              <a:t>24.12.2012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52E2B-D19B-43D2-B3BB-29972AB3EF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11F0D-4BE5-4FB3-9B4D-366C73869DB3}" type="datetimeFigureOut">
              <a:rPr lang="ru-RU"/>
              <a:pPr>
                <a:defRPr/>
              </a:pPr>
              <a:t>24.12.2012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6B03C-C75A-4373-8DF9-9FEDBCC54F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9F28B-DA96-4776-BD3E-30EF9B721135}" type="datetimeFigureOut">
              <a:rPr lang="ru-RU"/>
              <a:pPr>
                <a:defRPr/>
              </a:pPr>
              <a:t>24.12.2012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54281-CC61-414B-80A9-D38C6E9063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A2ADC-2C98-4C44-84DB-FAD5A597F784}" type="datetimeFigureOut">
              <a:rPr lang="ru-RU"/>
              <a:pPr>
                <a:defRPr/>
              </a:pPr>
              <a:t>24.12.2012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1E09F-71DE-4590-BDF5-324CDB09E9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97D8E-58C0-4FC3-9937-6FAC366DBF81}" type="datetimeFigureOut">
              <a:rPr lang="ru-RU"/>
              <a:pPr>
                <a:defRPr/>
              </a:pPr>
              <a:t>24.12.2012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FE58D-DA65-47A7-BC20-2596C716C3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4A9A3-CE9C-473C-936C-BB4F36B181D8}" type="datetimeFigureOut">
              <a:rPr lang="ru-RU"/>
              <a:pPr>
                <a:defRPr/>
              </a:pPr>
              <a:t>24.12.2012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5E9C5-7D89-4092-BD17-B0E1BCBF68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92071C-D1D3-4C33-9DF2-8CFE8E09D813}" type="datetimeFigureOut">
              <a:rPr lang="ru-RU"/>
              <a:pPr>
                <a:defRPr/>
              </a:pPr>
              <a:t>24.12.2012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8D7AF2-395E-4669-B2DE-451272D9D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5" r:id="rId4"/>
    <p:sldLayoutId id="2147483699" r:id="rId5"/>
    <p:sldLayoutId id="2147483694" r:id="rId6"/>
    <p:sldLayoutId id="2147483700" r:id="rId7"/>
    <p:sldLayoutId id="2147483701" r:id="rId8"/>
    <p:sldLayoutId id="2147483702" r:id="rId9"/>
    <p:sldLayoutId id="2147483693" r:id="rId10"/>
    <p:sldLayoutId id="214748370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772400" cy="2406129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b="1" u="sng" dirty="0" smtClean="0"/>
              <a:t>Курсовая работа</a:t>
            </a:r>
            <a:br>
              <a:rPr lang="ru-RU" sz="3100" b="1" u="sng" dirty="0" smtClean="0"/>
            </a:br>
            <a:r>
              <a:rPr lang="ru-RU" sz="3100" b="1" u="sng" dirty="0" smtClean="0"/>
              <a:t>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ru-RU" sz="3100" b="1" dirty="0" smtClean="0"/>
              <a:t>тема: «</a:t>
            </a:r>
            <a:r>
              <a:rPr lang="ru-RU" sz="3100" b="1" dirty="0"/>
              <a:t>Мониторинг состава </a:t>
            </a:r>
            <a:r>
              <a:rPr lang="ru-RU" sz="3100" b="1" dirty="0" smtClean="0"/>
              <a:t>студентов педагогического </a:t>
            </a:r>
            <a:r>
              <a:rPr lang="ru-RU" sz="3100" b="1" dirty="0"/>
              <a:t>колледжа как условие повышения качества профессионального образования»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050" y="3573463"/>
            <a:ext cx="6905625" cy="3024187"/>
          </a:xfrm>
        </p:spPr>
        <p:txBody>
          <a:bodyPr>
            <a:normAutofit fontScale="55000" lnSpcReduction="20000"/>
          </a:bodyPr>
          <a:lstStyle/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endParaRPr lang="ru-RU" sz="2200" dirty="0" smtClean="0">
              <a:solidFill>
                <a:schemeClr val="tx1"/>
              </a:solidFill>
            </a:endParaRP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endParaRPr lang="ru-RU" sz="2200" dirty="0" smtClean="0">
              <a:solidFill>
                <a:schemeClr val="tx1"/>
              </a:solidFill>
            </a:endParaRP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endParaRPr lang="ru-RU" sz="2200" dirty="0" smtClean="0">
              <a:solidFill>
                <a:schemeClr val="tx1"/>
              </a:solidFill>
            </a:endParaRP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endParaRPr lang="ru-RU" sz="2600" dirty="0" smtClean="0">
              <a:solidFill>
                <a:schemeClr val="tx1"/>
              </a:solidFill>
            </a:endParaRP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500" dirty="0" smtClean="0">
                <a:solidFill>
                  <a:schemeClr val="tx1"/>
                </a:solidFill>
              </a:rPr>
              <a:t>выполнила студентка 2 курса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500" dirty="0" smtClean="0">
                <a:solidFill>
                  <a:schemeClr val="tx1"/>
                </a:solidFill>
              </a:rPr>
              <a:t>магистерской программы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500" dirty="0" smtClean="0">
                <a:solidFill>
                  <a:schemeClr val="tx1"/>
                </a:solidFill>
              </a:rPr>
              <a:t> «Управление образованием»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500" b="1" dirty="0" smtClean="0">
                <a:solidFill>
                  <a:schemeClr val="tx1"/>
                </a:solidFill>
              </a:rPr>
              <a:t>Тарасенко В.Л.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endParaRPr lang="ru-RU" sz="2500" dirty="0" smtClean="0">
              <a:solidFill>
                <a:schemeClr val="tx1"/>
              </a:solidFill>
            </a:endParaRP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500" dirty="0" smtClean="0">
                <a:solidFill>
                  <a:schemeClr val="tx1"/>
                </a:solidFill>
              </a:rPr>
              <a:t>Научный руководитель:  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500" dirty="0" smtClean="0">
                <a:solidFill>
                  <a:schemeClr val="tx1"/>
                </a:solidFill>
              </a:rPr>
              <a:t>профессор, д.п.н.,  чл.-корр. РАО 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b="1" dirty="0" smtClean="0">
                <a:solidFill>
                  <a:schemeClr val="tx1"/>
                </a:solidFill>
              </a:rPr>
              <a:t>Лебедев О.Е.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500" dirty="0" smtClean="0">
                <a:solidFill>
                  <a:schemeClr val="tx1"/>
                </a:solidFill>
              </a:rPr>
              <a:t>.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Актуальность темы</a:t>
            </a:r>
            <a:endParaRPr lang="ru-RU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5327650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ru-RU" sz="2700" smtClean="0"/>
              <a:t>Аспекты темы изучены не в полной мере:</a:t>
            </a:r>
          </a:p>
          <a:p>
            <a:pPr algn="just">
              <a:lnSpc>
                <a:spcPct val="80000"/>
              </a:lnSpc>
              <a:buFont typeface="Wingdings 2" pitchFamily="18" charset="2"/>
              <a:buNone/>
            </a:pPr>
            <a:r>
              <a:rPr lang="ru-RU" sz="2700" smtClean="0"/>
              <a:t>    отсутствие специальных исследований, работ в изучении вопроса изменения состава студентов системы </a:t>
            </a:r>
            <a:r>
              <a:rPr lang="ru-RU" sz="2400" smtClean="0">
                <a:latin typeface="Arial" charset="0"/>
              </a:rPr>
              <a:t>среднего профессионального образования</a:t>
            </a:r>
            <a:r>
              <a:rPr lang="ru-RU" sz="2700" smtClean="0"/>
              <a:t>.</a:t>
            </a:r>
          </a:p>
          <a:p>
            <a:pPr algn="just">
              <a:lnSpc>
                <a:spcPct val="80000"/>
              </a:lnSpc>
            </a:pPr>
            <a:r>
              <a:rPr lang="ru-RU" sz="2700" smtClean="0"/>
              <a:t>Возможность решения определённой практической задачи на основе полученных в исследовании данных: необходимость </a:t>
            </a:r>
            <a:r>
              <a:rPr lang="ru-RU" sz="2700" i="1" smtClean="0"/>
              <a:t>непрерывного комплексного изучения (мониторинга) динамики конкретных характеристик объекта, т.е. </a:t>
            </a:r>
            <a:r>
              <a:rPr lang="ru-RU" sz="2700" smtClean="0"/>
              <a:t> разработка такой методики  изучения состава студентов педагогического колледжа, которая дала бы возможность ответить на вопрос о том, </a:t>
            </a:r>
            <a:r>
              <a:rPr lang="ru-RU" sz="2700" b="1" i="1" smtClean="0"/>
              <a:t>а что надо менять в образовательном процессе в связи с изменением состава студентов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589963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исследования:</a:t>
            </a:r>
            <a:endParaRPr lang="ru-RU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54006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>
                <a:solidFill>
                  <a:schemeClr val="tx1"/>
                </a:solidFill>
              </a:rPr>
              <a:t>разработка методики изучения состава студентов педагогического колледжа</a:t>
            </a:r>
          </a:p>
          <a:p>
            <a:pPr>
              <a:buFont typeface="Wingdings 2" pitchFamily="18" charset="2"/>
              <a:buNone/>
            </a:pPr>
            <a:endParaRPr lang="ru-RU" sz="2800" b="1" i="1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50825" y="2565400"/>
            <a:ext cx="8686800" cy="8382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ru-RU" sz="3200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ОБЪЕКТ, ПРЕДМЕТ ИССЛЕДОВАНИЯ</a:t>
            </a:r>
            <a:r>
              <a:rPr lang="ru-RU" sz="3600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850" y="3573463"/>
            <a:ext cx="8424863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Объект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  <a:cs typeface="+mn-cs"/>
              </a:rPr>
              <a:t>изменения в составе студентов педагогического колледжа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5288" y="5084763"/>
            <a:ext cx="7921625" cy="13858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Предмет: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  <a:cs typeface="+mn-cs"/>
              </a:rPr>
              <a:t>способы выявления изменений в составе студентов педагогического колледжа</a:t>
            </a:r>
            <a:endParaRPr lang="ru-RU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458200" cy="12223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1</a:t>
            </a:r>
            <a:r>
              <a:rPr lang="ru-RU" dirty="0" smtClean="0"/>
              <a:t> </a:t>
            </a:r>
            <a:r>
              <a:rPr lang="ru-RU" b="1" dirty="0" smtClean="0"/>
              <a:t>Задача</a:t>
            </a:r>
            <a:r>
              <a:rPr lang="ru-RU" dirty="0" smtClean="0"/>
              <a:t>: </a:t>
            </a:r>
            <a:br>
              <a:rPr lang="ru-RU" dirty="0" smtClean="0"/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Уточнить понятие качество профессионального образования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410" name="Прямоугольник 3"/>
          <p:cNvSpPr>
            <a:spLocks noChangeArrowheads="1"/>
          </p:cNvSpPr>
          <p:nvPr/>
        </p:nvSpPr>
        <p:spPr bwMode="auto">
          <a:xfrm>
            <a:off x="179388" y="1779588"/>
            <a:ext cx="8677275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>
                <a:latin typeface="Calibri" pitchFamily="34" charset="0"/>
              </a:rPr>
              <a:t>Качеством профессионального образования  будут являться </a:t>
            </a:r>
            <a:r>
              <a:rPr lang="ru-RU" sz="2400" b="1" i="1">
                <a:latin typeface="Calibri" pitchFamily="34" charset="0"/>
              </a:rPr>
              <a:t>-  результаты образовательной деятельности</a:t>
            </a:r>
            <a:r>
              <a:rPr lang="ru-RU" sz="2400">
                <a:latin typeface="Calibri" pitchFamily="34" charset="0"/>
              </a:rPr>
              <a:t>, соответствующие общественно-экономическому, социальному запросу с определённой </a:t>
            </a:r>
            <a:r>
              <a:rPr lang="ru-RU" sz="2400" b="1" i="1">
                <a:latin typeface="Calibri" pitchFamily="34" charset="0"/>
              </a:rPr>
              <a:t>степенью сформированности профессионально -	 личностных  качеств будущего специалиста</a:t>
            </a:r>
            <a:r>
              <a:rPr lang="ru-RU" sz="2400">
                <a:latin typeface="Calibri" pitchFamily="34" charset="0"/>
              </a:rPr>
              <a:t>. Качество подготовки основывается на организации образовательного процесса, созданных условий и степени соответствия запланированных и полученных результатов.</a:t>
            </a:r>
            <a:r>
              <a:rPr lang="en-US" sz="2400">
                <a:latin typeface="Calibri" pitchFamily="34" charset="0"/>
              </a:rPr>
              <a:t>	</a:t>
            </a:r>
            <a:endParaRPr lang="ru-RU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51520" y="188640"/>
            <a:ext cx="8458200" cy="12223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0700" b="1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2 Задача</a:t>
            </a:r>
            <a:r>
              <a:rPr lang="ru-RU" sz="107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: </a:t>
            </a:r>
            <a:br>
              <a:rPr lang="ru-RU" sz="107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r>
              <a:rPr lang="ru-RU" sz="107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Проанализировать имеющийся опыт изучения состава студентов в системе среднего профессионального образования</a:t>
            </a:r>
            <a:endParaRPr lang="en-US" sz="10700" b="1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Aft>
                <a:spcPts val="0"/>
              </a:spcAft>
              <a:defRPr/>
            </a:pPr>
            <a:endParaRPr lang="en-US" sz="12800" b="1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(</a:t>
            </a:r>
            <a:r>
              <a:rPr lang="ru-RU" sz="9600" i="1" dirty="0">
                <a:latin typeface="+mn-lt"/>
                <a:cs typeface="+mn-cs"/>
              </a:rPr>
              <a:t>ГБОУ СПО Педагогический колледж № 5 г. Москвы, Пушкинского медицинского колледжа , Педагогическом колледже им. Н.К. Калугина г.Оренбурга</a:t>
            </a:r>
            <a:r>
              <a:rPr lang="ru-RU" sz="11200" i="1" dirty="0">
                <a:latin typeface="+mn-lt"/>
                <a:cs typeface="+mn-cs"/>
              </a:rPr>
              <a:t>)</a:t>
            </a:r>
            <a:r>
              <a:rPr lang="ru-RU" sz="12800" dirty="0">
                <a:latin typeface="+mn-lt"/>
                <a:cs typeface="+mn-cs"/>
              </a:rPr>
              <a:t>. </a:t>
            </a:r>
            <a:endParaRPr lang="en-US" sz="12800" dirty="0">
              <a:latin typeface="+mn-lt"/>
              <a:cs typeface="+mn-cs"/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12800" dirty="0">
              <a:latin typeface="+mn-lt"/>
              <a:cs typeface="+mn-cs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11200" dirty="0">
                <a:latin typeface="+mn-lt"/>
                <a:cs typeface="+mn-cs"/>
              </a:rPr>
              <a:t>Анализ данных работ свидетельствует о том, что везде рассматривается один из аспектов в изучении состава обучающихся: </a:t>
            </a:r>
            <a:r>
              <a:rPr lang="ru-RU" sz="11200" i="1" dirty="0">
                <a:latin typeface="+mn-lt"/>
                <a:cs typeface="+mn-cs"/>
              </a:rPr>
              <a:t>формирование учебно-профессиональных навыков,</a:t>
            </a:r>
            <a:r>
              <a:rPr lang="en-US" sz="11200" i="1" dirty="0">
                <a:latin typeface="+mn-lt"/>
                <a:cs typeface="+mn-cs"/>
              </a:rPr>
              <a:t>	</a:t>
            </a:r>
            <a:r>
              <a:rPr lang="ru-RU" sz="11200" i="1" dirty="0">
                <a:latin typeface="+mn-lt"/>
                <a:cs typeface="+mn-cs"/>
              </a:rPr>
              <a:t>  мотивационная сторона обучения, личностные 	характеристики,	</a:t>
            </a:r>
            <a:endParaRPr lang="en-US" sz="11200" i="1" dirty="0">
              <a:latin typeface="+mn-lt"/>
              <a:cs typeface="+mn-cs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11200" i="1" dirty="0">
                <a:latin typeface="+mn-lt"/>
                <a:cs typeface="+mn-cs"/>
              </a:rPr>
              <a:t>условия</a:t>
            </a:r>
            <a:r>
              <a:rPr lang="en-US" sz="11200" i="1" dirty="0">
                <a:latin typeface="+mn-lt"/>
                <a:cs typeface="+mn-cs"/>
              </a:rPr>
              <a:t>	</a:t>
            </a:r>
            <a:r>
              <a:rPr lang="ru-RU" sz="11200" i="1" dirty="0">
                <a:latin typeface="+mn-lt"/>
                <a:cs typeface="+mn-cs"/>
              </a:rPr>
              <a:t> обучения.</a:t>
            </a:r>
            <a:r>
              <a:rPr lang="en-US" sz="11200" i="1" dirty="0">
                <a:latin typeface="+mn-lt"/>
                <a:cs typeface="+mn-cs"/>
              </a:rPr>
              <a:t> </a:t>
            </a:r>
            <a:endParaRPr lang="ru-RU" sz="11200" i="1" dirty="0">
              <a:latin typeface="+mn-lt"/>
              <a:cs typeface="+mn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11200" u="sng" dirty="0">
              <a:latin typeface="+mn-lt"/>
              <a:cs typeface="+mn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11200" u="sng" dirty="0">
                <a:latin typeface="+mn-lt"/>
                <a:cs typeface="+mn-cs"/>
              </a:rPr>
              <a:t>Изучение состава студентов по нескольким направлениям или целиком не проводится</a:t>
            </a:r>
            <a:endParaRPr lang="ru-RU" sz="11200" i="1" u="sng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3600" cap="all" dirty="0">
                <a:solidFill>
                  <a:schemeClr val="accent6">
                    <a:lumMod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3600" cap="all" dirty="0">
                <a:solidFill>
                  <a:schemeClr val="accent6">
                    <a:lumMod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endParaRPr lang="ru-RU" sz="3600" cap="all" dirty="0">
              <a:solidFill>
                <a:schemeClr val="accent6">
                  <a:lumMod val="75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79512" y="260648"/>
            <a:ext cx="8458200" cy="151216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3</a:t>
            </a:r>
            <a:r>
              <a:rPr lang="ru-RU" sz="3600" b="1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Задача</a:t>
            </a:r>
            <a:r>
              <a:rPr lang="ru-RU" sz="36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: </a:t>
            </a:r>
            <a:br>
              <a:rPr lang="ru-RU" sz="36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r>
              <a:rPr lang="ru-RU" sz="39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Определить направления в изучении </a:t>
            </a:r>
            <a:r>
              <a:rPr lang="en-US" sz="39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  </a:t>
            </a:r>
            <a:r>
              <a:rPr lang="ru-RU" sz="39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изменения состава студентов</a:t>
            </a:r>
          </a:p>
          <a:p>
            <a:pPr fontAlgn="auto">
              <a:spcAft>
                <a:spcPts val="0"/>
              </a:spcAft>
              <a:defRPr/>
            </a:pPr>
            <a:endParaRPr lang="ru-RU" sz="3600" cap="all" dirty="0">
              <a:solidFill>
                <a:schemeClr val="accent6">
                  <a:lumMod val="75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750" y="1700213"/>
            <a:ext cx="8064500" cy="45815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u="sng">
                <a:latin typeface="Calibri" pitchFamily="34" charset="0"/>
              </a:rPr>
              <a:t>позиции по изменению состава студентов:</a:t>
            </a:r>
            <a:endParaRPr lang="en-US" sz="2800" b="1" u="sng">
              <a:latin typeface="Calibri" pitchFamily="34" charset="0"/>
            </a:endParaRPr>
          </a:p>
          <a:p>
            <a:pPr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ru-RU" sz="2800"/>
              <a:t> </a:t>
            </a:r>
            <a:r>
              <a:rPr lang="ru-RU" sz="2800">
                <a:latin typeface="Calibri" pitchFamily="34" charset="0"/>
              </a:rPr>
              <a:t>социальное положение студентов, </a:t>
            </a:r>
            <a:endParaRPr lang="en-US" sz="2800">
              <a:latin typeface="Calibri" pitchFamily="34" charset="0"/>
            </a:endParaRPr>
          </a:p>
          <a:p>
            <a:pPr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ru-RU" sz="2800"/>
              <a:t> </a:t>
            </a:r>
            <a:r>
              <a:rPr lang="ru-RU" sz="2800">
                <a:latin typeface="Calibri" pitchFamily="34" charset="0"/>
              </a:rPr>
              <a:t>представление студентов о</a:t>
            </a:r>
            <a:r>
              <a:rPr lang="en-US" sz="2800">
                <a:latin typeface="Calibri" pitchFamily="34" charset="0"/>
              </a:rPr>
              <a:t> </a:t>
            </a:r>
            <a:r>
              <a:rPr lang="ru-RU" sz="2800">
                <a:latin typeface="Calibri" pitchFamily="34" charset="0"/>
              </a:rPr>
              <a:t>профессиональных умениях,</a:t>
            </a:r>
            <a:endParaRPr lang="en-US" sz="2800">
              <a:latin typeface="Calibri" pitchFamily="34" charset="0"/>
            </a:endParaRPr>
          </a:p>
          <a:p>
            <a:pPr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ru-RU" sz="2800">
                <a:latin typeface="Calibri" pitchFamily="34" charset="0"/>
              </a:rPr>
              <a:t> </a:t>
            </a:r>
            <a:r>
              <a:rPr lang="ru-RU" sz="2800"/>
              <a:t> </a:t>
            </a:r>
            <a:r>
              <a:rPr lang="ru-RU" sz="2800">
                <a:latin typeface="Calibri" pitchFamily="34" charset="0"/>
              </a:rPr>
              <a:t>отношение к учебному процесс</a:t>
            </a:r>
            <a:endParaRPr lang="en-US" sz="2800">
              <a:latin typeface="Calibri" pitchFamily="34" charset="0"/>
            </a:endParaRPr>
          </a:p>
          <a:p>
            <a:pPr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ru-RU" sz="2800"/>
              <a:t> </a:t>
            </a:r>
            <a:r>
              <a:rPr lang="ru-RU" sz="2800">
                <a:latin typeface="Calibri" pitchFamily="34" charset="0"/>
              </a:rPr>
              <a:t>сформированность культурно-социального поведения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25" y="188913"/>
            <a:ext cx="8785225" cy="317023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atin typeface="+mn-lt"/>
                <a:cs typeface="+mn-cs"/>
              </a:rPr>
              <a:t>4 </a:t>
            </a:r>
            <a:r>
              <a:rPr lang="ru-RU" sz="3600" b="1" dirty="0">
                <a:latin typeface="+mn-lt"/>
                <a:cs typeface="+mn-cs"/>
              </a:rPr>
              <a:t>Задача: </a:t>
            </a:r>
            <a:r>
              <a:rPr lang="ru-RU" sz="2800" b="1" dirty="0">
                <a:latin typeface="+mn-lt"/>
                <a:cs typeface="+mn-cs"/>
              </a:rPr>
              <a:t/>
            </a:r>
            <a:br>
              <a:rPr lang="ru-RU" sz="2800" b="1" dirty="0">
                <a:latin typeface="+mn-lt"/>
                <a:cs typeface="+mn-cs"/>
              </a:rPr>
            </a:b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Выявить возможности данных способов для изучения изменения в составе студентов педагогическом колледже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850" y="333375"/>
            <a:ext cx="8569325" cy="30178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Вывод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  <a:cs typeface="+mn-cs"/>
              </a:rPr>
              <a:t>Имеем </a:t>
            </a:r>
            <a:r>
              <a:rPr lang="ru-RU" sz="2000" b="1" u="sng" dirty="0">
                <a:latin typeface="+mn-lt"/>
                <a:cs typeface="+mn-cs"/>
              </a:rPr>
              <a:t>результаты,</a:t>
            </a:r>
            <a:r>
              <a:rPr lang="ru-RU" sz="2000" dirty="0">
                <a:latin typeface="+mn-lt"/>
                <a:cs typeface="+mn-cs"/>
              </a:rPr>
              <a:t> которые удалось выявить: </a:t>
            </a:r>
            <a:r>
              <a:rPr lang="ru-RU" sz="2000" b="1" u="sng" dirty="0">
                <a:latin typeface="+mn-lt"/>
                <a:cs typeface="+mn-cs"/>
              </a:rPr>
              <a:t>как меняется </a:t>
            </a:r>
            <a:r>
              <a:rPr lang="ru-RU" sz="2000" dirty="0">
                <a:latin typeface="+mn-lt"/>
                <a:cs typeface="+mn-cs"/>
              </a:rPr>
              <a:t>социальное положение студентов, представление о профессиональных умениях, отношение к учебному процессу и сформированность культурно-социального поведения за 4 года.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  <a:cs typeface="+mn-cs"/>
              </a:rPr>
              <a:t>Таким образом,  данный способ изучения (методика) состава студентов работает и можно использовать в направлении следующего исследования:  </a:t>
            </a:r>
            <a:endParaRPr lang="ru-RU" sz="2000" dirty="0">
              <a:latin typeface="+mn-lt"/>
              <a:cs typeface="+mn-cs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107950" y="3789363"/>
            <a:ext cx="1727200" cy="431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507" name="TextBox 4"/>
          <p:cNvSpPr txBox="1">
            <a:spLocks noChangeArrowheads="1"/>
          </p:cNvSpPr>
          <p:nvPr/>
        </p:nvSpPr>
        <p:spPr bwMode="auto">
          <a:xfrm>
            <a:off x="1908175" y="3644900"/>
            <a:ext cx="7056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Calibri" pitchFamily="34" charset="0"/>
              </a:rPr>
              <a:t>связь между изучением состава студентов и изменений в образовательном процессе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4643438" y="4437063"/>
            <a:ext cx="865187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509" name="TextBox 6"/>
          <p:cNvSpPr txBox="1">
            <a:spLocks noChangeArrowheads="1"/>
          </p:cNvSpPr>
          <p:nvPr/>
        </p:nvSpPr>
        <p:spPr bwMode="auto">
          <a:xfrm>
            <a:off x="323850" y="5157788"/>
            <a:ext cx="85693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Calibri" pitchFamily="34" charset="0"/>
              </a:rPr>
              <a:t>«Управление качеством образовательного процесса педагогического колледжа на основе мониторинга состава студентов»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598</TotalTime>
  <Words>255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9</vt:i4>
      </vt:variant>
    </vt:vector>
  </HeadingPairs>
  <TitlesOfParts>
    <vt:vector size="21" baseType="lpstr">
      <vt:lpstr>Calibri</vt:lpstr>
      <vt:lpstr>Arial</vt:lpstr>
      <vt:lpstr>Wingdings 2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Слайд 1</vt:lpstr>
      <vt:lpstr>АКТУАЛЬНОСТЬ ТЕМЫ</vt:lpstr>
      <vt:lpstr>ЦЕЛЬ ИССЛЕДОВАНИЯ: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Melkosoft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«Мониторинг состава студентов педагогического колледжа как условие повышения качества профессионального образования» </dc:title>
  <dc:creator>veta</dc:creator>
  <cp:lastModifiedBy>user</cp:lastModifiedBy>
  <cp:revision>93</cp:revision>
  <dcterms:created xsi:type="dcterms:W3CDTF">2012-11-30T19:46:05Z</dcterms:created>
  <dcterms:modified xsi:type="dcterms:W3CDTF">2012-12-24T05:37:59Z</dcterms:modified>
</cp:coreProperties>
</file>