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6C39D1-B115-4175-845A-AA4CC2E41F0B}" type="datetimeFigureOut">
              <a:rPr lang="ru-RU" smtClean="0"/>
              <a:t>30.11.2012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B70345F-D59E-4A6B-A4DF-5508CE2BB88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/>
              <a:t/>
            </a:r>
            <a:br>
              <a:rPr lang="ru-RU" b="0" dirty="0"/>
            </a:br>
            <a:r>
              <a:rPr lang="ru-RU" b="0" dirty="0"/>
              <a:t> </a:t>
            </a:r>
            <a:r>
              <a:rPr lang="ru-RU" dirty="0"/>
              <a:t>СИСТЕМА НЕЗАВИСИМОЙ ОЦЕНКИ </a:t>
            </a:r>
            <a:r>
              <a:rPr lang="ru-RU" b="0" dirty="0"/>
              <a:t/>
            </a:r>
            <a:br>
              <a:rPr lang="ru-RU" b="0" dirty="0"/>
            </a:br>
            <a:r>
              <a:rPr lang="ru-RU" dirty="0"/>
              <a:t>КАЧЕСТВА ОБРАЗОВАНИЯ КАК ДЕТЕРМИНАНТА </a:t>
            </a:r>
            <a:r>
              <a:rPr lang="ru-RU" b="0" dirty="0"/>
              <a:t/>
            </a:r>
            <a:br>
              <a:rPr lang="ru-RU" b="0" dirty="0"/>
            </a:br>
            <a:r>
              <a:rPr lang="ru-RU" dirty="0"/>
              <a:t>РАЗВИТИЯ ОБРАЗОВАТЕЛЬНОГО УЧРЕЖДЕНИЯ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Курсовая работа  Станкевич Е.Ю.</a:t>
            </a:r>
          </a:p>
        </p:txBody>
      </p:sp>
    </p:spTree>
    <p:extLst>
      <p:ext uri="{BB962C8B-B14F-4D97-AF65-F5344CB8AC3E}">
        <p14:creationId xmlns:p14="http://schemas.microsoft.com/office/powerpoint/2010/main" val="1633775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Проведенное исследование не претендует на исчерпывающий анализ проблемы становления системы независимой оценки качества образования. Дальнейшая ее разработка может идти по пути выявления комплексов условий, обеспечивающих устойчивое и эффективное развитие образовательных учреждений.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95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Актуальность, объект и предмет исследования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Актуальность проблемы </a:t>
            </a:r>
            <a:r>
              <a:rPr lang="ru-RU" sz="1600" dirty="0" smtClean="0"/>
              <a:t>обусловлена наличием </a:t>
            </a:r>
            <a:r>
              <a:rPr lang="ru-RU" sz="1600" b="1" dirty="0" smtClean="0"/>
              <a:t>противоречий </a:t>
            </a:r>
            <a:r>
              <a:rPr lang="ru-RU" sz="1600" dirty="0" smtClean="0"/>
              <a:t>между: </a:t>
            </a:r>
          </a:p>
          <a:p>
            <a:r>
              <a:rPr lang="ru-RU" sz="1600" dirty="0" smtClean="0"/>
              <a:t>- необходимостью для образовательных учреждений независимой оценки качества образования и доминированием в управлении образованием традиционных форм и методов контроля; </a:t>
            </a:r>
          </a:p>
          <a:p>
            <a:r>
              <a:rPr lang="ru-RU" sz="1600" dirty="0" smtClean="0"/>
              <a:t>- потребностью практики во влечении общественности в управление образованием и недостаточной научной разработанностью данной проблемы в педагогической науке. </a:t>
            </a:r>
          </a:p>
          <a:p>
            <a:endParaRPr lang="ru-RU" sz="1600" dirty="0"/>
          </a:p>
          <a:p>
            <a:pPr marL="0" indent="0">
              <a:buNone/>
            </a:pPr>
            <a:r>
              <a:rPr lang="ru-RU" sz="1600" b="1" dirty="0">
                <a:solidFill>
                  <a:srgbClr val="FF0000"/>
                </a:solidFill>
              </a:rPr>
              <a:t>Объект исследования</a:t>
            </a:r>
            <a:r>
              <a:rPr lang="ru-RU" sz="1600" b="1" dirty="0"/>
              <a:t>: </a:t>
            </a:r>
            <a:r>
              <a:rPr lang="ru-RU" sz="1600" dirty="0"/>
              <a:t>детерминанты развития образовательного </a:t>
            </a:r>
            <a:r>
              <a:rPr lang="ru-RU" sz="1600" dirty="0" smtClean="0"/>
              <a:t>учреждения</a:t>
            </a:r>
            <a:r>
              <a:rPr lang="ru-RU" sz="1600" dirty="0"/>
              <a:t>. </a:t>
            </a:r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Предмет </a:t>
            </a:r>
            <a:r>
              <a:rPr lang="ru-RU" sz="1600" b="1" dirty="0">
                <a:solidFill>
                  <a:srgbClr val="FF0000"/>
                </a:solidFill>
              </a:rPr>
              <a:t>исследования</a:t>
            </a:r>
            <a:r>
              <a:rPr lang="ru-RU" sz="1600" b="1" dirty="0"/>
              <a:t>: </a:t>
            </a:r>
            <a:r>
              <a:rPr lang="ru-RU" sz="1600" dirty="0"/>
              <a:t>независимая оценка качества образования как специфическая детерминанта развития ОУ.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16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Цель и задачи исследования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</a:rPr>
              <a:t>Цель исследования</a:t>
            </a:r>
            <a:r>
              <a:rPr lang="ru-RU" sz="1800" b="1" dirty="0"/>
              <a:t>: </a:t>
            </a:r>
            <a:r>
              <a:rPr lang="ru-RU" sz="1800" dirty="0"/>
              <a:t>выявить и обосновать условия, при которых независимая оценка качества образования будет способствовать эффективному и устойчивому развитию образовательного учреждения. </a:t>
            </a:r>
          </a:p>
          <a:p>
            <a:pPr marL="0" indent="0">
              <a:buNone/>
            </a:pPr>
            <a:r>
              <a:rPr lang="ru-RU" sz="1800" dirty="0"/>
              <a:t>В соответствии с целью и гипотезой решались следующие </a:t>
            </a:r>
            <a:r>
              <a:rPr lang="ru-RU" sz="1800" b="1" dirty="0">
                <a:solidFill>
                  <a:srgbClr val="FF0000"/>
                </a:solidFill>
              </a:rPr>
              <a:t>задачи </a:t>
            </a:r>
            <a:r>
              <a:rPr lang="ru-RU" sz="1800" b="1" dirty="0" smtClean="0">
                <a:solidFill>
                  <a:srgbClr val="FF0000"/>
                </a:solidFill>
              </a:rPr>
              <a:t>исследования</a:t>
            </a:r>
            <a:r>
              <a:rPr lang="ru-RU" sz="1800" b="1" dirty="0">
                <a:solidFill>
                  <a:srgbClr val="FF0000"/>
                </a:solidFill>
              </a:rPr>
              <a:t>: </a:t>
            </a:r>
            <a:endParaRPr lang="ru-RU" sz="1800" dirty="0">
              <a:solidFill>
                <a:srgbClr val="FF0000"/>
              </a:solidFill>
            </a:endParaRPr>
          </a:p>
          <a:p>
            <a:r>
              <a:rPr lang="ru-RU" sz="1800" dirty="0"/>
              <a:t>1. Обобщить отечественный и зарубежный опыт оценки качества </a:t>
            </a:r>
            <a:r>
              <a:rPr lang="ru-RU" sz="1800" dirty="0" smtClean="0"/>
              <a:t>общего </a:t>
            </a:r>
            <a:r>
              <a:rPr lang="ru-RU" sz="1800" dirty="0"/>
              <a:t>образования, определить основные подходы к экспертизе качества </a:t>
            </a:r>
            <a:r>
              <a:rPr lang="ru-RU" sz="1800" dirty="0" smtClean="0"/>
              <a:t>образования</a:t>
            </a:r>
            <a:r>
              <a:rPr lang="ru-RU" sz="1800" dirty="0"/>
              <a:t>. </a:t>
            </a:r>
          </a:p>
          <a:p>
            <a:r>
              <a:rPr lang="ru-RU" sz="1800" dirty="0"/>
              <a:t>2. Изучить теоретические положения о понятиях «государственно-общественное управление образованием», «качество образования», «развитие образовательного учреждения», «социальное партнерство», «независимая экспертиза качества». </a:t>
            </a:r>
          </a:p>
          <a:p>
            <a:r>
              <a:rPr lang="ru-RU" sz="1800" dirty="0"/>
              <a:t>3. Установить место и роль социального партнерства и рейтинга </a:t>
            </a:r>
            <a:r>
              <a:rPr lang="ru-RU" sz="1800" dirty="0" err="1"/>
              <a:t>образо-вательных</a:t>
            </a:r>
            <a:r>
              <a:rPr lang="ru-RU" sz="1800" dirty="0"/>
              <a:t> учреждений в развитии форм независимой оценки качества </a:t>
            </a:r>
            <a:r>
              <a:rPr lang="ru-RU" sz="1800" dirty="0" smtClean="0"/>
              <a:t>образования</a:t>
            </a:r>
            <a:r>
              <a:rPr lang="ru-RU" sz="1800" dirty="0"/>
              <a:t>. </a:t>
            </a:r>
          </a:p>
          <a:p>
            <a:r>
              <a:rPr lang="ru-RU" sz="1800" dirty="0"/>
              <a:t>4. Выявить и обосновать условия, определяющие позитивное </a:t>
            </a:r>
            <a:r>
              <a:rPr lang="ru-RU" sz="1800" dirty="0" smtClean="0"/>
              <a:t>влияние </a:t>
            </a:r>
            <a:r>
              <a:rPr lang="ru-RU" sz="1800" dirty="0"/>
              <a:t>независимой экспертизы качества образования на развитие </a:t>
            </a:r>
            <a:r>
              <a:rPr lang="ru-RU" sz="1800" dirty="0" err="1"/>
              <a:t>образова</a:t>
            </a:r>
            <a:r>
              <a:rPr lang="ru-RU" sz="1800" dirty="0"/>
              <a:t>-тельного учреждения. </a:t>
            </a:r>
          </a:p>
          <a:p>
            <a:r>
              <a:rPr lang="ru-RU" sz="1800" dirty="0"/>
              <a:t>5. Разработать модельную схему формирования независимой </a:t>
            </a:r>
            <a:r>
              <a:rPr lang="ru-RU" sz="1800" dirty="0" smtClean="0"/>
              <a:t>экспертизы </a:t>
            </a:r>
            <a:r>
              <a:rPr lang="ru-RU" sz="1800" dirty="0"/>
              <a:t>качества образования в образовательном учреждении. 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1866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Глава 1. Теоретические основы проблемы оценки качества </a:t>
            </a:r>
            <a:r>
              <a:rPr lang="ru-RU" sz="2400" dirty="0" smtClean="0">
                <a:solidFill>
                  <a:schemeClr val="tx1"/>
                </a:solidFill>
              </a:rPr>
              <a:t>образования </a:t>
            </a:r>
            <a:r>
              <a:rPr lang="ru-RU" sz="24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/>
              <a:t>Р</a:t>
            </a:r>
            <a:r>
              <a:rPr lang="ru-RU" i="1" dirty="0" smtClean="0"/>
              <a:t>ассмотрены </a:t>
            </a:r>
            <a:r>
              <a:rPr lang="ru-RU" i="1" dirty="0"/>
              <a:t>подходы к организации контроля качества </a:t>
            </a:r>
            <a:r>
              <a:rPr lang="ru-RU" i="1" dirty="0" smtClean="0"/>
              <a:t>образования </a:t>
            </a:r>
            <a:r>
              <a:rPr lang="ru-RU" i="1" dirty="0"/>
              <a:t>на примере различных стран. </a:t>
            </a:r>
            <a:endParaRPr lang="ru-RU" i="1" dirty="0" smtClean="0"/>
          </a:p>
          <a:p>
            <a:r>
              <a:rPr lang="ru-RU" i="1" dirty="0" smtClean="0"/>
              <a:t>Представлен </a:t>
            </a:r>
            <a:r>
              <a:rPr lang="ru-RU" i="1" dirty="0"/>
              <a:t>анализ зарубежной практики педагогических измерений качества образования и системы оценки деятельности образовательных учреждений. </a:t>
            </a:r>
            <a:endParaRPr lang="ru-RU" i="1" dirty="0" smtClean="0"/>
          </a:p>
          <a:p>
            <a:r>
              <a:rPr lang="ru-RU" i="1" dirty="0" smtClean="0"/>
              <a:t>Рассмотрена </a:t>
            </a:r>
            <a:r>
              <a:rPr lang="ru-RU" i="1" dirty="0"/>
              <a:t>интерпретация понятия «качество образования» в научной литературе. </a:t>
            </a:r>
            <a:endParaRPr lang="ru-RU" i="1" dirty="0" smtClean="0"/>
          </a:p>
          <a:p>
            <a:r>
              <a:rPr lang="ru-RU" i="1" dirty="0" smtClean="0"/>
              <a:t>Обосновывается </a:t>
            </a:r>
            <a:r>
              <a:rPr lang="ru-RU" i="1" dirty="0"/>
              <a:t>необходимость создания государственно-общественной общероссийской системы оценки качества образования (ОСОКО) как совокупности </a:t>
            </a:r>
            <a:r>
              <a:rPr lang="ru-RU" i="1" dirty="0" smtClean="0"/>
              <a:t>организационных </a:t>
            </a:r>
            <a:r>
              <a:rPr lang="ru-RU" i="1" dirty="0"/>
              <a:t>и функциональных структур, обеспечивающих на единой </a:t>
            </a:r>
            <a:r>
              <a:rPr lang="ru-RU" i="1" dirty="0" smtClean="0"/>
              <a:t>концептуально-методологической </a:t>
            </a:r>
            <a:r>
              <a:rPr lang="ru-RU" i="1" dirty="0"/>
              <a:t>основе оценку образовательных достижений школьников и студентов, а также выявление факторов, влияющих на </a:t>
            </a:r>
            <a:r>
              <a:rPr lang="ru-RU" i="1" dirty="0" smtClean="0"/>
              <a:t>образовательные </a:t>
            </a:r>
            <a:r>
              <a:rPr lang="ru-RU" i="1" dirty="0"/>
              <a:t>результаты.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048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Выводы по 1 главе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Независимая оценка качества образования способна наиболее наглядно представить объективные данные о состоянии системы образования на раз-личных уровнях и тенденциях ее развития. </a:t>
            </a:r>
          </a:p>
          <a:p>
            <a:r>
              <a:rPr lang="ru-RU" sz="2000" dirty="0"/>
              <a:t>Построение независимой системы оценки качества образования в </a:t>
            </a:r>
            <a:r>
              <a:rPr lang="ru-RU" sz="2000" dirty="0" smtClean="0"/>
              <a:t>России </a:t>
            </a:r>
            <a:r>
              <a:rPr lang="ru-RU" sz="2000" dirty="0"/>
              <a:t>окажет существенное влияние на развитие образовательных учреждений. </a:t>
            </a:r>
          </a:p>
          <a:p>
            <a:r>
              <a:rPr lang="ru-RU" sz="2000" dirty="0"/>
              <a:t>Независимая оценка качества образования создает условия перехода в России от модели контроля качества к модели обеспечения качества.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88298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Глава 2. Практика развития системы независимой оценки </a:t>
            </a:r>
            <a:r>
              <a:rPr lang="ru-RU" sz="2400" dirty="0" smtClean="0">
                <a:solidFill>
                  <a:schemeClr val="tx1"/>
                </a:solidFill>
              </a:rPr>
              <a:t>качества </a:t>
            </a:r>
            <a:r>
              <a:rPr lang="ru-RU" sz="2400" dirty="0">
                <a:solidFill>
                  <a:schemeClr val="tx1"/>
                </a:solidFill>
              </a:rPr>
              <a:t>образования на региональном уровне 	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i="1" dirty="0"/>
              <a:t>Р</a:t>
            </a:r>
            <a:r>
              <a:rPr lang="ru-RU" sz="2000" i="1" dirty="0" smtClean="0"/>
              <a:t>ассмотрены </a:t>
            </a:r>
            <a:r>
              <a:rPr lang="ru-RU" sz="2000" i="1" dirty="0"/>
              <a:t>направления развития государственно-общественных отношений в образовании. </a:t>
            </a:r>
            <a:endParaRPr lang="ru-RU" sz="2000" i="1" dirty="0" smtClean="0"/>
          </a:p>
          <a:p>
            <a:r>
              <a:rPr lang="ru-RU" sz="2000" i="1" dirty="0" smtClean="0"/>
              <a:t>Представлены </a:t>
            </a:r>
            <a:r>
              <a:rPr lang="ru-RU" sz="2000" i="1" dirty="0"/>
              <a:t>формы </a:t>
            </a:r>
            <a:r>
              <a:rPr lang="ru-RU" sz="2000" i="1" dirty="0" smtClean="0"/>
              <a:t>общественного </a:t>
            </a:r>
            <a:r>
              <a:rPr lang="ru-RU" sz="2000" i="1" dirty="0"/>
              <a:t>участия в управлении образованием: социальное партнерство, рейтинг ОУ. </a:t>
            </a:r>
            <a:endParaRPr lang="ru-RU" sz="2000" i="1" dirty="0" smtClean="0"/>
          </a:p>
          <a:p>
            <a:r>
              <a:rPr lang="ru-RU" sz="2000" i="1" dirty="0" smtClean="0"/>
              <a:t>На </a:t>
            </a:r>
            <a:r>
              <a:rPr lang="ru-RU" sz="2000" i="1" dirty="0"/>
              <a:t>примере опыта работы регионов описаны возможные подходы к </a:t>
            </a:r>
            <a:r>
              <a:rPr lang="ru-RU" sz="2000" i="1" dirty="0" smtClean="0"/>
              <a:t>организации </a:t>
            </a:r>
            <a:r>
              <a:rPr lang="ru-RU" sz="2000" i="1" dirty="0"/>
              <a:t>и проведению независимой оценки качества образования</a:t>
            </a:r>
            <a:r>
              <a:rPr lang="ru-RU" sz="2000" dirty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5512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Выводы по 2 главе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Н</a:t>
            </a:r>
            <a:r>
              <a:rPr lang="ru-RU" sz="2000" dirty="0" smtClean="0"/>
              <a:t>овые </a:t>
            </a:r>
            <a:r>
              <a:rPr lang="ru-RU" sz="2000" dirty="0"/>
              <a:t>модели образовательных учреждений и примеры обновления содержания образования, независимой экспертизы качества образования не связываются в единую </a:t>
            </a:r>
            <a:r>
              <a:rPr lang="ru-RU" sz="2000" dirty="0" smtClean="0"/>
              <a:t>систему</a:t>
            </a:r>
          </a:p>
          <a:p>
            <a:r>
              <a:rPr lang="ru-RU" sz="2000" dirty="0"/>
              <a:t>Выстраивание на базе школы системы государственно-общественного сотрудничества заключается в проектировании, организации и развитии </a:t>
            </a:r>
            <a:r>
              <a:rPr lang="ru-RU" sz="2000" dirty="0" smtClean="0"/>
              <a:t>необходимых </a:t>
            </a:r>
            <a:r>
              <a:rPr lang="ru-RU" sz="2000" dirty="0"/>
              <a:t>институтов и форм деятельности внутри и вовне школы, в выборе процедур их успешного функционирования.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7294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Глава 3. Проектирование системы независимой оценки качества образования 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общеобразовательном учреждении 	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800" i="1" dirty="0"/>
              <a:t>В главе представлена модель системы независимой оценки качества образования, которую предлагается реализовать в Оренбургском </a:t>
            </a:r>
            <a:r>
              <a:rPr lang="ru-RU" sz="1800" i="1" dirty="0" smtClean="0"/>
              <a:t>президентском кадетском </a:t>
            </a:r>
            <a:r>
              <a:rPr lang="ru-RU" sz="1800" i="1" dirty="0"/>
              <a:t>училище. </a:t>
            </a:r>
            <a:endParaRPr lang="ru-RU" sz="1800" i="1" dirty="0" smtClean="0"/>
          </a:p>
          <a:p>
            <a:pPr marL="0" indent="0">
              <a:buNone/>
            </a:pPr>
            <a:r>
              <a:rPr lang="ru-RU" sz="1800" dirty="0" smtClean="0"/>
              <a:t>Выводы по 3 главе</a:t>
            </a:r>
          </a:p>
          <a:p>
            <a:r>
              <a:rPr lang="ru-RU" sz="1800" dirty="0"/>
              <a:t>Оценка качества образования подразумевает не только оценку качества образовательных достижений обучающихся, но и оценку качества </a:t>
            </a:r>
            <a:r>
              <a:rPr lang="ru-RU" sz="1800" dirty="0" smtClean="0"/>
              <a:t>образовательного </a:t>
            </a:r>
            <a:r>
              <a:rPr lang="ru-RU" sz="1800" dirty="0"/>
              <a:t>процесса. </a:t>
            </a:r>
            <a:endParaRPr lang="ru-RU" sz="1800" dirty="0" smtClean="0"/>
          </a:p>
          <a:p>
            <a:r>
              <a:rPr lang="ru-RU" sz="1800" dirty="0"/>
              <a:t>Результаты объективной независимой оценки в сочетании внутренней оценки позволяют образовательному учреждению и всей системе </a:t>
            </a:r>
            <a:r>
              <a:rPr lang="ru-RU" sz="1800" dirty="0" smtClean="0"/>
              <a:t>образования </a:t>
            </a:r>
            <a:r>
              <a:rPr lang="ru-RU" sz="1800" dirty="0"/>
              <a:t>в целом определить лучшие ориентиры своего </a:t>
            </a:r>
            <a:r>
              <a:rPr lang="ru-RU" sz="1800" dirty="0" smtClean="0"/>
              <a:t>развития. </a:t>
            </a:r>
          </a:p>
          <a:p>
            <a:r>
              <a:rPr lang="ru-RU" sz="1800" dirty="0"/>
              <a:t>Проведение внешней независимой экспертизы направлено на </a:t>
            </a:r>
            <a:r>
              <a:rPr lang="ru-RU" sz="1800" dirty="0" smtClean="0"/>
              <a:t>укрепление </a:t>
            </a:r>
            <a:r>
              <a:rPr lang="ru-RU" sz="1800" dirty="0"/>
              <a:t>конкурентоспособности образовательных программ учебного </a:t>
            </a:r>
            <a:r>
              <a:rPr lang="ru-RU" sz="1800" dirty="0" smtClean="0"/>
              <a:t>учреждения </a:t>
            </a:r>
            <a:r>
              <a:rPr lang="ru-RU" sz="1800" dirty="0"/>
              <a:t>на рынке образовательных услуг, укрепление имиджа учебного </a:t>
            </a:r>
            <a:r>
              <a:rPr lang="ru-RU" sz="1800" dirty="0" smtClean="0"/>
              <a:t>учреждения </a:t>
            </a:r>
            <a:r>
              <a:rPr lang="ru-RU" sz="1800" dirty="0"/>
              <a:t>среди потребителей образовательных услуг. </a:t>
            </a:r>
            <a:endParaRPr lang="ru-RU" sz="18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259156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Выводы по работе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dirty="0"/>
              <a:t>Н</a:t>
            </a:r>
            <a:r>
              <a:rPr lang="ru-RU" sz="1600" dirty="0" smtClean="0"/>
              <a:t>а </a:t>
            </a:r>
            <a:r>
              <a:rPr lang="ru-RU" sz="1600" dirty="0"/>
              <a:t>данный момент создана научная база, сформулирован круг идей, </a:t>
            </a:r>
            <a:r>
              <a:rPr lang="ru-RU" sz="1600" dirty="0" smtClean="0"/>
              <a:t>положений</a:t>
            </a:r>
            <a:r>
              <a:rPr lang="ru-RU" sz="1600" dirty="0"/>
              <a:t>, подходов к проблеме оценки качества </a:t>
            </a:r>
            <a:r>
              <a:rPr lang="ru-RU" sz="1600" dirty="0" smtClean="0"/>
              <a:t>образования.</a:t>
            </a:r>
          </a:p>
          <a:p>
            <a:pPr algn="just"/>
            <a:r>
              <a:rPr lang="ru-RU" sz="1600" dirty="0"/>
              <a:t>Р</a:t>
            </a:r>
            <a:r>
              <a:rPr lang="ru-RU" sz="1600" dirty="0" smtClean="0"/>
              <a:t>азрабатываются </a:t>
            </a:r>
            <a:r>
              <a:rPr lang="ru-RU" sz="1600" dirty="0"/>
              <a:t>региональные системы оценки качества </a:t>
            </a:r>
            <a:r>
              <a:rPr lang="ru-RU" sz="1600" dirty="0" smtClean="0"/>
              <a:t>образования</a:t>
            </a:r>
            <a:r>
              <a:rPr lang="ru-RU" sz="1600" dirty="0"/>
              <a:t>; изучаются проблемы общественного участия и социального </a:t>
            </a:r>
            <a:r>
              <a:rPr lang="ru-RU" sz="1600" dirty="0" smtClean="0"/>
              <a:t>партнерства </a:t>
            </a:r>
            <a:r>
              <a:rPr lang="ru-RU" sz="1600" dirty="0"/>
              <a:t>в управлении образованием, составляется рейтинг образовательных </a:t>
            </a:r>
            <a:r>
              <a:rPr lang="ru-RU" sz="1600" dirty="0" smtClean="0"/>
              <a:t>учреждений.</a:t>
            </a:r>
          </a:p>
          <a:p>
            <a:pPr algn="just"/>
            <a:r>
              <a:rPr lang="ru-RU" sz="1600" dirty="0" smtClean="0"/>
              <a:t>В исследовании </a:t>
            </a:r>
            <a:r>
              <a:rPr lang="ru-RU" sz="1600" dirty="0"/>
              <a:t>предпринята попытка спроектировать модель системы </a:t>
            </a:r>
            <a:r>
              <a:rPr lang="ru-RU" sz="1600" dirty="0" smtClean="0"/>
              <a:t>независимой </a:t>
            </a:r>
            <a:r>
              <a:rPr lang="ru-RU" sz="1600" dirty="0"/>
              <a:t>оценки качества образования на </a:t>
            </a:r>
            <a:r>
              <a:rPr lang="ru-RU" sz="1600" dirty="0" smtClean="0"/>
              <a:t>уровне образовательного учреждения.</a:t>
            </a:r>
          </a:p>
          <a:p>
            <a:pPr marL="0" indent="0" algn="just">
              <a:buNone/>
            </a:pPr>
            <a:r>
              <a:rPr lang="ru-RU" sz="1600" dirty="0"/>
              <a:t>Таким образом, результаты объективной независимой оценки в </a:t>
            </a:r>
            <a:r>
              <a:rPr lang="ru-RU" sz="1600" dirty="0" smtClean="0"/>
              <a:t>сочетании </a:t>
            </a:r>
            <a:r>
              <a:rPr lang="ru-RU" sz="1600" dirty="0"/>
              <a:t>с внутренней оценкой позволяют образовательному учреждению и всей системе образования в целом определить лучшие ориентиры своего развития, создают основу для эффективного использования кадровых, материально-технических, финансовых ресурсов. </a:t>
            </a:r>
            <a:r>
              <a:rPr lang="ru-RU" sz="1600" dirty="0" smtClean="0"/>
              <a:t> 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43988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708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  СИСТЕМА НЕЗАВИСИМОЙ ОЦЕНКИ  КАЧЕСТВА ОБРАЗОВАНИЯ КАК ДЕТЕРМИНАНТА  РАЗВИТИЯ ОБРАЗОВАТЕЛЬНОГО УЧРЕЖДЕНИЯ </vt:lpstr>
      <vt:lpstr>Актуальность, объект и предмет исследования</vt:lpstr>
      <vt:lpstr>Цель и задачи исследования</vt:lpstr>
      <vt:lpstr>Глава 1. Теоретические основы проблемы оценки качества образования  </vt:lpstr>
      <vt:lpstr>Выводы по 1 главе</vt:lpstr>
      <vt:lpstr>Глава 2. Практика развития системы независимой оценки качества образования на региональном уровне  </vt:lpstr>
      <vt:lpstr>Выводы по 2 главе</vt:lpstr>
      <vt:lpstr>Глава 3. Проектирование системы независимой оценки качества образования  в общеобразовательном учреждении  </vt:lpstr>
      <vt:lpstr>Выводы по работе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НЕЗАВИСИМОЙ ОЦЕНКИ  КАЧЕСТВА ОБРАЗОВАНИЯ КАК ДЕТЕРМИНАНТА  РАЗВИТИЯ ОБРАЗОВАТЕЛЬНОГО УЧРЕЖДЕНИЯ</dc:title>
  <dc:creator>Евгения Ю. Станкевич</dc:creator>
  <cp:lastModifiedBy>Евгения Ю. Станкевич</cp:lastModifiedBy>
  <cp:revision>5</cp:revision>
  <dcterms:created xsi:type="dcterms:W3CDTF">2012-11-30T12:55:45Z</dcterms:created>
  <dcterms:modified xsi:type="dcterms:W3CDTF">2012-11-30T13:44:19Z</dcterms:modified>
</cp:coreProperties>
</file>