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79" r:id="rId3"/>
    <p:sldId id="275" r:id="rId4"/>
    <p:sldId id="257" r:id="rId5"/>
    <p:sldId id="259" r:id="rId6"/>
    <p:sldId id="260" r:id="rId7"/>
    <p:sldId id="261" r:id="rId8"/>
    <p:sldId id="271" r:id="rId9"/>
    <p:sldId id="278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Ирина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>
        <p:scale>
          <a:sx n="118" d="100"/>
          <a:sy n="118" d="100"/>
        </p:scale>
        <p:origin x="-1434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5BB0ABE-EE37-437F-A408-A2F0521B91E7}" type="datetimeFigureOut">
              <a:rPr lang="ru-RU"/>
              <a:pPr>
                <a:defRPr/>
              </a:pPr>
              <a:t>24.12.2012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6B03AD4-E75B-46A3-B88B-37C05171F6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08185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ru-RU" dirty="0" smtClean="0"/>
              <a:t>Необходимость поддержания здоровья человека является актуальной проблемой современности. </a:t>
            </a:r>
            <a:r>
              <a:rPr lang="ru-RU" altLang="zh-TW" dirty="0" smtClean="0"/>
              <a:t>Именно в школьный период формируется здоровье человека на всю последующую жизнь. </a:t>
            </a:r>
            <a:r>
              <a:rPr lang="ru-RU" dirty="0" smtClean="0"/>
              <a:t>Сегодняшняя статистика здоровья школьников просто ужасающая. </a:t>
            </a:r>
            <a:r>
              <a:rPr lang="ru-RU" altLang="zh-TW" dirty="0" smtClean="0"/>
              <a:t>Дети проводят в школе значительную часть дня, и заниматься их здоровьем должны в том числе и педагоги. … </a:t>
            </a:r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ru-RU" altLang="zh-TW" dirty="0" smtClean="0"/>
              <a:t>Уверен: если приоритет здорового образа жизни будет в полной мере реализован в школе, то мы гораздо легче справимся и с формированием современной системы здравоохранения в целом</a:t>
            </a:r>
            <a:r>
              <a:rPr lang="ru-RU" altLang="zh-TW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.» </a:t>
            </a:r>
            <a:r>
              <a:rPr lang="ru-RU" b="1" i="1" dirty="0" smtClean="0"/>
              <a:t>Послание Президента России Дмитрия Медведева </a:t>
            </a:r>
            <a:br>
              <a:rPr lang="ru-RU" b="1" i="1" dirty="0" smtClean="0"/>
            </a:br>
            <a:r>
              <a:rPr lang="ru-RU" b="1" i="1" dirty="0" smtClean="0"/>
              <a:t>Федеральному Собранию Российской Федерации</a:t>
            </a:r>
            <a:br>
              <a:rPr lang="ru-RU" b="1" i="1" dirty="0" smtClean="0"/>
            </a:br>
            <a:r>
              <a:rPr lang="ru-RU" b="1" i="1" dirty="0" smtClean="0"/>
              <a:t>5 ноября 2008 года</a:t>
            </a:r>
            <a:endParaRPr lang="ru-RU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ABD7BF3-63C6-41CE-8D90-53F2EB24ACC8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b="1" smtClean="0"/>
              <a:t>Методы </a:t>
            </a:r>
            <a:endParaRPr lang="ru-RU" smtClean="0"/>
          </a:p>
          <a:p>
            <a:pPr>
              <a:spcBef>
                <a:spcPct val="0"/>
              </a:spcBef>
            </a:pPr>
            <a:r>
              <a:rPr lang="ru-RU" smtClean="0"/>
              <a:t>Сравнительный анализ опыта других исследований по теме;</a:t>
            </a:r>
          </a:p>
          <a:p>
            <a:pPr>
              <a:spcBef>
                <a:spcPct val="0"/>
              </a:spcBef>
            </a:pPr>
            <a:r>
              <a:rPr lang="ru-RU" smtClean="0"/>
              <a:t>Сравнительный анализ методов исследования по теме;</a:t>
            </a:r>
          </a:p>
          <a:p>
            <a:pPr>
              <a:spcBef>
                <a:spcPct val="0"/>
              </a:spcBef>
            </a:pPr>
            <a:r>
              <a:rPr lang="ru-RU" smtClean="0"/>
              <a:t>Построение теоретической модели системы ЗОЖ в школе.</a:t>
            </a:r>
          </a:p>
          <a:p>
            <a:pPr>
              <a:spcBef>
                <a:spcPct val="0"/>
              </a:spcBef>
            </a:pPr>
            <a:r>
              <a:rPr lang="ru-RU" smtClean="0"/>
              <a:t>Значимость проблемы сохранения здоровья подрастающего поколения огромна, так как только хорошее здоровье – основное условие для выполнения человеком его биологических и социальных функций, фундамент самореализации личности. </a:t>
            </a:r>
          </a:p>
          <a:p>
            <a:pPr>
              <a:spcBef>
                <a:spcPct val="0"/>
              </a:spcBef>
            </a:pPr>
            <a:endParaRPr lang="ru-RU" smtClean="0"/>
          </a:p>
          <a:p>
            <a:pPr>
              <a:spcBef>
                <a:spcPct val="0"/>
              </a:spcBef>
            </a:pPr>
            <a:endParaRPr lang="ru-RU" smtClean="0"/>
          </a:p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1AE753C-623E-4BCD-B80C-B02408804AC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Следовательно, школа должна стать «территорией здоровья», а не местом, отнимающим здоровье у наших детей. Для этого нельзя ни на минуту забывать о том, что самые важные периоды интенсивного развития школьника и становление его индивидуального здоровья на протяжении многих лет связаны с местом его активной деятельности, а именно со школой. Поэтому создаваемая взрослыми здоровьесберегающая образовательная среда должна предоставлять реальную возможность каждому ученику совершенствоваться и физически и духовно, а также получить полноценное образование, адекватное его способностям, склонностям, возможностям, потребностям и интересам. Немаловажную роль, при этом, играют здоровьесберегающие технологии, которые учителя успешно внедряют в учебный процесс, но этого недостаточно для получения позитивных результатов. Необходима хорошо отлаженная действующая система по сохранению и укреплению здоровья каждого ребенка.</a:t>
            </a:r>
          </a:p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C56A49B-55AA-41B0-B14B-B028DE12B7F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/>
              <a:t>. </a:t>
            </a:r>
            <a:r>
              <a:rPr lang="ru-RU" b="1" cap="small" dirty="0" smtClean="0"/>
              <a:t>Требования к результатам освоения</a:t>
            </a:r>
            <a:endParaRPr lang="ru-RU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/>
              <a:t>ОСНОВНОЙ ОБРАЗОВАТЕЛЬНОЙ ПРОГРАММЫ НАЧАЛЬНОГО</a:t>
            </a:r>
            <a:endParaRPr lang="ru-RU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/>
              <a:t>ОБЩЕГО ОБРАЗОВАНИЯ</a:t>
            </a:r>
            <a:endParaRPr lang="ru-RU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/>
              <a:t>Личностные результаты освоения основной образовательной программы начального общего образования </a:t>
            </a:r>
            <a:r>
              <a:rPr lang="ru-RU" dirty="0" smtClean="0"/>
              <a:t>должны отражать: 10)	формирование установки на безопасный, здоровый образ жизни,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small" dirty="0" smtClean="0"/>
              <a:t>Требования к структуре основной</a:t>
            </a:r>
            <a:endParaRPr lang="ru-RU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/>
              <a:t>ОБРАЗОВАТЕЛЬНОЙ ПРОГРАММЫ НАЧАЛЬНОГО ОБЩЕГО</a:t>
            </a:r>
            <a:endParaRPr lang="ru-RU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/>
              <a:t>ОБРАЗОВАНИЯ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Основная образовательная программа начального общего образования должна содержать следующие разделы: 7)программа формирования культуры здорового и безопасного образа жизни;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Переход на новые стандарты деятельности предполагает, в первую очередь, изменение сознания участников педагогического процесса с ориентацией на ценность здоровья.</a:t>
            </a:r>
            <a:r>
              <a:rPr lang="ru-RU" b="1" dirty="0" smtClean="0"/>
              <a:t> </a:t>
            </a:r>
            <a:r>
              <a:rPr lang="ru-RU" dirty="0" smtClean="0"/>
              <a:t>Понимая здоровье как состояние физического, психологического и социального благополучия человека, все участники образовательного процесса определили свои действия, как обеспечение условий и реализация средств </a:t>
            </a:r>
            <a:r>
              <a:rPr lang="ru-RU" dirty="0" err="1" smtClean="0"/>
              <a:t>здоровьесберегающего</a:t>
            </a:r>
            <a:r>
              <a:rPr lang="ru-RU" dirty="0" smtClean="0"/>
              <a:t> сопровождения учебно-воспитательного процесса.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Кучма, В.Р. Медико-профилактические основы обучения и воспитания детей / В.Р. Кучма. – М. : </a:t>
            </a:r>
            <a:r>
              <a:rPr lang="ru-RU" dirty="0" err="1" smtClean="0"/>
              <a:t>ГЕОТАР-Медиа</a:t>
            </a:r>
            <a:r>
              <a:rPr lang="ru-RU" dirty="0" smtClean="0"/>
              <a:t>, 2005.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1.3  Школа, являясь особым, социально-культурным, институтом, в состоянии развивать представления о здоровье не только как в серии тех или иных медико-профилактических акций, но и как культурное образование. Наиболее мощным воспитательным фактором в этом отношении является семья. Но по массовости, программируемости и последовательности этих действий со школой не сравнятся ни средства массовой информации, ни любой другой массовый институт.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Наиболее мощным воспитательным фактором в этом отношении является семья. Но по массовости, программируемости и последовательности этих действий со школой не сравнятся ни средства массовой информации, ни любой другой массовый институт.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52A6260-BBEB-43D5-B648-14752EE198F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Здоровый образ жизни – это ориентированность деятельности личности в направлении формирования, сохранения и укрепления как индивидуального, так и общественного здоровья.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Федеральные государственные образовательные стандарты (ФГОС) определяют создание в каждом образовательном учреждении (ОУ) комплексной программы формирования знаний, установок, личностных ориентиров и норм поведения, обеспечивающих сохранение и укрепление физического, психологического и социального здоровья обучающихся на всех ступенях общего образования как одной из ценностных составляющих, способствующих познавательному и эмоциональному развитию ребенка, достижению планируемых результатов освоения основной образовательной программы.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Для организации в школе системы формирования здорового образа жизни необходимо создать такую систему, при которой задействованы должны быть все – администрация школы, педагогический состав, родители, медицинский персонал, технический персонал, психологи. Все эти стороны заинтересованы в воспитании здорового подрастающего поколения.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8F4C7A5-90FE-4D92-A1F0-9E1E5CFC695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Для изучения опыта ЗОЖ школ при реализации ФГОС рассмотрим реализацию </a:t>
            </a:r>
            <a:r>
              <a:rPr lang="ru-RU" dirty="0" err="1" smtClean="0"/>
              <a:t>здоровьесберегающего</a:t>
            </a:r>
            <a:r>
              <a:rPr lang="ru-RU" dirty="0" smtClean="0"/>
              <a:t> проекта «Формирование здорового образа жизни младшего школьника в условиях начального образования».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/>
              <a:t>Актуальность </a:t>
            </a:r>
            <a:r>
              <a:rPr lang="ru-RU" dirty="0" smtClean="0"/>
              <a:t>проекта заключается в том, что дети, приступающие к обучению в начальной школе, обладают недостаточными ресурсами для поддержания здорового образа жизни. Они слабо информированы о строении тела и функциях отдельных систем организма, плохо распознают обращенные к ним эмоции и вербализируют эмоциональные переживания, недостаточно компетентны в коммуникативной сфере, на подсознательном уровне достаточно часто негативно относятся к себе.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Проект «Формирование здорового образа жизни младшего школьника в условиях начального образования» предполагает, что основным условием формирования представлений о здоровом образе жизни у младших школьников является организация работы, как с самими детьми, так и с их родителями и педагогическим коллективом школы.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Далее опишем содержание системы работы по формированию здорового образа жизни у младших школьников в рамках реализации проекта «Формирование здорового образа жизни младшего школьника в условиях начального образования» с основными участниками проекта – младшими школьниками и их родителями.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/>
              <a:t>Тип проекта: </a:t>
            </a:r>
            <a:r>
              <a:rPr lang="ru-RU" dirty="0" smtClean="0"/>
              <a:t>познавательный.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/>
              <a:t>Участники проекта: </a:t>
            </a:r>
            <a:r>
              <a:rPr lang="ru-RU" dirty="0" smtClean="0"/>
              <a:t>дети младшего школьного возраста, их родители, педагогический коллектив начальной школы, школьная медицинская сестра, школьный библиотекарь.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Вся работа разделена на разделы: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Знакомство детей со строением и частями тела человека.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Знакомство с внутренними органами, их значением и функциями.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Формирование привычки к здоровому образу жизни.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реализация описанного проекта «Формирование здорового образа жизни младшего школьника в условиях начального образования» позволит сформировать здоровый образ жизни у младших школьников.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560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A23898E-795D-40CA-A864-C4BA61CC3A4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867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7E4DB3C-5BA7-4456-BCA1-D887B5CA2ED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072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93EB165-5991-412B-8A6E-81FD0B6630C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CCDE7-7CE1-4A2B-96F5-ECF76371BDAB}" type="datetimeFigureOut">
              <a:rPr lang="ru-RU"/>
              <a:pPr>
                <a:defRPr/>
              </a:pPr>
              <a:t>24.12.2012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0BC6A-81C0-4E6E-941A-89E50B15D86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D281B-96E7-48CB-A048-7429ACDF9F82}" type="datetimeFigureOut">
              <a:rPr lang="ru-RU"/>
              <a:pPr>
                <a:defRPr/>
              </a:pPr>
              <a:t>24.12.2012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079B2-314C-41FF-AC5B-69A24ADE44C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759BA-B509-4241-98C1-9A749961C710}" type="datetimeFigureOut">
              <a:rPr lang="ru-RU"/>
              <a:pPr>
                <a:defRPr/>
              </a:pPr>
              <a:t>24.12.2012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1C527-D430-4E76-BD60-E7F502E9347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49D4F-AC89-40CC-97FD-6AA2190EC4F2}" type="datetimeFigureOut">
              <a:rPr lang="ru-RU"/>
              <a:pPr>
                <a:defRPr/>
              </a:pPr>
              <a:t>24.12.2012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1FDDE-3014-4AF7-B830-DEF53FC713B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6AF22-5574-4C23-9885-00582F780B72}" type="datetimeFigureOut">
              <a:rPr lang="ru-RU"/>
              <a:pPr>
                <a:defRPr/>
              </a:pPr>
              <a:t>24.12.2012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A828A-F522-44BC-B943-36061102303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6A954-CCAC-406B-BBA4-27F9BFFD838C}" type="datetimeFigureOut">
              <a:rPr lang="ru-RU"/>
              <a:pPr>
                <a:defRPr/>
              </a:pPr>
              <a:t>24.12.2012</a:t>
            </a:fld>
            <a:endParaRPr lang="ru-RU" dirty="0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4675F-B51A-4B57-B82B-38FE2C852F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394FE-3579-4263-AAE5-29C7E1623BE9}" type="datetimeFigureOut">
              <a:rPr lang="ru-RU"/>
              <a:pPr>
                <a:defRPr/>
              </a:pPr>
              <a:t>24.12.2012</a:t>
            </a:fld>
            <a:endParaRPr lang="ru-RU" dirty="0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CFD0B-71D6-4CBB-B575-AE2DAB10E25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31E2C-3214-475A-A3BF-9C655CB737E6}" type="datetimeFigureOut">
              <a:rPr lang="ru-RU"/>
              <a:pPr>
                <a:defRPr/>
              </a:pPr>
              <a:t>24.12.2012</a:t>
            </a:fld>
            <a:endParaRPr lang="ru-RU" dirty="0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EF266-591D-44AE-8C2D-A0513C65892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AC259-9A59-4A3F-950B-EAC4BB19C472}" type="datetimeFigureOut">
              <a:rPr lang="ru-RU"/>
              <a:pPr>
                <a:defRPr/>
              </a:pPr>
              <a:t>24.12.2012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E875A-A376-44E6-A073-1523E55F27B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C15B6-6F7A-416C-8244-770F94A06E7A}" type="datetimeFigureOut">
              <a:rPr lang="ru-RU"/>
              <a:pPr>
                <a:defRPr/>
              </a:pPr>
              <a:t>24.12.2012</a:t>
            </a:fld>
            <a:endParaRPr lang="ru-RU" dirty="0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FCC60-9FCC-453E-AA70-8D9AB606518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74F45-D532-4F7D-B6B7-9776547E177C}" type="datetimeFigureOut">
              <a:rPr lang="ru-RU"/>
              <a:pPr>
                <a:defRPr/>
              </a:pPr>
              <a:t>24.12.2012</a:t>
            </a:fld>
            <a:endParaRPr lang="ru-RU" dirty="0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68C6C-2579-4FB5-A1B5-5F14C3931F2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A701E68-3EB1-413F-A4A6-F3840314A6DE}" type="datetimeFigureOut">
              <a:rPr lang="ru-RU"/>
              <a:pPr>
                <a:defRPr/>
              </a:pPr>
              <a:t>24.12.2012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A1D7CD0-F43A-4642-8BF4-94FCB0BD509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693" r:id="rId3"/>
    <p:sldLayoutId id="2147483692" r:id="rId4"/>
    <p:sldLayoutId id="2147483691" r:id="rId5"/>
    <p:sldLayoutId id="2147483690" r:id="rId6"/>
    <p:sldLayoutId id="2147483689" r:id="rId7"/>
    <p:sldLayoutId id="2147483688" r:id="rId8"/>
    <p:sldLayoutId id="2147483687" r:id="rId9"/>
    <p:sldLayoutId id="2147483686" r:id="rId10"/>
    <p:sldLayoutId id="214748368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000000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90317" y="1308100"/>
            <a:ext cx="8229600" cy="1828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Значение работы по обеспечению ЗОЖ в школе при реализации ФГОС </a:t>
            </a:r>
            <a:endParaRPr lang="ru-RU" dirty="0"/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437063"/>
            <a:ext cx="6400800" cy="1655762"/>
          </a:xfrm>
        </p:spPr>
        <p:txBody>
          <a:bodyPr/>
          <a:lstStyle/>
          <a:p>
            <a:pPr algn="l"/>
            <a:r>
              <a:rPr lang="ru-RU" sz="2000" smtClean="0"/>
              <a:t>Студентки Муляр И.В.</a:t>
            </a:r>
          </a:p>
          <a:p>
            <a:pPr algn="l"/>
            <a:r>
              <a:rPr lang="ru-RU" sz="2000" smtClean="0"/>
              <a:t>Научный 	</a:t>
            </a:r>
            <a:br>
              <a:rPr lang="ru-RU" sz="2000" smtClean="0"/>
            </a:br>
            <a:r>
              <a:rPr lang="ru-RU" sz="2000" smtClean="0"/>
              <a:t>руководитель доктор педагогических наук, </a:t>
            </a:r>
            <a:br>
              <a:rPr lang="ru-RU" sz="2000" smtClean="0"/>
            </a:br>
            <a:r>
              <a:rPr lang="ru-RU" sz="2000" smtClean="0"/>
              <a:t>профессор Бахмутский А.Е.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42988" y="1268413"/>
            <a:ext cx="7643812" cy="4105275"/>
          </a:xfrm>
        </p:spPr>
        <p:txBody>
          <a:bodyPr>
            <a:normAutofit/>
          </a:bodyPr>
          <a:lstStyle/>
          <a:p>
            <a:pPr marL="73025">
              <a:lnSpc>
                <a:spcPct val="90000"/>
              </a:lnSpc>
            </a:pPr>
            <a:r>
              <a:rPr lang="ru-RU" sz="2400" b="1" smtClean="0"/>
              <a:t>Предмет</a:t>
            </a:r>
            <a:endParaRPr lang="ru-RU" sz="2400" smtClean="0"/>
          </a:p>
          <a:p>
            <a:pPr marL="73025">
              <a:lnSpc>
                <a:spcPct val="90000"/>
              </a:lnSpc>
            </a:pPr>
            <a:r>
              <a:rPr lang="ru-RU" sz="2400" smtClean="0"/>
              <a:t>Учет опыта других школ по созданию здоровьесберегающей среды</a:t>
            </a:r>
          </a:p>
          <a:p>
            <a:pPr marL="73025">
              <a:lnSpc>
                <a:spcPct val="90000"/>
              </a:lnSpc>
            </a:pPr>
            <a:r>
              <a:rPr lang="ru-RU" sz="2400" b="1" smtClean="0"/>
              <a:t>Объект</a:t>
            </a:r>
            <a:endParaRPr lang="ru-RU" sz="2400" smtClean="0"/>
          </a:p>
          <a:p>
            <a:pPr marL="73025">
              <a:lnSpc>
                <a:spcPct val="90000"/>
              </a:lnSpc>
            </a:pPr>
            <a:r>
              <a:rPr lang="ru-RU" sz="2400" smtClean="0"/>
              <a:t> Управление здоровьесберегающим процессом</a:t>
            </a:r>
          </a:p>
          <a:p>
            <a:pPr marL="73025">
              <a:lnSpc>
                <a:spcPct val="90000"/>
              </a:lnSpc>
            </a:pPr>
            <a:r>
              <a:rPr lang="ru-RU" sz="2400" b="1" smtClean="0"/>
              <a:t>Актуальность</a:t>
            </a:r>
            <a:r>
              <a:rPr lang="ru-RU" sz="2400" smtClean="0"/>
              <a:t> </a:t>
            </a:r>
          </a:p>
          <a:p>
            <a:pPr marL="73025">
              <a:lnSpc>
                <a:spcPct val="90000"/>
              </a:lnSpc>
            </a:pPr>
            <a:r>
              <a:rPr lang="ru-RU" sz="2400" smtClean="0"/>
              <a:t>Хорошее здоровье – основное условие для выполнения человеком его биологических и социальных функций, фундамент самореализации личности.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1600" b="1" smtClean="0"/>
              <a:t>Цель</a:t>
            </a:r>
            <a:r>
              <a:rPr lang="ru-RU" sz="1600" smtClean="0"/>
              <a:t> </a:t>
            </a:r>
            <a:r>
              <a:rPr lang="ru-RU" sz="1600" b="1" smtClean="0"/>
              <a:t>работы</a:t>
            </a:r>
            <a:endParaRPr lang="ru-RU" sz="1600" smtClean="0"/>
          </a:p>
          <a:p>
            <a:r>
              <a:rPr lang="ru-RU" sz="1600" smtClean="0"/>
              <a:t> Построение здоровьесберегающей среды в образовательном учреждении.</a:t>
            </a:r>
          </a:p>
          <a:p>
            <a:pPr>
              <a:buFont typeface="Wingdings 2" pitchFamily="18" charset="2"/>
              <a:buNone/>
            </a:pPr>
            <a:r>
              <a:rPr lang="ru-RU" sz="1600" b="1" smtClean="0"/>
              <a:t>Задачи</a:t>
            </a:r>
            <a:endParaRPr lang="ru-RU" sz="1600" smtClean="0"/>
          </a:p>
          <a:p>
            <a:r>
              <a:rPr lang="ru-RU" sz="1600" smtClean="0"/>
              <a:t>Сформировать у педагогического коллектива ГБОУ ценностную ориентацию на деятельность в режиме здоровьесбережения детей и подростков;</a:t>
            </a:r>
          </a:p>
          <a:p>
            <a:r>
              <a:rPr lang="ru-RU" sz="1600" smtClean="0"/>
              <a:t>Объединить усилия всех структур, отвечающих за охрану жизни и здоровья детей на уровне единых концептуальных идей с определением единой стратегии и тактики построения данной работы.</a:t>
            </a:r>
          </a:p>
          <a:p>
            <a:endParaRPr lang="ru-RU" sz="16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Глава 1. Значение работы по обеспечению ЗОЖ в школе при реализации ФГОС как теоретическая проблема современной педагогической науки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5038"/>
            <a:ext cx="8229600" cy="4103687"/>
          </a:xfrm>
        </p:spPr>
        <p:txBody>
          <a:bodyPr>
            <a:normAutofit/>
          </a:bodyPr>
          <a:lstStyle/>
          <a:p>
            <a:r>
              <a:rPr lang="ru-RU" smtClean="0">
                <a:effectLst>
                  <a:outerShdw blurRad="38100" dist="38100" dir="2700000" algn="tl">
                    <a:srgbClr val="C0C0C0"/>
                  </a:outerShdw>
                </a:effectLst>
                <a:ea typeface="Aharoni"/>
                <a:cs typeface="Aharoni"/>
              </a:rPr>
              <a:t> 1.1 Понятие «здоровый образ жизни» в современной науке</a:t>
            </a:r>
          </a:p>
          <a:p>
            <a:r>
              <a:rPr lang="ru-RU" smtClean="0">
                <a:effectLst>
                  <a:outerShdw blurRad="38100" dist="38100" dir="2700000" algn="tl">
                    <a:srgbClr val="C0C0C0"/>
                  </a:outerShdw>
                </a:effectLst>
                <a:ea typeface="Aharoni"/>
                <a:cs typeface="Aharoni"/>
              </a:rPr>
              <a:t>1.2 Формирование здорового образа жизни в образовательном учреждении как способ реализации новых ФГОС</a:t>
            </a:r>
          </a:p>
          <a:p>
            <a:r>
              <a:rPr lang="ru-RU" smtClean="0">
                <a:effectLst>
                  <a:outerShdw blurRad="38100" dist="38100" dir="2700000" algn="tl">
                    <a:srgbClr val="C0C0C0"/>
                  </a:outerShdw>
                </a:effectLst>
                <a:ea typeface="Aharoni"/>
                <a:cs typeface="Aharoni"/>
              </a:rPr>
              <a:t>1.3 Образование в школе как система формирования здорового образа жизни</a:t>
            </a:r>
          </a:p>
          <a:p>
            <a:endParaRPr lang="ru-RU" smtClean="0"/>
          </a:p>
          <a:p>
            <a:endParaRPr lang="ru-RU" b="1" smtClean="0"/>
          </a:p>
          <a:p>
            <a:endParaRPr lang="ru-RU" b="1" smtClean="0"/>
          </a:p>
          <a:p>
            <a:endParaRPr lang="ru-RU" smtClean="0"/>
          </a:p>
          <a:p>
            <a:endParaRPr lang="ru-RU" smtClean="0">
              <a:ea typeface="Aharoni"/>
              <a:cs typeface="Aharoni"/>
            </a:endParaRP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36104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cs typeface="Aharoni" pitchFamily="2" charset="-79"/>
              </a:rPr>
              <a:t> </a:t>
            </a:r>
            <a:br>
              <a:rPr lang="ru-RU" dirty="0" smtClean="0">
                <a:cs typeface="Aharoni" pitchFamily="2" charset="-79"/>
              </a:rPr>
            </a:br>
            <a:r>
              <a:rPr lang="ru-RU" dirty="0" smtClean="0">
                <a:cs typeface="Aharoni" pitchFamily="2" charset="-79"/>
              </a:rPr>
              <a:t/>
            </a:r>
            <a:br>
              <a:rPr lang="ru-RU" dirty="0" smtClean="0">
                <a:cs typeface="Aharoni" pitchFamily="2" charset="-79"/>
              </a:rPr>
            </a:br>
            <a:r>
              <a:rPr lang="ru-RU" dirty="0" smtClean="0"/>
              <a:t>ВЫВОДЫ ПО ГЛАВЕ 1</a:t>
            </a:r>
            <a:br>
              <a:rPr lang="ru-RU" dirty="0" smtClean="0"/>
            </a:br>
            <a:r>
              <a:rPr lang="ru-RU" dirty="0" smtClean="0">
                <a:cs typeface="Aharoni" pitchFamily="2" charset="-79"/>
              </a:rPr>
              <a:t/>
            </a:r>
            <a:br>
              <a:rPr lang="ru-RU" dirty="0" smtClean="0">
                <a:cs typeface="Aharoni" pitchFamily="2" charset="-79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4679950"/>
          </a:xfrm>
        </p:spPr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400" dirty="0" smtClean="0"/>
              <a:t>Здоровый образ жизни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400" dirty="0" smtClean="0"/>
              <a:t>Федеральные государственные образовательные стандарты определяют создание в каждом ОУ комплексной программы по формированию ЗОЖ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400" dirty="0" smtClean="0"/>
              <a:t>Система формирования здорового образа жизни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/>
              <a:t>ГЛАВА 2. ИЗУЧЕНИЕ ОПЫТА ЗОЖ В ШКОЛЕ ПРИ РЕАЛИЗАЦИИ ФГОС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392612"/>
          </a:xfrm>
        </p:spPr>
        <p:txBody>
          <a:bodyPr>
            <a:normAutofit fontScale="92500" lnSpcReduction="1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000" dirty="0" smtClean="0"/>
              <a:t>Проекта «Формирование здорового образа жизни младшего школьника в условиях начального образования»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sz="2000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000" dirty="0" smtClean="0"/>
              <a:t>Проект для младших школьников «Путешествие в организм человека» как пример работы по формированию ЗОЖ у младших школьников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000" b="1" dirty="0" smtClean="0"/>
              <a:t>Цель проекта:</a:t>
            </a:r>
            <a:endParaRPr lang="ru-RU" sz="2000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000" dirty="0" smtClean="0"/>
              <a:t>Формирование представления младших школьников о том, что организм человека – единая система, от которой зависит работа всех органов.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000" dirty="0" smtClean="0"/>
              <a:t>Формирование представления младших школьников об устройстве и функционировании органов.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000" dirty="0" smtClean="0"/>
              <a:t>Доведение до сознания младших школьников понимания необходимости бережного отношения к себе и своему здоровью.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000" dirty="0" smtClean="0"/>
              <a:t>Создание дидактического материала по ознакомлению младших школьников с организмом человека.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sz="2000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ВЫВОД ПО 2 ГЛАВЕ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4824412"/>
          </a:xfrm>
        </p:spPr>
        <p:txBody>
          <a:bodyPr>
            <a:normAutofit fontScale="92500" lnSpcReduction="1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400" dirty="0" smtClean="0"/>
              <a:t>Существует опыт создания программ по обучению школьников здоровому образу жизни, ориентированных на приобретение учащимися знаний по профилактике заболеваний, ознакомление с правилами гигиены, введение «щадящих» компонентов в режим дня, программ модульного типа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400" dirty="0" smtClean="0"/>
              <a:t>Ряд негативных характеристик: в процессе обучения здоровью ребенок рассматривается как некий сосуд, который надо наполнить знаниями. В ряде программ не учитываются возрастные особенности детей, в других – присутствует запрещающий, навязывающий стиль приобщения к здоровому образу жизни. Такой подход не решает комплекса задач, направленных на формирование у детей культуры здорового образа жизни.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Выводы по курсовой работе</a:t>
            </a:r>
            <a:endParaRPr lang="ru-RU" dirty="0"/>
          </a:p>
        </p:txBody>
      </p:sp>
      <p:sp>
        <p:nvSpPr>
          <p:cNvPr id="2765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smtClean="0"/>
              <a:t>В результате теоретического анализа, проведенного по теме исследования, удалось уточнить понятие «здоровый образ жизни». </a:t>
            </a:r>
          </a:p>
          <a:p>
            <a:r>
              <a:rPr lang="ru-RU" sz="1600" smtClean="0"/>
              <a:t>В рамках практической работы по теме исследования нами был рассмотрен проект «Формирование здорового образа жизни младшего школьника в условиях начального образования». Данный проект основным условием формирования представлений о здоровом образе жизни у младших школьников предполагает организацию работы, как с самими детьми, так и с их родителями и педагогическим коллективом школы. </a:t>
            </a:r>
          </a:p>
          <a:p>
            <a:r>
              <a:rPr lang="ru-RU" sz="1600" smtClean="0"/>
              <a:t>Для организации в школе системы формирования здорового образа жизни необходимо создать такую систему, при которой задействованы должны быть все – администрация школы, педагогический состав, родители, медицинский персонал, технический персонал, психологи. Все эти стороны заинтересованы в воспитании здорового подрастающего поколения.</a:t>
            </a:r>
          </a:p>
          <a:p>
            <a:endParaRPr lang="ru-RU" sz="1600" smtClean="0"/>
          </a:p>
          <a:p>
            <a:endParaRPr lang="ru-RU" sz="16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Магистерская диссертация</a:t>
            </a:r>
            <a:br>
              <a:rPr lang="ru-RU" sz="3600" dirty="0" smtClean="0"/>
            </a:br>
            <a:r>
              <a:rPr lang="ru-RU" sz="3600" dirty="0" smtClean="0"/>
              <a:t>«Построение системы ЗОЖ в школе.»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>
                <a:latin typeface="Arial" charset="0"/>
              </a:rPr>
              <a:t>Эффективную </a:t>
            </a:r>
            <a:r>
              <a:rPr lang="ru-RU" b="1" dirty="0" err="1" smtClean="0">
                <a:latin typeface="Arial" charset="0"/>
              </a:rPr>
              <a:t>здоровьесозидающую</a:t>
            </a:r>
            <a:r>
              <a:rPr lang="ru-RU" b="1" dirty="0" smtClean="0">
                <a:latin typeface="Arial" charset="0"/>
              </a:rPr>
              <a:t> образовательную среду школы можно выстроить на основе: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AutoNum type="arabicParenR"/>
              <a:defRPr/>
            </a:pPr>
            <a:r>
              <a:rPr lang="ru-RU" b="1" dirty="0" smtClean="0">
                <a:latin typeface="Arial" charset="0"/>
              </a:rPr>
              <a:t>    широкого </a:t>
            </a:r>
            <a:r>
              <a:rPr lang="ru-RU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сетевого взаимодействия</a:t>
            </a:r>
            <a:r>
              <a:rPr lang="ru-RU" b="1" dirty="0" smtClean="0">
                <a:latin typeface="Arial" charset="0"/>
              </a:rPr>
              <a:t> с ОУ, решающими сходные проблемы;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AutoNum type="arabicParenR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</a:t>
            </a:r>
            <a:r>
              <a:rPr lang="ru-RU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социального партнерства</a:t>
            </a:r>
            <a:r>
              <a:rPr lang="ru-RU" b="1" dirty="0" smtClean="0">
                <a:latin typeface="Arial" charset="0"/>
              </a:rPr>
              <a:t> с родителями учащихся, общественностью, органами и организациями, деятельность которых связана с решением проблем здоровья участников образовательного процесса.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>
                <a:latin typeface="Arial" charset="0"/>
              </a:rPr>
              <a:t>	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>
                <a:latin typeface="Arial" charset="0"/>
              </a:rPr>
              <a:t>Необходимо создание </a:t>
            </a:r>
            <a:r>
              <a:rPr lang="ru-RU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региональной сети ОУ</a:t>
            </a:r>
            <a:r>
              <a:rPr lang="ru-RU" b="1" dirty="0" smtClean="0">
                <a:latin typeface="Arial" charset="0"/>
              </a:rPr>
              <a:t>, оптимизирующих свою деятельность за счет сетевого</a:t>
            </a:r>
            <a:r>
              <a:rPr lang="ru-RU" sz="3200" b="1" dirty="0" smtClean="0">
                <a:latin typeface="Arial" charset="0"/>
              </a:rPr>
              <a:t> взаимодействия.</a:t>
            </a:r>
            <a:r>
              <a:rPr lang="ru-RU" sz="3600" dirty="0" smtClean="0">
                <a:latin typeface="Arial" charset="0"/>
              </a:rPr>
              <a:t>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Проблемы рисков и ограничений построения системы ЗОЖ в школе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1229</TotalTime>
  <Words>1210</Words>
  <Application>Microsoft Office PowerPoint</Application>
  <PresentationFormat>Экран (4:3)</PresentationFormat>
  <Paragraphs>97</Paragraphs>
  <Slides>9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Значение работы по обеспечению ЗОЖ в школе при реализации ФГОС </vt:lpstr>
      <vt:lpstr>Презентация PowerPoint</vt:lpstr>
      <vt:lpstr>  </vt:lpstr>
      <vt:lpstr>  Глава 1. Значение работы по обеспечению ЗОЖ в школе при реализации ФГОС как теоретическая проблема современной педагогической науки </vt:lpstr>
      <vt:lpstr>   ВЫВОДЫ ПО ГЛАВЕ 1  </vt:lpstr>
      <vt:lpstr> ГЛАВА 2. ИЗУЧЕНИЕ ОПЫТА ЗОЖ В ШКОЛЕ ПРИ РЕАЛИЗАЦИИ ФГОС </vt:lpstr>
      <vt:lpstr>  ВЫВОД ПО 2 ГЛАВЕ   </vt:lpstr>
      <vt:lpstr>Выводы по курсовой работе</vt:lpstr>
      <vt:lpstr> Магистерская диссертация «Построение системы ЗОЖ в школе.»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Garifullina</cp:lastModifiedBy>
  <cp:revision>135</cp:revision>
  <dcterms:created xsi:type="dcterms:W3CDTF">2012-11-27T08:01:54Z</dcterms:created>
  <dcterms:modified xsi:type="dcterms:W3CDTF">2012-12-24T08:13:13Z</dcterms:modified>
</cp:coreProperties>
</file>