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17"/>
  </p:notesMasterIdLst>
  <p:sldIdLst>
    <p:sldId id="256" r:id="rId3"/>
    <p:sldId id="275" r:id="rId4"/>
    <p:sldId id="271" r:id="rId5"/>
    <p:sldId id="257" r:id="rId6"/>
    <p:sldId id="264" r:id="rId7"/>
    <p:sldId id="267" r:id="rId8"/>
    <p:sldId id="259" r:id="rId9"/>
    <p:sldId id="276" r:id="rId10"/>
    <p:sldId id="270" r:id="rId11"/>
    <p:sldId id="278" r:id="rId12"/>
    <p:sldId id="279" r:id="rId13"/>
    <p:sldId id="274" r:id="rId14"/>
    <p:sldId id="281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4" autoAdjust="0"/>
    <p:restoredTop sz="94660"/>
  </p:normalViewPr>
  <p:slideViewPr>
    <p:cSldViewPr>
      <p:cViewPr varScale="1">
        <p:scale>
          <a:sx n="71" d="100"/>
          <a:sy n="71" d="100"/>
        </p:scale>
        <p:origin x="-72" y="-1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71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C1C8F8-DF68-4700-A4F2-13C5B5DA1313}" type="datetimeFigureOut">
              <a:rPr lang="en-US"/>
              <a:pPr>
                <a:defRPr/>
              </a:pPr>
              <a:t>12/23/2012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0E31D-F685-444D-8EF8-68A6EEE4B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37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C081D2-24AE-4D59-AEAD-BB9B482DB010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Начальные сведения о курсе, пособия и материалы, необходимые для занятий или проекта.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564BE98-274F-4FDE-9C32-7D8445E42A6F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Шаблон расписания с необязательными периодами и задачами. 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F3146AF-A929-4CAA-ABB8-0DD965293DD5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Список процедур и действий либо слайд лекции с мультимедийными материалами.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646557F-F0EE-45EA-B523-46C18E8B576C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Вводные заметки.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w Cen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948AAFE-0894-44EF-AE0C-D58C90CC5F7A}" type="slidenum">
              <a:rPr lang="ru-RU">
                <a:solidFill>
                  <a:srgbClr val="000000"/>
                </a:solidFill>
                <a:latin typeface="Calibri" pitchFamily="34" charset="0"/>
                <a:ea typeface="Tw Cen MT" pitchFamily="34" charset="0"/>
                <a:cs typeface="Tw Cen MT" pitchFamily="34" charset="0"/>
                <a:sym typeface="Tw Cen MT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ru-RU">
              <a:solidFill>
                <a:srgbClr val="000000"/>
              </a:solidFill>
              <a:latin typeface="Calibri" pitchFamily="34" charset="0"/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730A6F-D859-4599-BD85-D3B46B9E3960}" type="datetime8">
              <a:rPr lang="en-US"/>
              <a:pPr>
                <a:defRPr/>
              </a:pPr>
              <a:t>12/23/2012 12:16 PM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AA399C3-E61C-4EAA-82EE-7C69303473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785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35A89-AD26-4637-A55C-4AF51946829B}" type="datetime8">
              <a:rPr lang="en-US"/>
              <a:pPr>
                <a:defRPr/>
              </a:pPr>
              <a:t>12/23/2012 12:16 PM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3856-77BD-4DB3-850E-42DDFBFA615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02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B3EF-4939-4BA6-9F76-BE18DC201107}" type="datetime8">
              <a:rPr lang="en-US"/>
              <a:pPr>
                <a:defRPr/>
              </a:pPr>
              <a:t>12/23/2012 12:16 PM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37525-C99F-45F8-BCD6-A23BD19FDB2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9659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8D9A4-377A-48FB-8B6E-708277834682}" type="datetime8">
              <a:rPr lang="en-US"/>
              <a:pPr>
                <a:defRPr/>
              </a:pPr>
              <a:t>12/23/2012 12:16 PM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1AF31E5-90FB-4748-AA02-1832F863A6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668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3A28F-7BAA-4979-ACB2-657B9A16C0E9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50DC4B-AFC8-4C8B-B50E-63C74BE0AB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1077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3796AD-1FBE-4746-A9D1-51006446B9BB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487E39-B90D-4E7F-B007-87E5A9D9B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23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580E6-9B90-4C5A-B742-66F832680966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27A1EBF-F951-486B-8D2A-E5BBF0A73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8715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15B6-2866-4988-A375-DA3B30A24652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3D9562-C15B-401A-B5E8-98285CADB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844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598E-51C8-4EBF-99E4-7E9D97DDB595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BBA06C2-5B02-4996-B425-1E9A29B4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225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m_boo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55775"/>
            <a:ext cx="1614488" cy="1689100"/>
          </a:xfrm>
          <a:prstGeom prst="rect">
            <a:avLst/>
          </a:prstGeom>
          <a:noFill/>
          <a:ln w="50800" cap="sq" cmpd="dbl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F15A4-847C-42D9-B435-FB8430E09AE8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4E2B62-9A4C-4BED-83A9-83BB3C224E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824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243932-47F8-4FA8-A300-43F4C0F567B1}" type="datetime8">
              <a:rPr lang="en-US"/>
              <a:pPr>
                <a:defRPr/>
              </a:pPr>
              <a:t>12/23/2012 12:16 PM</a:t>
            </a:fld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5AEC403-95ED-4CB3-A050-A071737CAC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197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949DFD-C07A-4E74-B3AF-1050F0791C74}" type="datetime8">
              <a:rPr lang="en-US"/>
              <a:pPr>
                <a:defRPr/>
              </a:pPr>
              <a:t>12/23/2012 12:16 PM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489A17-E658-43C5-B831-F2760E47AF2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16" r:id="rId10"/>
    <p:sldLayoutId id="2147483726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E7BC2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D092A7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352928" cy="14478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ТЕМА: 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Среда образовательного учреждения как ресурс профессионального развития педагога.</a:t>
            </a:r>
            <a:endParaRPr lang="ru-RU" sz="2800" cap="none" dirty="0" smtClean="0">
              <a:solidFill>
                <a:schemeClr val="tx2">
                  <a:lumMod val="75000"/>
                </a:schemeClr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37312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dirty="0" smtClean="0"/>
              <a:t>Коробицына Т.В.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39753" y="6021288"/>
            <a:ext cx="6696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Научный руководитель: профессор, доктор педагогических наук Л.С.Илюшин</a:t>
            </a:r>
          </a:p>
          <a:p>
            <a:r>
              <a:rPr lang="ru-RU" sz="1400" dirty="0" smtClean="0"/>
              <a:t>Рецензент: профессор кандидат педагогических наук Н.А. </a:t>
            </a:r>
            <a:r>
              <a:rPr lang="ru-RU" sz="1400" dirty="0" err="1" smtClean="0"/>
              <a:t>Заиченко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3888432" cy="4572000"/>
          </a:xfrm>
        </p:spPr>
        <p:txBody>
          <a:bodyPr/>
          <a:lstStyle/>
          <a:p>
            <a:pPr marL="0" indent="36513">
              <a:buNone/>
            </a:pPr>
            <a:r>
              <a:rPr lang="ru-RU" sz="3200" dirty="0" smtClean="0"/>
              <a:t> Задача 3</a:t>
            </a:r>
          </a:p>
          <a:p>
            <a:pPr marL="0" indent="36513">
              <a:buNone/>
            </a:pPr>
            <a:r>
              <a:rPr lang="ru-RU" sz="3200" dirty="0" smtClean="0"/>
              <a:t>Рассмотреть </a:t>
            </a:r>
            <a:r>
              <a:rPr lang="ru-RU" sz="3200" b="1" dirty="0" smtClean="0"/>
              <a:t>условия среды </a:t>
            </a:r>
            <a:r>
              <a:rPr lang="ru-RU" sz="3200" dirty="0" smtClean="0"/>
              <a:t>образовательного учреждения, влияющие на профессиональное развитие педагога;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11960" y="1589566"/>
            <a:ext cx="4680520" cy="526843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Безопасность;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Информативность; 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Открытость;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Коммуникативность</a:t>
            </a:r>
            <a:r>
              <a:rPr lang="ru-RU" dirty="0" smtClean="0"/>
              <a:t>; 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Побуждение к профессиональному развитию;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Насыщенность инструментами самоанализа.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11480" cy="990600"/>
          </a:xfrm>
        </p:spPr>
        <p:txBody>
          <a:bodyPr/>
          <a:lstStyle/>
          <a:p>
            <a:r>
              <a:rPr lang="ru-RU" dirty="0" smtClean="0"/>
              <a:t>Решение задачи </a:t>
            </a: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589567"/>
            <a:ext cx="3816424" cy="4572000"/>
          </a:xfrm>
        </p:spPr>
        <p:txBody>
          <a:bodyPr/>
          <a:lstStyle/>
          <a:p>
            <a:pPr marL="0" indent="36513">
              <a:buNone/>
            </a:pPr>
            <a:r>
              <a:rPr lang="ru-RU" sz="3200" dirty="0" smtClean="0"/>
              <a:t>Проанализировать механизмы самооценки педагога как мотивацию его профессионального роста.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283968" y="1589566"/>
            <a:ext cx="4680520" cy="5007785"/>
          </a:xfrm>
        </p:spPr>
        <p:txBody>
          <a:bodyPr/>
          <a:lstStyle/>
          <a:p>
            <a:pPr marL="0" indent="355600">
              <a:buNone/>
            </a:pPr>
            <a:r>
              <a:rPr lang="ru-RU" sz="2400" b="1" i="1" u="sng" dirty="0" smtClean="0"/>
              <a:t>Формальные </a:t>
            </a:r>
          </a:p>
          <a:p>
            <a:pPr marL="0" indent="3556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Аттестация по принципу </a:t>
            </a:r>
            <a:r>
              <a:rPr lang="ru-RU" sz="2400" dirty="0" err="1" smtClean="0"/>
              <a:t>портфолио</a:t>
            </a:r>
            <a:r>
              <a:rPr lang="ru-RU" sz="2400" dirty="0" smtClean="0"/>
              <a:t>;</a:t>
            </a:r>
          </a:p>
          <a:p>
            <a:pPr marL="0" indent="3556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Самооценка работы за полугодие для премирования из ФСН;</a:t>
            </a:r>
          </a:p>
          <a:p>
            <a:pPr marL="0" indent="355600">
              <a:buNone/>
            </a:pPr>
            <a:r>
              <a:rPr lang="ru-RU" sz="2400" b="1" i="1" u="sng" dirty="0" smtClean="0"/>
              <a:t>Внутрифирменная </a:t>
            </a:r>
            <a:r>
              <a:rPr lang="ru-RU" sz="2400" b="1" i="1" u="sng" dirty="0" smtClean="0"/>
              <a:t>система:</a:t>
            </a:r>
            <a:endParaRPr lang="ru-RU" sz="2400" b="1" i="1" u="sng" dirty="0" smtClean="0"/>
          </a:p>
          <a:p>
            <a:pPr marL="0" indent="3556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Самоанализ урока, внеклассного мероприятия, </a:t>
            </a:r>
            <a:r>
              <a:rPr lang="ru-RU" sz="2400" dirty="0" err="1" smtClean="0"/>
              <a:t>вы-ступления</a:t>
            </a:r>
            <a:r>
              <a:rPr lang="ru-RU" sz="2400" dirty="0" smtClean="0"/>
              <a:t>;</a:t>
            </a:r>
          </a:p>
          <a:p>
            <a:pPr marL="0" indent="3556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Анализ возникшей проблемы;</a:t>
            </a:r>
          </a:p>
          <a:p>
            <a:pPr marL="0" indent="355600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dirty="0" smtClean="0"/>
              <a:t>Анализ результатов работы за контрольный период;</a:t>
            </a:r>
          </a:p>
          <a:p>
            <a:pPr marL="355600" indent="-355600">
              <a:spcBef>
                <a:spcPts val="0"/>
              </a:spcBef>
              <a:buNone/>
            </a:pPr>
            <a:endParaRPr lang="ru-RU" sz="2400" dirty="0" smtClean="0"/>
          </a:p>
          <a:p>
            <a:pPr marL="355600" indent="-355600">
              <a:spcBef>
                <a:spcPts val="0"/>
              </a:spcBef>
              <a:buNone/>
            </a:pPr>
            <a:endParaRPr lang="ru-RU" sz="2400" dirty="0" smtClean="0"/>
          </a:p>
          <a:p>
            <a:pPr marL="355600" indent="-35560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 2 главы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95021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400" dirty="0" smtClean="0"/>
              <a:t>Сегодня, </a:t>
            </a:r>
            <a:r>
              <a:rPr lang="ru-RU" sz="2400" dirty="0" smtClean="0"/>
              <a:t>для того чтобы педагоги были способны выполнять полный спектр своих служебных обязанностей, они должны уметь определить собственную </a:t>
            </a:r>
            <a:r>
              <a:rPr lang="ru-RU" sz="2400" b="1" dirty="0" smtClean="0"/>
              <a:t>потребность</a:t>
            </a:r>
            <a:endParaRPr lang="ru-RU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b="1" dirty="0" smtClean="0"/>
              <a:t>в </a:t>
            </a:r>
            <a:r>
              <a:rPr lang="ru-RU" sz="2400" b="1" dirty="0" smtClean="0"/>
              <a:t>повышении квалификации</a:t>
            </a:r>
            <a:r>
              <a:rPr lang="ru-RU" sz="2400" dirty="0" smtClean="0"/>
              <a:t>, </a:t>
            </a:r>
            <a:endParaRPr lang="ru-RU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b="1" dirty="0" smtClean="0"/>
              <a:t>технических </a:t>
            </a:r>
            <a:r>
              <a:rPr lang="ru-RU" sz="2400" b="1" dirty="0" smtClean="0"/>
              <a:t>средствах, </a:t>
            </a:r>
            <a:endParaRPr lang="ru-RU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b="1" dirty="0" smtClean="0"/>
              <a:t>умение </a:t>
            </a:r>
            <a:r>
              <a:rPr lang="ru-RU" sz="2400" b="1" dirty="0" smtClean="0"/>
              <a:t>и </a:t>
            </a:r>
            <a:r>
              <a:rPr lang="ru-RU" sz="2400" b="1" dirty="0" smtClean="0"/>
              <a:t>желание </a:t>
            </a:r>
            <a:r>
              <a:rPr lang="ru-RU" sz="2400" b="1" dirty="0" smtClean="0"/>
              <a:t>исследовать </a:t>
            </a:r>
            <a:r>
              <a:rPr lang="ru-RU" sz="2400" b="1" dirty="0" smtClean="0"/>
              <a:t>проблемы</a:t>
            </a:r>
            <a:r>
              <a:rPr lang="ru-RU" sz="2400" dirty="0" smtClean="0"/>
              <a:t>,</a:t>
            </a:r>
            <a:endParaRPr lang="ru-RU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b="1" dirty="0" smtClean="0"/>
              <a:t>умение </a:t>
            </a:r>
            <a:r>
              <a:rPr lang="ru-RU" sz="2400" dirty="0" smtClean="0"/>
              <a:t>справляться </a:t>
            </a:r>
            <a:r>
              <a:rPr lang="ru-RU" sz="2400" dirty="0" smtClean="0"/>
              <a:t>с </a:t>
            </a:r>
            <a:r>
              <a:rPr lang="ru-RU" sz="2400" b="1" dirty="0" smtClean="0"/>
              <a:t>личностными</a:t>
            </a:r>
            <a:r>
              <a:rPr lang="ru-RU" sz="2400" dirty="0" smtClean="0"/>
              <a:t> трудностями, </a:t>
            </a:r>
            <a:endParaRPr lang="ru-RU" sz="2400" dirty="0" smtClean="0"/>
          </a:p>
          <a:p>
            <a:pPr indent="355600">
              <a:buFont typeface="Arial" pitchFamily="34" charset="0"/>
              <a:buChar char="•"/>
            </a:pPr>
            <a:r>
              <a:rPr lang="ru-RU" sz="2400" dirty="0" smtClean="0"/>
              <a:t>определять </a:t>
            </a:r>
            <a:r>
              <a:rPr lang="ru-RU" sz="2400" dirty="0" smtClean="0"/>
              <a:t>цели и задачи </a:t>
            </a:r>
            <a:r>
              <a:rPr lang="ru-RU" sz="2400" dirty="0" smtClean="0"/>
              <a:t>образования</a:t>
            </a:r>
            <a:r>
              <a:rPr lang="ru-RU" sz="2400" dirty="0" smtClean="0"/>
              <a:t>. </a:t>
            </a:r>
            <a:endParaRPr lang="ru-RU" sz="2400" dirty="0" smtClean="0"/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Такая </a:t>
            </a:r>
            <a:r>
              <a:rPr lang="ru-RU" sz="2400" b="1" dirty="0" smtClean="0"/>
              <a:t>подготовка является основной составляющей </a:t>
            </a:r>
            <a:r>
              <a:rPr lang="ru-RU" sz="2400" b="1" dirty="0" smtClean="0"/>
              <a:t>развития </a:t>
            </a:r>
            <a:r>
              <a:rPr lang="ru-RU" sz="2400" b="1" dirty="0" smtClean="0"/>
              <a:t>организации и </a:t>
            </a:r>
            <a:r>
              <a:rPr lang="ru-RU" sz="2400" b="1" dirty="0" smtClean="0"/>
              <a:t>профессионального </a:t>
            </a:r>
            <a:r>
              <a:rPr lang="ru-RU" sz="2400" b="1" dirty="0" smtClean="0"/>
              <a:t>развития педагога</a:t>
            </a:r>
            <a:r>
              <a:rPr lang="ru-RU" sz="2400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484784"/>
            <a:ext cx="896448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Среда образовательного учреждения состоит из тех же переменных, что и среда любой организации;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Внутренняя среда организации подчиняется законам модели «7-</a:t>
            </a:r>
            <a:r>
              <a:rPr lang="en-US" sz="2000" dirty="0" smtClean="0"/>
              <a:t>S</a:t>
            </a:r>
            <a:r>
              <a:rPr lang="ru-RU" sz="2000" dirty="0" smtClean="0"/>
              <a:t>»;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Элементами среды школы, являющимися ресурсом ее развития определим СИСТЕМЫ, СУММУ НАВЫКОВ, СТРАТЕГИИ;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Развивать СИСТЕМЫ</a:t>
            </a:r>
            <a:r>
              <a:rPr lang="ru-RU" sz="2000" dirty="0" smtClean="0"/>
              <a:t>, СУММУ НАВЫКОВ, </a:t>
            </a:r>
            <a:r>
              <a:rPr lang="ru-RU" sz="2000" dirty="0" smtClean="0"/>
              <a:t>СТРАТЕГИИ можно развивая профессионально-личностные компетенции педагога;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Профессиональное развитие мотивируется посредством самоанализа профессиональной деятельности и формированием самооценки;</a:t>
            </a:r>
          </a:p>
          <a:p>
            <a:pPr indent="355600">
              <a:buFont typeface="Arial" pitchFamily="34" charset="0"/>
              <a:buChar char="•"/>
            </a:pPr>
            <a:r>
              <a:rPr lang="ru-RU" sz="2000" dirty="0" smtClean="0"/>
              <a:t>Самооценка определяет потребность, к самообразованию, профессиональному развитию, а так же формирует запрос</a:t>
            </a:r>
          </a:p>
          <a:p>
            <a:pPr marL="720725" indent="355600">
              <a:buFont typeface="Wingdings" pitchFamily="2" charset="2"/>
              <a:buChar char="ü"/>
            </a:pPr>
            <a:r>
              <a:rPr lang="ru-RU" sz="2000" dirty="0" smtClean="0"/>
              <a:t> Улучшения  МТБ,</a:t>
            </a:r>
          </a:p>
          <a:p>
            <a:pPr marL="720725" indent="355600">
              <a:buFont typeface="Wingdings" pitchFamily="2" charset="2"/>
              <a:buChar char="ü"/>
            </a:pPr>
            <a:r>
              <a:rPr lang="ru-RU" sz="2000" dirty="0" smtClean="0"/>
              <a:t> Изменения качества и объема получаемой информации;</a:t>
            </a:r>
          </a:p>
          <a:p>
            <a:pPr marL="720725" indent="355600">
              <a:buFont typeface="Wingdings" pitchFamily="2" charset="2"/>
              <a:buChar char="ü"/>
            </a:pPr>
            <a:r>
              <a:rPr lang="ru-RU" sz="2000" dirty="0" smtClean="0"/>
              <a:t>Формирование новых профессиональных сообществ;</a:t>
            </a:r>
          </a:p>
          <a:p>
            <a:pPr marL="720725" indent="355600">
              <a:buFont typeface="Wingdings" pitchFamily="2" charset="2"/>
              <a:buChar char="ü"/>
            </a:pPr>
            <a:r>
              <a:rPr lang="ru-RU" sz="2000" dirty="0" smtClean="0"/>
              <a:t>Развитие общепринятых ценностей, </a:t>
            </a:r>
          </a:p>
          <a:p>
            <a:r>
              <a:rPr lang="ru-RU" sz="2000" b="1" dirty="0" smtClean="0"/>
              <a:t>И как следствие развитие среды образовательного учреждения</a:t>
            </a:r>
          </a:p>
          <a:p>
            <a:pPr marL="720725" indent="355600">
              <a:buFont typeface="Wingdings" pitchFamily="2" charset="2"/>
              <a:buChar char="ü"/>
            </a:pPr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439472" cy="990600"/>
          </a:xfrm>
        </p:spPr>
        <p:txBody>
          <a:bodyPr/>
          <a:lstStyle/>
          <a:p>
            <a:r>
              <a:rPr lang="ru-RU" dirty="0" smtClean="0"/>
              <a:t>Задачи для диссертации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1268760"/>
          <a:ext cx="896448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48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1. Собрать банк методик самоанализа</a:t>
                      </a:r>
                      <a:r>
                        <a:rPr lang="ru-RU" sz="2400" baseline="0" dirty="0" smtClean="0"/>
                        <a:t> личностного и профессионального развития;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2. Апробировать методики на педагогах школ;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4. Сравнить результаты самоанализа педагогов с внешней оценкой результатов</a:t>
                      </a:r>
                      <a:r>
                        <a:rPr lang="ru-RU" sz="2400" baseline="0" dirty="0" smtClean="0"/>
                        <a:t> их работы;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5. Выстроить систему самоанализа педагога для школ и проанализировать</a:t>
                      </a:r>
                      <a:r>
                        <a:rPr lang="ru-RU" sz="2400" baseline="0" dirty="0" smtClean="0"/>
                        <a:t> меняется ли самооценка педагога;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6. На практике доказать,</a:t>
                      </a:r>
                      <a:r>
                        <a:rPr lang="ru-RU" sz="2400" baseline="0" dirty="0" smtClean="0"/>
                        <a:t> что адекватная самооценка способствует профессиональному развитию педагога;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7. Минимизировать риски от заниженной или завышенной самооценки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  Три пути ведут к знанию: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путь размышления – это путь самый благородный,</a:t>
            </a:r>
          </a:p>
          <a:p>
            <a:r>
              <a:rPr lang="ru-RU" dirty="0" smtClean="0"/>
              <a:t>путь подражания – это путь самый легкий,</a:t>
            </a:r>
          </a:p>
          <a:p>
            <a:r>
              <a:rPr lang="ru-RU" dirty="0" smtClean="0"/>
              <a:t>и путь опыта это путь самый горький.</a:t>
            </a:r>
          </a:p>
          <a:p>
            <a:pPr algn="r">
              <a:buNone/>
            </a:pPr>
            <a:r>
              <a:rPr lang="ru-RU" dirty="0" smtClean="0"/>
              <a:t>Конфуций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56792"/>
            <a:ext cx="9144000" cy="4179168"/>
          </a:xfrm>
        </p:spPr>
        <p:txBody>
          <a:bodyPr/>
          <a:lstStyle/>
          <a:p>
            <a:r>
              <a:rPr lang="ru-RU" sz="2400" dirty="0" smtClean="0"/>
              <a:t>Потребность </a:t>
            </a:r>
            <a:r>
              <a:rPr lang="ru-RU" sz="2400" dirty="0" smtClean="0"/>
              <a:t>в кадрах, способных своевременно профессионально развиваться;</a:t>
            </a:r>
          </a:p>
          <a:p>
            <a:r>
              <a:rPr lang="ru-RU" sz="2400" dirty="0" smtClean="0"/>
              <a:t>Не </a:t>
            </a:r>
            <a:r>
              <a:rPr lang="ru-RU" sz="2400" dirty="0" smtClean="0"/>
              <a:t>соответствие </a:t>
            </a:r>
            <a:r>
              <a:rPr lang="ru-RU" sz="2400" dirty="0" err="1" smtClean="0"/>
              <a:t>профессинально-личностных</a:t>
            </a:r>
            <a:r>
              <a:rPr lang="ru-RU" sz="2400" dirty="0" smtClean="0"/>
              <a:t> компетенций учителя современным требованиям;</a:t>
            </a:r>
          </a:p>
          <a:p>
            <a:r>
              <a:rPr lang="ru-RU" sz="2400" dirty="0" smtClean="0"/>
              <a:t>Необходимость профессионального развития педагога  и не способность существующей системы повышения квалификации мотивировать педагога на профессиональное развитие;</a:t>
            </a:r>
          </a:p>
          <a:p>
            <a:r>
              <a:rPr lang="ru-RU" sz="2400" dirty="0" smtClean="0"/>
              <a:t>Отсутствие </a:t>
            </a:r>
            <a:r>
              <a:rPr lang="ru-RU" sz="2400" dirty="0" smtClean="0"/>
              <a:t>модели среды школы в которой условием профессионального развития педагога будет мотивирующая адекватная самооценка формирующаяся в следствие </a:t>
            </a:r>
            <a:r>
              <a:rPr lang="ru-RU" sz="2400" dirty="0" smtClean="0"/>
              <a:t>самоанализа.</a:t>
            </a: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ЦЕЛЬ: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95536" y="3645024"/>
            <a:ext cx="4100264" cy="2679576"/>
          </a:xfrm>
          <a:ln w="1905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Объект</a:t>
            </a:r>
          </a:p>
          <a:p>
            <a:pPr marL="0" indent="36513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/>
              <a:t>Среда образовательного учреждения</a:t>
            </a:r>
          </a:p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716016" y="3645024"/>
            <a:ext cx="4104456" cy="2679576"/>
          </a:xfrm>
          <a:ln w="12700" cmpd="dbl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Предмет</a:t>
            </a:r>
          </a:p>
          <a:p>
            <a:pPr marL="0" indent="36513">
              <a:spcBef>
                <a:spcPts val="713"/>
              </a:spcBef>
              <a:buClr>
                <a:srgbClr val="F3A447"/>
              </a:buClr>
              <a:buNone/>
            </a:pPr>
            <a:r>
              <a:rPr lang="ru-RU" dirty="0" smtClean="0"/>
              <a:t>Профессиональное  развитие педагога в среде образовательного учреждения</a:t>
            </a:r>
            <a:endParaRPr lang="ru-RU" b="1" dirty="0" smtClean="0">
              <a:solidFill>
                <a:srgbClr val="000000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700808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Теоретически обосновать систему создания среды образовательного учреждения, в которой для профессионального развития и саморазвития педагога используются механизмы самооценки.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>
              <a:buSzPct val="100000"/>
            </a:pPr>
            <a:r>
              <a:rPr lang="ru-RU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Задачи: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232284"/>
        </p:xfrm>
        <a:graphic>
          <a:graphicData uri="http://schemas.openxmlformats.org/drawingml/2006/table">
            <a:tbl>
              <a:tblPr/>
              <a:tblGrid>
                <a:gridCol w="430833"/>
                <a:gridCol w="7722567"/>
              </a:tblGrid>
              <a:tr h="927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1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Рассмотреть среду образовательного учреждения как внутреннюю среду организации;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w Cen MT" pitchFamily="34" charset="0"/>
                        <a:ea typeface="Tw Cen MT" pitchFamily="34" charset="0"/>
                        <a:cs typeface="Tw Cen MT" pitchFamily="34" charset="0"/>
                        <a:sym typeface="Tw Cen MT" pitchFamily="34" charset="0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2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Определить элементы среды образовательного учреждения, влияющие на профессиональное развитие педагогических работников;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  <a:ea typeface="Tw Cen MT" pitchFamily="34" charset="0"/>
                          <a:cs typeface="Tw Cen MT" pitchFamily="34" charset="0"/>
                          <a:sym typeface="Tw Cen MT" pitchFamily="34" charset="0"/>
                        </a:rPr>
                        <a:t>3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Рассмотреть условия среды образовательного учреждения, влияющие на профессиональное развитие педагога;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9274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w Cen MT" pitchFamily="34" charset="0"/>
                        </a:rPr>
                        <a:t>4</a:t>
                      </a: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Проанализировать механизмы самооценки педагога как мотивацию его профессионального роста.</a:t>
                      </a:r>
                      <a:endParaRPr lang="ru-RU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923" marR="9592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8856984" cy="869950"/>
          </a:xfrm>
        </p:spPr>
        <p:txBody>
          <a:bodyPr/>
          <a:lstStyle/>
          <a:p>
            <a:pPr>
              <a:buSzPct val="100000"/>
            </a:pPr>
            <a:r>
              <a:rPr lang="ru-RU" sz="3200" b="1" dirty="0" smtClean="0"/>
              <a:t>ГЛАВА 1</a:t>
            </a:r>
            <a:r>
              <a:rPr lang="ru-RU" sz="2800" b="1" dirty="0" smtClean="0"/>
              <a:t>. Среда образовательного учреждения, как ресурс профессионального развития педагога.</a:t>
            </a:r>
            <a:endParaRPr lang="ru-RU" sz="28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19088" lvl="2" indent="-319088">
              <a:spcBef>
                <a:spcPts val="713"/>
              </a:spcBef>
              <a:buClr>
                <a:srgbClr val="F3A447"/>
              </a:buClr>
              <a:buSzPct val="60000"/>
              <a:buFont typeface="Wingdings" pitchFamily="2" charset="2"/>
              <a:buChar char="Ø"/>
            </a:pPr>
            <a:r>
              <a:rPr lang="ru-RU" dirty="0" smtClean="0">
                <a:sym typeface="Tw Cen MT" pitchFamily="34" charset="0"/>
              </a:rPr>
              <a:t>Цель: </a:t>
            </a:r>
            <a:r>
              <a:rPr lang="ru-RU" sz="2400" dirty="0" smtClean="0">
                <a:sym typeface="Tw Cen MT" pitchFamily="34" charset="0"/>
              </a:rPr>
              <a:t>Определить элементы среды образовательного учреждения, которые позволят считать ее ресурсом</a:t>
            </a:r>
            <a:r>
              <a:rPr lang="ru-RU" sz="2400" b="1" dirty="0" smtClean="0"/>
              <a:t>.</a:t>
            </a:r>
          </a:p>
          <a:p>
            <a:pPr marL="319088" lvl="2" indent="-319088">
              <a:spcBef>
                <a:spcPts val="713"/>
              </a:spcBef>
              <a:buClr>
                <a:srgbClr val="F3A447"/>
              </a:buClr>
              <a:buSzPct val="60000"/>
              <a:buNone/>
            </a:pPr>
            <a:r>
              <a:rPr lang="ru-RU" dirty="0" smtClean="0">
                <a:sym typeface="Tw Cen MT" pitchFamily="34" charset="0"/>
              </a:rPr>
              <a:t> Задачи:</a:t>
            </a:r>
            <a:endParaRPr lang="ru-RU" b="1" dirty="0" smtClean="0"/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000" dirty="0" smtClean="0">
                <a:sym typeface="Tw Cen MT" pitchFamily="34" charset="0"/>
              </a:rPr>
              <a:t>Определить среду школы, как внутреннюю среду организации;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sz="2000" dirty="0" smtClean="0">
                <a:sym typeface="Tw Cen MT" pitchFamily="34" charset="0"/>
              </a:rPr>
              <a:t>Обозначить какие переменные организации, необходимо изменять, чтобы среда школы стала ресурсом для развития педагогов.</a:t>
            </a:r>
          </a:p>
          <a:p>
            <a:pPr marL="640080" lvl="1" indent="-274320">
              <a:buFont typeface="Wingdings" pitchFamily="2" charset="2"/>
              <a:buChar char="Ø"/>
            </a:pPr>
            <a:endParaRPr lang="ru-RU" dirty="0">
              <a:sym typeface="Tw Cen MT" pitchFamily="34" charset="0"/>
            </a:endParaRPr>
          </a:p>
        </p:txBody>
      </p:sp>
      <p:pic>
        <p:nvPicPr>
          <p:cNvPr id="5" name="Схема 3"/>
          <p:cNvPicPr>
            <a:picLocks noChangeArrowheads="1"/>
          </p:cNvPicPr>
          <p:nvPr/>
        </p:nvPicPr>
        <p:blipFill>
          <a:blip r:embed="rId3" cstate="print"/>
          <a:srcRect l="-23196" t="-39175" r="-27039" b="-38252"/>
          <a:stretch>
            <a:fillRect/>
          </a:stretch>
        </p:blipFill>
        <p:spPr bwMode="auto">
          <a:xfrm>
            <a:off x="0" y="3356992"/>
            <a:ext cx="345638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ok.pn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" contrast="-11000"/>
          </a:blip>
          <a:stretch>
            <a:fillRect/>
          </a:stretch>
        </p:blipFill>
        <p:spPr>
          <a:xfrm>
            <a:off x="4499992" y="1628800"/>
            <a:ext cx="4387850" cy="4493096"/>
          </a:xfrm>
          <a:ln w="50800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18434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SzPct val="100000"/>
            </a:pPr>
            <a:r>
              <a:rPr lang="ru-RU" b="1" dirty="0" smtClean="0">
                <a:solidFill>
                  <a:srgbClr val="444D26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Вывод 1 главы</a:t>
            </a:r>
          </a:p>
        </p:txBody>
      </p:sp>
      <p:sp>
        <p:nvSpPr>
          <p:cNvPr id="18435" name="Rectangle 2"/>
          <p:cNvSpPr>
            <a:spLocks noGrp="1"/>
          </p:cNvSpPr>
          <p:nvPr>
            <p:ph sz="quarter" idx="1"/>
          </p:nvPr>
        </p:nvSpPr>
        <p:spPr>
          <a:xfrm>
            <a:off x="467544" y="1589088"/>
            <a:ext cx="8352928" cy="4572000"/>
          </a:xfrm>
        </p:spPr>
        <p:txBody>
          <a:bodyPr/>
          <a:lstStyle/>
          <a:p>
            <a:pPr>
              <a:spcBef>
                <a:spcPts val="713"/>
              </a:spcBef>
              <a:buClr>
                <a:srgbClr val="F3A447"/>
              </a:buCl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0000"/>
                </a:solidFill>
                <a:ea typeface="Tw Cen MT" pitchFamily="34" charset="0"/>
                <a:cs typeface="Tw Cen MT" pitchFamily="34" charset="0"/>
                <a:sym typeface="Tw Cen MT" pitchFamily="34" charset="0"/>
              </a:rPr>
              <a:t>Элементами среды школы как ресурса для саморазвития определим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b="1" dirty="0" smtClean="0">
                <a:sym typeface="Tw Cen MT" pitchFamily="34" charset="0"/>
              </a:rPr>
              <a:t>Системы;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b="1" dirty="0" smtClean="0">
                <a:sym typeface="Tw Cen MT" pitchFamily="34" charset="0"/>
              </a:rPr>
              <a:t>Стратегии</a:t>
            </a:r>
          </a:p>
          <a:p>
            <a:pPr marL="640080" lvl="1" indent="-274320">
              <a:buFont typeface="Wingdings" pitchFamily="2" charset="2"/>
              <a:buChar char="Ø"/>
            </a:pPr>
            <a:r>
              <a:rPr lang="ru-RU" b="1" dirty="0" smtClean="0">
                <a:sym typeface="Tw Cen MT" pitchFamily="34" charset="0"/>
              </a:rPr>
              <a:t>Сумма навыков.</a:t>
            </a:r>
            <a:endParaRPr lang="ru-RU" b="1" dirty="0">
              <a:sym typeface="Tw Cen MT" pitchFamily="34" charset="0"/>
            </a:endParaRPr>
          </a:p>
        </p:txBody>
      </p:sp>
      <p:pic>
        <p:nvPicPr>
          <p:cNvPr id="6" name="Схема 3"/>
          <p:cNvPicPr>
            <a:picLocks noChangeArrowheads="1"/>
          </p:cNvPicPr>
          <p:nvPr/>
        </p:nvPicPr>
        <p:blipFill>
          <a:blip r:embed="rId4" cstate="print"/>
          <a:srcRect l="-23196" t="-39175" r="-27039" b="-38252"/>
          <a:stretch>
            <a:fillRect/>
          </a:stretch>
        </p:blipFill>
        <p:spPr bwMode="auto">
          <a:xfrm>
            <a:off x="4788024" y="1412776"/>
            <a:ext cx="4788024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339752" y="3573016"/>
            <a:ext cx="4248472" cy="3577456"/>
            <a:chOff x="3972" y="6990"/>
            <a:chExt cx="5787" cy="4841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4383" y="6990"/>
              <a:ext cx="4643" cy="4089"/>
              <a:chOff x="2347" y="2761"/>
              <a:chExt cx="6237" cy="5199"/>
            </a:xfrm>
          </p:grpSpPr>
          <p:grpSp>
            <p:nvGrpSpPr>
              <p:cNvPr id="2052" name="Group 4"/>
              <p:cNvGrpSpPr>
                <a:grpSpLocks/>
              </p:cNvGrpSpPr>
              <p:nvPr/>
            </p:nvGrpSpPr>
            <p:grpSpPr bwMode="auto">
              <a:xfrm>
                <a:off x="3553" y="3866"/>
                <a:ext cx="3871" cy="3209"/>
                <a:chOff x="3580" y="3753"/>
                <a:chExt cx="3871" cy="3209"/>
              </a:xfrm>
            </p:grpSpPr>
            <p:grpSp>
              <p:nvGrpSpPr>
                <p:cNvPr id="2053" name="Group 5"/>
                <p:cNvGrpSpPr>
                  <a:grpSpLocks/>
                </p:cNvGrpSpPr>
                <p:nvPr/>
              </p:nvGrpSpPr>
              <p:grpSpPr bwMode="auto">
                <a:xfrm>
                  <a:off x="3580" y="3753"/>
                  <a:ext cx="3871" cy="3209"/>
                  <a:chOff x="3580" y="3753"/>
                  <a:chExt cx="3871" cy="3209"/>
                </a:xfrm>
              </p:grpSpPr>
              <p:grpSp>
                <p:nvGrpSpPr>
                  <p:cNvPr id="2054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3580" y="3753"/>
                    <a:ext cx="3871" cy="3209"/>
                    <a:chOff x="3580" y="3753"/>
                    <a:chExt cx="3871" cy="3209"/>
                  </a:xfrm>
                </p:grpSpPr>
                <p:sp>
                  <p:nvSpPr>
                    <p:cNvPr id="2055" name="AutoShap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0" y="3753"/>
                      <a:ext cx="3871" cy="3209"/>
                    </a:xfrm>
                    <a:prstGeom prst="hexagon">
                      <a:avLst>
                        <a:gd name="adj" fmla="val 30157"/>
                        <a:gd name="vf" fmla="val 11547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cxnSp>
                  <p:nvCxnSpPr>
                    <p:cNvPr id="2056" name="AutoShape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60" y="3753"/>
                      <a:ext cx="1923" cy="320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57" name="AutoShape 9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560" y="3753"/>
                      <a:ext cx="1923" cy="320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58" name="AutoShape 10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3580" y="5364"/>
                      <a:ext cx="3871" cy="0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59" name="AutoShape 11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60" y="3753"/>
                      <a:ext cx="0" cy="320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60" name="AutoShape 12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483" y="3753"/>
                      <a:ext cx="0" cy="3209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61" name="AutoShape 13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4560" y="3753"/>
                      <a:ext cx="2891" cy="1611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  <p:cxnSp>
                  <p:nvCxnSpPr>
                    <p:cNvPr id="2062" name="AutoShape 14"/>
                    <p:cNvCxnSpPr>
                      <a:cxnSpLocks noChangeShapeType="1"/>
                    </p:cNvCxnSpPr>
                    <p:nvPr/>
                  </p:nvCxnSpPr>
                  <p:spPr bwMode="auto">
                    <a:xfrm flipH="1">
                      <a:off x="4560" y="5364"/>
                      <a:ext cx="2891" cy="1598"/>
                    </a:xfrm>
                    <a:prstGeom prst="straightConnector1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</p:cxnSp>
              </p:grpSp>
              <p:cxnSp>
                <p:nvCxnSpPr>
                  <p:cNvPr id="2063" name="AutoShape 15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3580" y="3753"/>
                    <a:ext cx="2903" cy="1611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</p:grpSp>
            <p:cxnSp>
              <p:nvCxnSpPr>
                <p:cNvPr id="2064" name="AutoShape 16"/>
                <p:cNvCxnSpPr>
                  <a:cxnSpLocks noChangeShapeType="1"/>
                </p:cNvCxnSpPr>
                <p:nvPr/>
              </p:nvCxnSpPr>
              <p:spPr bwMode="auto">
                <a:xfrm>
                  <a:off x="3580" y="5364"/>
                  <a:ext cx="2903" cy="1553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</p:grpSp>
          <p:sp>
            <p:nvSpPr>
              <p:cNvPr id="2065" name="Oval 17"/>
              <p:cNvSpPr>
                <a:spLocks noChangeArrowheads="1"/>
              </p:cNvSpPr>
              <p:nvPr/>
            </p:nvSpPr>
            <p:spPr bwMode="auto">
              <a:xfrm>
                <a:off x="4607" y="4549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6" name="Text Box 18"/>
              <p:cNvSpPr txBox="1">
                <a:spLocks noChangeArrowheads="1"/>
              </p:cNvSpPr>
              <p:nvPr/>
            </p:nvSpPr>
            <p:spPr bwMode="auto">
              <a:xfrm>
                <a:off x="4570" y="5121"/>
                <a:ext cx="1957" cy="1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Совместные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ценности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7" name="Oval 19"/>
              <p:cNvSpPr>
                <a:spLocks noChangeArrowheads="1"/>
              </p:cNvSpPr>
              <p:nvPr/>
            </p:nvSpPr>
            <p:spPr bwMode="auto">
              <a:xfrm>
                <a:off x="6708" y="4609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68" name="Text Box 20"/>
              <p:cNvSpPr txBox="1">
                <a:spLocks noChangeArrowheads="1"/>
              </p:cNvSpPr>
              <p:nvPr/>
            </p:nvSpPr>
            <p:spPr bwMode="auto">
              <a:xfrm>
                <a:off x="6904" y="5153"/>
                <a:ext cx="1680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Системы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9" name="Oval 21"/>
              <p:cNvSpPr>
                <a:spLocks noChangeArrowheads="1"/>
              </p:cNvSpPr>
              <p:nvPr/>
            </p:nvSpPr>
            <p:spPr bwMode="auto">
              <a:xfrm>
                <a:off x="3303" y="6230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0" name="Text Box 22"/>
              <p:cNvSpPr txBox="1">
                <a:spLocks noChangeArrowheads="1"/>
              </p:cNvSpPr>
              <p:nvPr/>
            </p:nvSpPr>
            <p:spPr bwMode="auto">
              <a:xfrm>
                <a:off x="3222" y="6582"/>
                <a:ext cx="1957" cy="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Состав работников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1" name="Oval 23"/>
              <p:cNvSpPr>
                <a:spLocks noChangeArrowheads="1"/>
              </p:cNvSpPr>
              <p:nvPr/>
            </p:nvSpPr>
            <p:spPr bwMode="auto">
              <a:xfrm>
                <a:off x="2428" y="4500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2" name="Text Box 24"/>
              <p:cNvSpPr txBox="1">
                <a:spLocks noChangeArrowheads="1"/>
              </p:cNvSpPr>
              <p:nvPr/>
            </p:nvSpPr>
            <p:spPr bwMode="auto">
              <a:xfrm>
                <a:off x="2347" y="4966"/>
                <a:ext cx="1957" cy="9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Сумма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r>
                  <a:rPr kumimoji="0" lang="ru-RU" sz="10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навыков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3" name="Oval 25"/>
              <p:cNvSpPr>
                <a:spLocks noChangeArrowheads="1"/>
              </p:cNvSpPr>
              <p:nvPr/>
            </p:nvSpPr>
            <p:spPr bwMode="auto">
              <a:xfrm>
                <a:off x="5643" y="2803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4" name="Oval 26"/>
              <p:cNvSpPr>
                <a:spLocks noChangeArrowheads="1"/>
              </p:cNvSpPr>
              <p:nvPr/>
            </p:nvSpPr>
            <p:spPr bwMode="auto">
              <a:xfrm>
                <a:off x="3395" y="2761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5" name="Text Box 27"/>
              <p:cNvSpPr txBox="1">
                <a:spLocks noChangeArrowheads="1"/>
              </p:cNvSpPr>
              <p:nvPr/>
            </p:nvSpPr>
            <p:spPr bwMode="auto">
              <a:xfrm>
                <a:off x="5603" y="3307"/>
                <a:ext cx="1957" cy="11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Стратегия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6" name="Text Box 28"/>
              <p:cNvSpPr txBox="1">
                <a:spLocks noChangeArrowheads="1"/>
              </p:cNvSpPr>
              <p:nvPr/>
            </p:nvSpPr>
            <p:spPr bwMode="auto">
              <a:xfrm>
                <a:off x="3303" y="3307"/>
                <a:ext cx="1957" cy="11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Структура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7" name="Oval 29"/>
              <p:cNvSpPr>
                <a:spLocks noChangeArrowheads="1"/>
              </p:cNvSpPr>
              <p:nvPr/>
            </p:nvSpPr>
            <p:spPr bwMode="auto">
              <a:xfrm>
                <a:off x="5643" y="6230"/>
                <a:ext cx="1876" cy="1730"/>
              </a:xfrm>
              <a:prstGeom prst="ellipse">
                <a:avLst/>
              </a:prstGeom>
              <a:gradFill rotWithShape="1">
                <a:gsLst>
                  <a:gs pos="0">
                    <a:srgbClr val="8DB3E2"/>
                  </a:gs>
                  <a:gs pos="100000">
                    <a:srgbClr val="8DB3E2">
                      <a:gamma/>
                      <a:shade val="60000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1587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Text Box 30"/>
              <p:cNvSpPr txBox="1">
                <a:spLocks noChangeArrowheads="1"/>
              </p:cNvSpPr>
              <p:nvPr/>
            </p:nvSpPr>
            <p:spPr bwMode="auto">
              <a:xfrm>
                <a:off x="5643" y="6747"/>
                <a:ext cx="1957" cy="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Стиль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3972" y="11179"/>
              <a:ext cx="5787" cy="6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Рис. 2 Графическое изображение модели</a:t>
              </a:r>
              <a:r>
                <a:rPr kumimoji="0" lang="en-US" sz="1400" b="0" i="0" u="none" strike="noStrike" cap="none" normalizeH="0" baseline="0" noProof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7-S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5.55556E-7 -4.83461E-7 L 0.27969 -0.1556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-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задачи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3888432" cy="4572000"/>
          </a:xfrm>
        </p:spPr>
        <p:txBody>
          <a:bodyPr/>
          <a:lstStyle/>
          <a:p>
            <a:pPr marL="0" indent="36513">
              <a:buNone/>
            </a:pPr>
            <a:r>
              <a:rPr lang="ru-RU" sz="3200" dirty="0" smtClean="0"/>
              <a:t> Задача 2</a:t>
            </a:r>
          </a:p>
          <a:p>
            <a:pPr marL="0" indent="36513">
              <a:buNone/>
            </a:pPr>
            <a:r>
              <a:rPr lang="ru-RU" sz="3200" dirty="0" smtClean="0"/>
              <a:t>Определить </a:t>
            </a:r>
            <a:r>
              <a:rPr lang="ru-RU" sz="3200" b="1" dirty="0" smtClean="0"/>
              <a:t>элементы среды </a:t>
            </a:r>
            <a:r>
              <a:rPr lang="ru-RU" sz="3200" dirty="0" smtClean="0"/>
              <a:t>образовательного учреждения, влияющие на профессиональное развитие педагогических работников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79912" y="1589566"/>
            <a:ext cx="5112568" cy="5268434"/>
          </a:xfrm>
        </p:spPr>
        <p:txBody>
          <a:bodyPr/>
          <a:lstStyle/>
          <a:p>
            <a:pPr marL="84138" indent="-61913">
              <a:buAutoNum type="arabicPeriod"/>
            </a:pPr>
            <a:r>
              <a:rPr lang="ru-RU" b="1" dirty="0" smtClean="0"/>
              <a:t>Система самоанализа </a:t>
            </a:r>
            <a:r>
              <a:rPr lang="ru-RU" dirty="0" smtClean="0"/>
              <a:t>встроенная</a:t>
            </a:r>
            <a:r>
              <a:rPr lang="ru-RU" b="1" dirty="0" smtClean="0"/>
              <a:t> </a:t>
            </a:r>
            <a:r>
              <a:rPr lang="ru-RU" dirty="0" smtClean="0"/>
              <a:t>в систему </a:t>
            </a:r>
            <a:r>
              <a:rPr lang="ru-RU" dirty="0" err="1" smtClean="0"/>
              <a:t>внурифирменной</a:t>
            </a:r>
            <a:r>
              <a:rPr lang="ru-RU" dirty="0" smtClean="0"/>
              <a:t> работы с </a:t>
            </a:r>
            <a:r>
              <a:rPr lang="ru-RU" dirty="0" smtClean="0"/>
              <a:t>кадрами, формирующая их самооценку.</a:t>
            </a:r>
            <a:endParaRPr lang="ru-RU" dirty="0" smtClean="0"/>
          </a:p>
          <a:p>
            <a:pPr marL="84138" indent="-61913">
              <a:buAutoNum type="arabicPeriod"/>
            </a:pPr>
            <a:r>
              <a:rPr lang="ru-RU" b="1" dirty="0" smtClean="0"/>
              <a:t>Умение</a:t>
            </a:r>
            <a:r>
              <a:rPr lang="ru-RU" dirty="0" smtClean="0"/>
              <a:t> </a:t>
            </a:r>
            <a:r>
              <a:rPr lang="ru-RU" b="1" dirty="0" smtClean="0"/>
              <a:t>педагогов </a:t>
            </a:r>
            <a:r>
              <a:rPr lang="ru-RU" dirty="0" smtClean="0"/>
              <a:t>определить проблему, причины </a:t>
            </a:r>
            <a:r>
              <a:rPr lang="ru-RU" dirty="0" smtClean="0"/>
              <a:t>ее возникновения </a:t>
            </a:r>
            <a:r>
              <a:rPr lang="ru-RU" dirty="0" smtClean="0"/>
              <a:t>проблемы и пути </a:t>
            </a:r>
            <a:r>
              <a:rPr lang="ru-RU" dirty="0" smtClean="0"/>
              <a:t>решения</a:t>
            </a:r>
            <a:r>
              <a:rPr lang="ru-RU" dirty="0" smtClean="0"/>
              <a:t>.</a:t>
            </a:r>
          </a:p>
          <a:p>
            <a:pPr marL="84138" indent="-61913">
              <a:buAutoNum type="arabicPeriod"/>
            </a:pPr>
            <a:r>
              <a:rPr lang="ru-RU" b="1" dirty="0" smtClean="0"/>
              <a:t>Стратегия</a:t>
            </a:r>
            <a:r>
              <a:rPr lang="ru-RU" dirty="0" smtClean="0"/>
              <a:t> «помоги себе сам»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/>
          </p:cNvSpPr>
          <p:nvPr>
            <p:ph type="title"/>
          </p:nvPr>
        </p:nvSpPr>
        <p:spPr>
          <a:xfrm>
            <a:off x="107504" y="273050"/>
            <a:ext cx="8856984" cy="869950"/>
          </a:xfrm>
        </p:spPr>
        <p:txBody>
          <a:bodyPr/>
          <a:lstStyle/>
          <a:p>
            <a:pPr>
              <a:buSzPct val="100000"/>
            </a:pPr>
            <a:r>
              <a:rPr lang="ru-RU" sz="3200" b="1" dirty="0" smtClean="0"/>
              <a:t>ГЛАВА 2</a:t>
            </a:r>
            <a:r>
              <a:rPr lang="ru-RU" sz="2800" b="1" dirty="0" smtClean="0"/>
              <a:t>. Влияние самооценки педагога на среду образовательного учреждения</a:t>
            </a:r>
            <a:endParaRPr lang="ru-RU" sz="2800" b="1" dirty="0" smtClean="0">
              <a:solidFill>
                <a:srgbClr val="444D26"/>
              </a:solidFill>
              <a:ea typeface="Tw Cen MT" pitchFamily="34" charset="0"/>
              <a:cs typeface="Tw Cen MT" pitchFamily="34" charset="0"/>
              <a:sym typeface="Tw Cen MT" pitchFamily="34" charset="0"/>
            </a:endParaRPr>
          </a:p>
        </p:txBody>
      </p:sp>
      <p:sp>
        <p:nvSpPr>
          <p:cNvPr id="15363" name="Rectangle 2"/>
          <p:cNvSpPr>
            <a:spLocks noGrp="1"/>
          </p:cNvSpPr>
          <p:nvPr>
            <p:ph sz="quarter" idx="1"/>
          </p:nvPr>
        </p:nvSpPr>
        <p:spPr>
          <a:xfrm>
            <a:off x="683568" y="1752600"/>
            <a:ext cx="8208912" cy="4419600"/>
          </a:xfrm>
        </p:spPr>
        <p:txBody>
          <a:bodyPr/>
          <a:lstStyle/>
          <a:p>
            <a:pPr marL="319088" lvl="2" indent="-319088">
              <a:spcBef>
                <a:spcPts val="713"/>
              </a:spcBef>
              <a:buClr>
                <a:srgbClr val="F3A447"/>
              </a:buClr>
              <a:buSzPct val="60000"/>
              <a:buFont typeface="Wingdings" pitchFamily="2" charset="2"/>
              <a:buChar char="Ø"/>
            </a:pPr>
            <a:r>
              <a:rPr lang="ru-RU" sz="3200" b="1" dirty="0" smtClean="0">
                <a:sym typeface="Tw Cen MT" pitchFamily="34" charset="0"/>
              </a:rPr>
              <a:t>Цель: </a:t>
            </a:r>
            <a:r>
              <a:rPr lang="ru-RU" sz="3200" dirty="0" smtClean="0">
                <a:sym typeface="Tw Cen MT" pitchFamily="34" charset="0"/>
              </a:rPr>
              <a:t>доказать, что самооценка мотивирует профессиональное развитие педагога</a:t>
            </a:r>
            <a:endParaRPr lang="ru-RU" sz="3200" b="1" dirty="0" smtClean="0"/>
          </a:p>
          <a:p>
            <a:pPr marL="319088" lvl="2" indent="-319088">
              <a:spcBef>
                <a:spcPts val="713"/>
              </a:spcBef>
              <a:buClr>
                <a:srgbClr val="F3A447"/>
              </a:buClr>
              <a:buSzPct val="60000"/>
              <a:buNone/>
            </a:pPr>
            <a:r>
              <a:rPr lang="ru-RU" dirty="0" smtClean="0">
                <a:sym typeface="Tw Cen MT" pitchFamily="34" charset="0"/>
              </a:rPr>
              <a:t> </a:t>
            </a:r>
            <a:endParaRPr lang="ru-RU" sz="2100" dirty="0" smtClean="0">
              <a:sym typeface="Tw Cen MT" pitchFamily="34" charset="0"/>
            </a:endParaRPr>
          </a:p>
          <a:p>
            <a:pPr marL="640080" lvl="1" indent="-274320">
              <a:buFont typeface="Wingdings" pitchFamily="2" charset="2"/>
              <a:buChar char="Ø"/>
            </a:pPr>
            <a:endParaRPr lang="ru-RU" sz="2400" dirty="0">
              <a:sym typeface="Tw Cen MT" pitchFamily="34" charset="0"/>
            </a:endParaRPr>
          </a:p>
        </p:txBody>
      </p:sp>
      <p:pic>
        <p:nvPicPr>
          <p:cNvPr id="3074" name="Схема 6"/>
          <p:cNvPicPr>
            <a:picLocks noChangeArrowheads="1"/>
          </p:cNvPicPr>
          <p:nvPr/>
        </p:nvPicPr>
        <p:blipFill>
          <a:blip r:embed="rId3" cstate="print"/>
          <a:srcRect l="-5045" r="-11572" b="-60545"/>
          <a:stretch>
            <a:fillRect/>
          </a:stretch>
        </p:blipFill>
        <p:spPr bwMode="auto">
          <a:xfrm>
            <a:off x="-252536" y="3429000"/>
            <a:ext cx="101531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2267744" y="4437112"/>
            <a:ext cx="45365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Самоанализ и самооценка</a:t>
            </a:r>
            <a:endParaRPr lang="ru-RU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2000" fill="hold" grpId="0" nodeType="after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80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D50839-5819-4DC3-97AB-406CC58463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727</Words>
  <Application>Microsoft Office PowerPoint</Application>
  <PresentationFormat>Экран (4:3)</PresentationFormat>
  <Paragraphs>118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TS010352480</vt:lpstr>
      <vt:lpstr>ТЕМА:  Среда образовательного учреждения как ресурс профессионального развития педагога.</vt:lpstr>
      <vt:lpstr>  Три пути ведут к знанию:</vt:lpstr>
      <vt:lpstr>Актуальность</vt:lpstr>
      <vt:lpstr>ЦЕЛЬ:</vt:lpstr>
      <vt:lpstr>Задачи: </vt:lpstr>
      <vt:lpstr>ГЛАВА 1. Среда образовательного учреждения, как ресурс профессионального развития педагога.</vt:lpstr>
      <vt:lpstr>Вывод 1 главы</vt:lpstr>
      <vt:lpstr>Решение задачи 2</vt:lpstr>
      <vt:lpstr>ГЛАВА 2. Влияние самооценки педагога на среду образовательного учреждения</vt:lpstr>
      <vt:lpstr>Решение задачи 3</vt:lpstr>
      <vt:lpstr>Решение задачи 4</vt:lpstr>
      <vt:lpstr>Вывод 2 главы</vt:lpstr>
      <vt:lpstr>ВЫВОДЫ:</vt:lpstr>
      <vt:lpstr>Задачи для диссертации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2012-11-30T21:11:27Z</dcterms:created>
  <dcterms:modified xsi:type="dcterms:W3CDTF">2012-12-23T13:16:25Z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