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77" r:id="rId4"/>
    <p:sldId id="274" r:id="rId5"/>
    <p:sldId id="280" r:id="rId6"/>
    <p:sldId id="284" r:id="rId7"/>
    <p:sldId id="283" r:id="rId8"/>
    <p:sldId id="285" r:id="rId9"/>
    <p:sldId id="282" r:id="rId10"/>
    <p:sldId id="278" r:id="rId11"/>
    <p:sldId id="266" r:id="rId12"/>
    <p:sldId id="27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88" autoAdjust="0"/>
    <p:restoredTop sz="94660"/>
  </p:normalViewPr>
  <p:slideViewPr>
    <p:cSldViewPr>
      <p:cViewPr varScale="1">
        <p:scale>
          <a:sx n="72" d="100"/>
          <a:sy n="72" d="100"/>
        </p:scale>
        <p:origin x="-90" y="-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C65F-2A95-401C-BBE3-33EA388BE451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8A98-A378-4584-983D-6F0799349E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C65F-2A95-401C-BBE3-33EA388BE451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8A98-A378-4584-983D-6F0799349E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C65F-2A95-401C-BBE3-33EA388BE451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8A98-A378-4584-983D-6F0799349E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C65F-2A95-401C-BBE3-33EA388BE451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8A98-A378-4584-983D-6F0799349E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C65F-2A95-401C-BBE3-33EA388BE451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8A98-A378-4584-983D-6F0799349E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C65F-2A95-401C-BBE3-33EA388BE451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8A98-A378-4584-983D-6F0799349E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C65F-2A95-401C-BBE3-33EA388BE451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8A98-A378-4584-983D-6F0799349E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C65F-2A95-401C-BBE3-33EA388BE451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8A98-A378-4584-983D-6F0799349E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C65F-2A95-401C-BBE3-33EA388BE451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8A98-A378-4584-983D-6F0799349E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C65F-2A95-401C-BBE3-33EA388BE451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8A98-A378-4584-983D-6F0799349E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BC65F-2A95-401C-BBE3-33EA388BE451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8A98-A378-4584-983D-6F0799349E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BC65F-2A95-401C-BBE3-33EA388BE451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08A98-A378-4584-983D-6F0799349E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844824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Даня\Desktop\business_ppt_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ea typeface="SimSun" pitchFamily="2" charset="-122"/>
              </a:rPr>
              <a:t>ОЦЕНКА КАЧЕСТВА ДОПОЛНИТЕЛЬНЫХ ОБРАЗОВАТЕЛЬНЫХ УСЛУГ </a:t>
            </a:r>
            <a:br>
              <a:rPr lang="ru-RU" dirty="0" smtClean="0">
                <a:ea typeface="SimSun" pitchFamily="2" charset="-122"/>
              </a:rPr>
            </a:br>
            <a:r>
              <a:rPr lang="ru-RU" dirty="0" smtClean="0">
                <a:ea typeface="SimSun" pitchFamily="2" charset="-122"/>
              </a:rPr>
              <a:t>КАК ИНСТРУМЕНТ </a:t>
            </a:r>
            <a:br>
              <a:rPr lang="ru-RU" dirty="0" smtClean="0">
                <a:ea typeface="SimSun" pitchFamily="2" charset="-122"/>
              </a:rPr>
            </a:br>
            <a:r>
              <a:rPr lang="ru-RU" dirty="0" smtClean="0">
                <a:ea typeface="SimSun" pitchFamily="2" charset="-122"/>
              </a:rPr>
              <a:t>УПРАВЛЕНЧЕСКОЙ ПРАКТИКИ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7447" y="5013176"/>
            <a:ext cx="807939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dirty="0" smtClean="0"/>
              <a:t>Научный руководитель: </a:t>
            </a:r>
            <a:r>
              <a:rPr lang="ru-RU" dirty="0" smtClean="0"/>
              <a:t> </a:t>
            </a:r>
            <a:r>
              <a:rPr lang="ru-RU" dirty="0" smtClean="0"/>
              <a:t>доктор </a:t>
            </a:r>
            <a:r>
              <a:rPr lang="ru-RU" dirty="0" smtClean="0"/>
              <a:t>педагогических наук, </a:t>
            </a:r>
            <a:r>
              <a:rPr lang="ru-RU" dirty="0" smtClean="0"/>
              <a:t>профессор </a:t>
            </a:r>
            <a:r>
              <a:rPr lang="ru-RU" dirty="0" smtClean="0"/>
              <a:t>О</a:t>
            </a:r>
            <a:r>
              <a:rPr lang="ru-RU" dirty="0" smtClean="0"/>
              <a:t>. Е. Лебедев</a:t>
            </a:r>
          </a:p>
          <a:p>
            <a:endParaRPr lang="ru-RU" dirty="0" smtClean="0"/>
          </a:p>
          <a:p>
            <a:pPr algn="r"/>
            <a:r>
              <a:rPr lang="ru-RU" dirty="0" smtClean="0"/>
              <a:t>Магистрант:  И. С. </a:t>
            </a:r>
            <a:r>
              <a:rPr lang="ru-RU" dirty="0" err="1" smtClean="0"/>
              <a:t>Буравцева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844824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Даня\Desktop\business_ppt_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79512" y="46365"/>
            <a:ext cx="8568952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sz="2400" dirty="0" smtClean="0"/>
          </a:p>
          <a:p>
            <a:pPr lvl="0"/>
            <a:r>
              <a:rPr lang="ru-RU" sz="2400" b="1" i="1" u="sng" dirty="0" smtClean="0"/>
              <a:t>Ц</a:t>
            </a:r>
            <a:r>
              <a:rPr lang="ru-RU" sz="2400" b="1" i="1" u="sng" dirty="0" smtClean="0"/>
              <a:t>икл  </a:t>
            </a:r>
            <a:r>
              <a:rPr lang="ru-RU" sz="2400" b="1" i="1" u="sng" dirty="0" err="1" smtClean="0"/>
              <a:t>Деминга</a:t>
            </a:r>
            <a:r>
              <a:rPr lang="ru-RU" sz="2400" b="1" i="1" u="sng" dirty="0" smtClean="0"/>
              <a:t>: </a:t>
            </a:r>
            <a:endParaRPr lang="ru-RU" sz="2400" b="1" i="1" u="sng" dirty="0" smtClean="0"/>
          </a:p>
          <a:p>
            <a:pPr lvl="0"/>
            <a:endParaRPr lang="ru-RU" sz="2800" dirty="0" smtClean="0"/>
          </a:p>
          <a:p>
            <a:pPr lvl="0">
              <a:lnSpc>
                <a:spcPct val="150000"/>
              </a:lnSpc>
            </a:pPr>
            <a:r>
              <a:rPr lang="ru-RU" sz="2800" dirty="0" smtClean="0"/>
              <a:t>Планируй </a:t>
            </a:r>
          </a:p>
          <a:p>
            <a:pPr lvl="0">
              <a:lnSpc>
                <a:spcPct val="150000"/>
              </a:lnSpc>
            </a:pPr>
            <a:r>
              <a:rPr lang="ru-RU" sz="2800" dirty="0" smtClean="0"/>
              <a:t> </a:t>
            </a:r>
            <a:r>
              <a:rPr lang="ru-RU" sz="2800" dirty="0" smtClean="0"/>
              <a:t>     делай </a:t>
            </a:r>
          </a:p>
          <a:p>
            <a:pPr lvl="0">
              <a:lnSpc>
                <a:spcPct val="150000"/>
              </a:lnSpc>
            </a:pPr>
            <a:r>
              <a:rPr lang="ru-RU" sz="2800" dirty="0" smtClean="0"/>
              <a:t>	изучай/оценивай </a:t>
            </a:r>
          </a:p>
          <a:p>
            <a:pPr lvl="0">
              <a:lnSpc>
                <a:spcPct val="150000"/>
              </a:lnSpc>
            </a:pPr>
            <a:r>
              <a:rPr lang="ru-RU" sz="2800" dirty="0" smtClean="0"/>
              <a:t>	         действуй/улучшай</a:t>
            </a:r>
            <a:endParaRPr lang="ru-RU" sz="2800" dirty="0" smtClean="0"/>
          </a:p>
          <a:p>
            <a:pPr lvl="0"/>
            <a:endParaRPr lang="ru-RU" sz="2400" dirty="0" smtClean="0"/>
          </a:p>
        </p:txBody>
      </p:sp>
      <p:pic>
        <p:nvPicPr>
          <p:cNvPr id="1026" name="Picture 2" descr="http://upload.wikimedia.org/wikipedia/commons/thumb/7/7a/PDCA_Cycle.svg/400px-PDCA_Cycle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573016"/>
            <a:ext cx="38100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Даня\Desktop\business_ppt_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67544" y="1700808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endParaRPr lang="ru-RU" sz="3200" dirty="0" smtClean="0"/>
          </a:p>
          <a:p>
            <a:endParaRPr lang="ru-RU" sz="40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30243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  Возможности развития дополнительных образовательных услуг в условиях колледжа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д</a:t>
            </a:r>
            <a:r>
              <a:rPr lang="ru-RU" dirty="0" smtClean="0"/>
              <a:t>ля студентов                                 для преподавателей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для развития колледжа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4149080"/>
            <a:ext cx="878497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Определение условий повышения эффективности дополнительных образовательных услуг в педагогическом колледже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2123728" y="1700808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5868144" y="1700808"/>
            <a:ext cx="2160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3923928" y="1772816"/>
            <a:ext cx="216024" cy="1512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844824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Даня\Desktop\business_ppt_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67544" y="2132856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79512" y="1616608"/>
            <a:ext cx="8784976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ru-RU" sz="2200" i="1" dirty="0" smtClean="0"/>
              <a:t>образовательная услуга </a:t>
            </a:r>
            <a:r>
              <a:rPr lang="ru-RU" sz="2200" dirty="0" smtClean="0"/>
              <a:t>– средство </a:t>
            </a:r>
            <a:r>
              <a:rPr lang="ru-RU" sz="2200" dirty="0" smtClean="0"/>
              <a:t>удовлетворения потребности в образовании, которое выявляется и удовлетворяется на рынке образовательных услуг</a:t>
            </a:r>
            <a:r>
              <a:rPr lang="ru-RU" sz="2200" dirty="0" smtClean="0"/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ru-RU" sz="2200" i="1" dirty="0" smtClean="0"/>
              <a:t> дополнительная образовательная услуга</a:t>
            </a:r>
            <a:r>
              <a:rPr lang="ru-RU" sz="2200" dirty="0" smtClean="0"/>
              <a:t> – вид </a:t>
            </a:r>
            <a:r>
              <a:rPr lang="ru-RU" sz="2200" dirty="0" smtClean="0"/>
              <a:t>деятельности, направленный на удовлетворение ожидаемых и неожидаемых образовательных потребностей конкретных потребителей сверх основных образовательных </a:t>
            </a:r>
            <a:r>
              <a:rPr lang="ru-RU" sz="2200" dirty="0" smtClean="0"/>
              <a:t>программ.</a:t>
            </a:r>
          </a:p>
          <a:p>
            <a:pPr lvl="0">
              <a:buFont typeface="Arial" pitchFamily="34" charset="0"/>
              <a:buChar char="•"/>
            </a:pPr>
            <a:r>
              <a:rPr lang="ru-RU" sz="2200" dirty="0" smtClean="0"/>
              <a:t> </a:t>
            </a:r>
            <a:r>
              <a:rPr lang="ru-RU" sz="2200" i="1" dirty="0" smtClean="0"/>
              <a:t>качество дополнительной образовательной услуги </a:t>
            </a:r>
            <a:r>
              <a:rPr lang="ru-RU" sz="2200" i="1" dirty="0" smtClean="0"/>
              <a:t>– </a:t>
            </a:r>
            <a:r>
              <a:rPr lang="ru-RU" sz="2200" dirty="0" smtClean="0">
                <a:ea typeface="Times New Roman" pitchFamily="18" charset="0"/>
                <a:cs typeface="Times New Roman" pitchFamily="18" charset="0"/>
              </a:rPr>
              <a:t>совокупность характеристик процесса по предоставлению образовательной услуги, относящихся к его способности удовлетворять образовательные потребности и конкретных потребителей.</a:t>
            </a:r>
            <a:r>
              <a:rPr lang="ru-RU" sz="2200" dirty="0" smtClean="0"/>
              <a:t> </a:t>
            </a:r>
            <a:endParaRPr lang="ru-RU" sz="2200" dirty="0" smtClean="0"/>
          </a:p>
        </p:txBody>
      </p:sp>
      <p:sp>
        <p:nvSpPr>
          <p:cNvPr id="8" name="Стрелка вправо 7">
            <a:hlinkClick r:id="rId3" action="ppaction://hlinksldjump"/>
          </p:cNvPr>
          <p:cNvSpPr/>
          <p:nvPr/>
        </p:nvSpPr>
        <p:spPr>
          <a:xfrm>
            <a:off x="8028384" y="6237312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844824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Даня\Desktop\business_ppt_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67544" y="2132856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95536" y="1329734"/>
            <a:ext cx="813690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800" u="sng" dirty="0" smtClean="0"/>
              <a:t>Актуальность</a:t>
            </a:r>
            <a:r>
              <a:rPr lang="ru-RU" sz="2800" dirty="0" smtClean="0"/>
              <a:t> темы </a:t>
            </a:r>
            <a:r>
              <a:rPr lang="ru-RU" sz="2800" dirty="0" smtClean="0"/>
              <a:t>обусловлена противоречиями между: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800" dirty="0" smtClean="0"/>
              <a:t>   запросами  </a:t>
            </a:r>
            <a:r>
              <a:rPr lang="ru-RU" sz="2800" dirty="0" smtClean="0"/>
              <a:t>современных потребителей и отсутствием </a:t>
            </a:r>
            <a:r>
              <a:rPr lang="ru-RU" sz="2800" dirty="0" smtClean="0"/>
              <a:t>инструментария </a:t>
            </a:r>
            <a:r>
              <a:rPr lang="ru-RU" sz="2800" dirty="0" smtClean="0"/>
              <a:t>измерения и оценки качества </a:t>
            </a:r>
            <a:r>
              <a:rPr lang="ru-RU" sz="2800" dirty="0" smtClean="0"/>
              <a:t>предоставляемых </a:t>
            </a:r>
            <a:r>
              <a:rPr lang="ru-RU" sz="2800" dirty="0" smtClean="0"/>
              <a:t>дополнительных образовательных </a:t>
            </a:r>
            <a:r>
              <a:rPr lang="ru-RU" sz="2800" dirty="0" smtClean="0"/>
              <a:t>услуг;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dirty="0" smtClean="0"/>
              <a:t>  необходимостью </a:t>
            </a:r>
            <a:r>
              <a:rPr lang="ru-RU" sz="2800" dirty="0" smtClean="0"/>
              <a:t>формирования системы оценки качества дополнительных образовательных услуг и слабой разработанностью методических основ</a:t>
            </a:r>
            <a:r>
              <a:rPr lang="ru-RU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844824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Даня\Desktop\business_ppt_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67544" y="2132856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95536" y="1636351"/>
            <a:ext cx="813690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800" u="sng" dirty="0" smtClean="0"/>
              <a:t>Цель исследования</a:t>
            </a:r>
            <a:r>
              <a:rPr lang="ru-RU" sz="2800" dirty="0" smtClean="0"/>
              <a:t>: определение критериев оценки качества дополнительных образовательных услуг, применимых в условиях колледжа.  </a:t>
            </a:r>
          </a:p>
          <a:p>
            <a:r>
              <a:rPr lang="x-none" sz="2800" u="sng" smtClean="0"/>
              <a:t>Объект исследования</a:t>
            </a:r>
            <a:r>
              <a:rPr lang="x-none" sz="2800" smtClean="0"/>
              <a:t>: </a:t>
            </a:r>
            <a:r>
              <a:rPr lang="ru-RU" sz="2800" dirty="0" smtClean="0"/>
              <a:t>оценка качества </a:t>
            </a:r>
            <a:r>
              <a:rPr lang="x-none" sz="2800" smtClean="0"/>
              <a:t>дополнительны</a:t>
            </a:r>
            <a:r>
              <a:rPr lang="ru-RU" sz="2800" dirty="0" err="1" smtClean="0"/>
              <a:t>х</a:t>
            </a:r>
            <a:r>
              <a:rPr lang="x-none" sz="2800" smtClean="0"/>
              <a:t> образовательны</a:t>
            </a:r>
            <a:r>
              <a:rPr lang="ru-RU" sz="2800" dirty="0" err="1" smtClean="0"/>
              <a:t>х</a:t>
            </a:r>
            <a:r>
              <a:rPr lang="x-none" sz="2800" smtClean="0"/>
              <a:t>  услуг</a:t>
            </a:r>
            <a:r>
              <a:rPr lang="ru-RU" sz="2800" dirty="0" smtClean="0"/>
              <a:t> в управленческой практике</a:t>
            </a:r>
            <a:r>
              <a:rPr lang="x-none" sz="2800" smtClean="0"/>
              <a:t>.</a:t>
            </a:r>
            <a:endParaRPr lang="ru-RU" sz="2800" dirty="0" smtClean="0"/>
          </a:p>
          <a:p>
            <a:r>
              <a:rPr lang="x-none" sz="2800" u="sng" smtClean="0"/>
              <a:t>Предмет исследования</a:t>
            </a:r>
            <a:r>
              <a:rPr lang="x-none" sz="2800" smtClean="0"/>
              <a:t>: </a:t>
            </a:r>
            <a:r>
              <a:rPr lang="ru-RU" sz="2800" dirty="0" smtClean="0"/>
              <a:t>соотношение возможных и реальных </a:t>
            </a:r>
            <a:r>
              <a:rPr lang="x-none" sz="2800" smtClean="0"/>
              <a:t>критери</a:t>
            </a:r>
            <a:r>
              <a:rPr lang="ru-RU" sz="2800" dirty="0" smtClean="0"/>
              <a:t>ев  </a:t>
            </a:r>
            <a:r>
              <a:rPr lang="x-none" sz="2800" smtClean="0"/>
              <a:t>оценки  качества </a:t>
            </a:r>
            <a:r>
              <a:rPr lang="ru-RU" sz="2800" dirty="0" smtClean="0"/>
              <a:t>дополнительных образовательных услуг</a:t>
            </a:r>
            <a:r>
              <a:rPr lang="x-none" sz="2800" smtClean="0"/>
              <a:t>. 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844824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Даня\Desktop\business_ppt_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67544" y="2132856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79512" y="1503367"/>
            <a:ext cx="259228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2400" dirty="0" smtClean="0"/>
              <a:t> </a:t>
            </a:r>
            <a:r>
              <a:rPr lang="ru-RU" sz="2400" u="sng" dirty="0" smtClean="0"/>
              <a:t>Задача:</a:t>
            </a:r>
          </a:p>
          <a:p>
            <a:pPr lvl="0"/>
            <a:r>
              <a:rPr lang="ru-RU" sz="2400" dirty="0" smtClean="0"/>
              <a:t>Обосновать теоретические подходы к оценке качества дополнительных образовательных услуг в управленческой практике</a:t>
            </a:r>
            <a:endParaRPr lang="ru-RU" sz="2400" dirty="0" smtClean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699792" y="1093389"/>
            <a:ext cx="626469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ru-RU" sz="2400" dirty="0" smtClean="0"/>
              <a:t>изучена и проанализирована научно-методическая и нормативная литература по теме;</a:t>
            </a:r>
          </a:p>
          <a:p>
            <a:pPr lvl="0"/>
            <a:endParaRPr lang="ru-RU" sz="2400" dirty="0" smtClean="0"/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определены </a:t>
            </a:r>
            <a:r>
              <a:rPr lang="ru-RU" sz="2400" dirty="0" smtClean="0">
                <a:hlinkClick r:id="rId3" action="ppaction://hlinksldjump"/>
              </a:rPr>
              <a:t>основные понятия</a:t>
            </a:r>
            <a:r>
              <a:rPr lang="en-US" sz="2400" dirty="0" smtClean="0">
                <a:hlinkClick r:id="rId3" action="ppaction://hlinksldjump"/>
              </a:rPr>
              <a:t> </a:t>
            </a:r>
            <a:r>
              <a:rPr lang="ru-RU" sz="2400" dirty="0" smtClean="0"/>
              <a:t>темы;</a:t>
            </a:r>
          </a:p>
          <a:p>
            <a:pPr lvl="0"/>
            <a:endParaRPr lang="ru-RU" sz="2400" dirty="0" smtClean="0"/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определены этапы управления качеством;</a:t>
            </a:r>
          </a:p>
          <a:p>
            <a:pPr lvl="0"/>
            <a:endParaRPr lang="ru-RU" sz="2400" dirty="0" smtClean="0"/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определены факторы, влияющие на качество образовательных услуг;</a:t>
            </a:r>
          </a:p>
          <a:p>
            <a:pPr lvl="0"/>
            <a:endParaRPr lang="ru-RU" sz="2400" dirty="0" smtClean="0"/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о</a:t>
            </a:r>
            <a:r>
              <a:rPr lang="ru-RU" sz="2400" dirty="0" smtClean="0"/>
              <a:t>пределены  принципы всеобщего управления качеством.</a:t>
            </a:r>
            <a:endParaRPr lang="ru-RU" sz="2200" dirty="0" smtClean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627784" y="908720"/>
            <a:ext cx="72008" cy="5256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844824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Даня\Desktop\business_ppt_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67544" y="2132856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115616" y="908720"/>
            <a:ext cx="0" cy="5256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259632" y="1268760"/>
            <a:ext cx="712879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ru-RU" sz="2400" u="sng" dirty="0" smtClean="0"/>
              <a:t>    В ходе анализа было выявлено: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/>
              <a:t>В </a:t>
            </a:r>
            <a:r>
              <a:rPr lang="ru-RU" sz="2400" dirty="0" smtClean="0"/>
              <a:t>законодательстве отсутствует четкое определение </a:t>
            </a:r>
            <a:r>
              <a:rPr lang="ru-RU" sz="2400" dirty="0" smtClean="0"/>
              <a:t>качественной дополнительной образовательной услуги;</a:t>
            </a:r>
            <a:endParaRPr lang="ru-RU" sz="2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/>
              <a:t>Нормативно не определены </a:t>
            </a:r>
            <a:r>
              <a:rPr lang="ru-RU" sz="2400" dirty="0" smtClean="0"/>
              <a:t>показатели качественной дополнительной образовательной услуги;</a:t>
            </a:r>
            <a:endParaRPr lang="ru-RU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/>
              <a:t>Нет стандарта дополнительного образования;</a:t>
            </a:r>
          </a:p>
          <a:p>
            <a:pPr marL="285750" indent="-285750"/>
            <a:endParaRPr lang="ru-RU" sz="2400" dirty="0" smtClean="0"/>
          </a:p>
          <a:p>
            <a:pPr marL="285750" indent="-285750">
              <a:buFont typeface="Arial" pitchFamily="34" charset="0"/>
              <a:buChar char="•"/>
            </a:pPr>
            <a:endParaRPr lang="ru-RU" sz="2400" dirty="0" smtClean="0"/>
          </a:p>
          <a:p>
            <a:pPr marL="285750" indent="-285750">
              <a:buFont typeface="Arial" pitchFamily="34" charset="0"/>
              <a:buChar char="•"/>
            </a:pPr>
            <a:endParaRPr lang="ru-RU" sz="2400" dirty="0" smtClean="0"/>
          </a:p>
          <a:p>
            <a:pPr marL="285750" indent="-285750">
              <a:buFont typeface="Arial" pitchFamily="34" charset="0"/>
              <a:buChar char="•"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844824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Даня\Desktop\business_ppt_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2915816" y="3789040"/>
            <a:ext cx="590465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выделены критерии оценки качества дополнительных образовательных </a:t>
            </a:r>
            <a:r>
              <a:rPr lang="ru-RU" sz="2400" dirty="0" smtClean="0"/>
              <a:t>услуг;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п</a:t>
            </a:r>
            <a:r>
              <a:rPr lang="ru-RU" sz="2400" dirty="0" smtClean="0"/>
              <a:t>роведен анализ методик оценки качества дополнительных образовательных услуг;</a:t>
            </a:r>
            <a:endParaRPr lang="ru-RU" sz="2400" dirty="0" smtClean="0"/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проведено анкетирование родителей и педагогов Центра досуга и развития: </a:t>
            </a:r>
          </a:p>
          <a:p>
            <a:pPr lvl="0"/>
            <a:endParaRPr lang="ru-RU" sz="2400" dirty="0" smtClean="0"/>
          </a:p>
          <a:p>
            <a:pPr marL="800100" lvl="1" indent="-342900">
              <a:buFont typeface="Wingdings" pitchFamily="2" charset="2"/>
              <a:buChar char="ü"/>
            </a:pPr>
            <a:r>
              <a:rPr lang="ru-RU" sz="2400" dirty="0" smtClean="0"/>
              <a:t>выявлен </a:t>
            </a:r>
            <a:r>
              <a:rPr lang="ru-RU" sz="2400" dirty="0" smtClean="0"/>
              <a:t>уровень удовлетворенности </a:t>
            </a:r>
            <a:r>
              <a:rPr lang="ru-RU" sz="2400" dirty="0" smtClean="0"/>
              <a:t>услугами Центра досуга и развития;</a:t>
            </a:r>
            <a:endParaRPr lang="ru-RU" sz="2400" dirty="0" smtClean="0"/>
          </a:p>
          <a:p>
            <a:pPr marL="800100" lvl="1" indent="-342900">
              <a:buFont typeface="Wingdings" pitchFamily="2" charset="2"/>
              <a:buChar char="ü"/>
            </a:pPr>
            <a:r>
              <a:rPr lang="ru-RU" sz="2400" dirty="0" smtClean="0"/>
              <a:t>выделены </a:t>
            </a:r>
            <a:r>
              <a:rPr lang="ru-RU" sz="2400" dirty="0" smtClean="0"/>
              <a:t>основные группы критериев, по которым </a:t>
            </a:r>
            <a:r>
              <a:rPr lang="ru-RU" sz="2400" dirty="0" smtClean="0"/>
              <a:t>потребитель и исполнитель оценивают </a:t>
            </a:r>
            <a:r>
              <a:rPr lang="ru-RU" sz="2400" dirty="0" smtClean="0"/>
              <a:t>образовательную </a:t>
            </a:r>
            <a:r>
              <a:rPr lang="ru-RU" sz="2400" dirty="0" smtClean="0"/>
              <a:t>услугу.</a:t>
            </a:r>
            <a:endParaRPr lang="ru-RU" sz="2400" dirty="0" smtClean="0">
              <a:solidFill>
                <a:schemeClr val="bg1"/>
              </a:solidFill>
            </a:endParaRPr>
          </a:p>
          <a:p>
            <a:pPr lvl="0"/>
            <a:endParaRPr lang="ru-RU" sz="2400" dirty="0" smtClean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350203"/>
            <a:ext cx="259228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400" dirty="0" smtClean="0"/>
          </a:p>
          <a:p>
            <a:endParaRPr lang="ru-RU" sz="2400" u="sng" dirty="0" smtClean="0"/>
          </a:p>
          <a:p>
            <a:endParaRPr lang="ru-RU" sz="2400" u="sng" dirty="0" smtClean="0"/>
          </a:p>
          <a:p>
            <a:endParaRPr lang="ru-RU" sz="2400" u="sng" dirty="0" smtClean="0"/>
          </a:p>
          <a:p>
            <a:pPr lvl="0"/>
            <a:r>
              <a:rPr lang="ru-RU" sz="2400" u="sng" dirty="0" smtClean="0"/>
              <a:t>Задача: </a:t>
            </a:r>
            <a:r>
              <a:rPr lang="x-none" sz="2400" smtClean="0"/>
              <a:t>определить </a:t>
            </a:r>
            <a:r>
              <a:rPr lang="x-none" sz="2400" smtClean="0"/>
              <a:t>критерии </a:t>
            </a:r>
            <a:r>
              <a:rPr lang="x-none" sz="2400" smtClean="0"/>
              <a:t>оценки  </a:t>
            </a:r>
            <a:r>
              <a:rPr lang="x-none" sz="2400" smtClean="0"/>
              <a:t>качества </a:t>
            </a:r>
            <a:r>
              <a:rPr lang="ru-RU" sz="2400" dirty="0" smtClean="0"/>
              <a:t>дополнительных образовательных услуг в </a:t>
            </a:r>
            <a:r>
              <a:rPr lang="x-none" sz="2400" smtClean="0"/>
              <a:t>условия</a:t>
            </a:r>
            <a:r>
              <a:rPr lang="ru-RU" sz="2400" dirty="0" err="1" smtClean="0"/>
              <a:t>х</a:t>
            </a:r>
            <a:r>
              <a:rPr lang="x-none" sz="2400" smtClean="0"/>
              <a:t> </a:t>
            </a:r>
            <a:r>
              <a:rPr lang="x-none" sz="2400" smtClean="0"/>
              <a:t>педагогического </a:t>
            </a:r>
            <a:r>
              <a:rPr lang="x-none" sz="2400" smtClean="0"/>
              <a:t>колледжа</a:t>
            </a:r>
            <a:endParaRPr lang="ru-RU" sz="2400" dirty="0" smtClean="0"/>
          </a:p>
          <a:p>
            <a:pPr lvl="0"/>
            <a:endParaRPr lang="ru-RU" sz="2400" u="sng" dirty="0" smtClean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627784" y="908720"/>
            <a:ext cx="0" cy="5256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684213" y="2683096"/>
          <a:ext cx="8229600" cy="2849121"/>
        </p:xfrm>
        <a:graphic>
          <a:graphicData uri="http://schemas.openxmlformats.org/drawingml/2006/table">
            <a:tbl>
              <a:tblPr/>
              <a:tblGrid>
                <a:gridCol w="2041512"/>
                <a:gridCol w="2041512"/>
                <a:gridCol w="2073288"/>
                <a:gridCol w="2073288"/>
              </a:tblGrid>
              <a:tr h="25901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Субъект</a:t>
                      </a:r>
                    </a:p>
                  </a:txBody>
                  <a:tcPr marL="64753" marR="64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Критерии</a:t>
                      </a:r>
                    </a:p>
                  </a:txBody>
                  <a:tcPr marL="64753" marR="64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4753" marR="64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</a:p>
                  </a:txBody>
                  <a:tcPr marL="64753" marR="64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022">
                <a:tc rowSpan="6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Родители</a:t>
                      </a:r>
                    </a:p>
                  </a:txBody>
                  <a:tcPr marL="64753" marR="64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Без утомления</a:t>
                      </a:r>
                    </a:p>
                  </a:txBody>
                  <a:tcPr marL="64753" marR="64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</a:p>
                  </a:txBody>
                  <a:tcPr marL="64753" marR="64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Ребенок не устал, хочет еще заниматься</a:t>
                      </a:r>
                    </a:p>
                  </a:txBody>
                  <a:tcPr marL="64753" marR="64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Сохранение здоровья</a:t>
                      </a:r>
                    </a:p>
                  </a:txBody>
                  <a:tcPr marL="64753" marR="64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</a:p>
                  </a:txBody>
                  <a:tcPr marL="64753" marR="64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 справок от врача</a:t>
                      </a:r>
                    </a:p>
                  </a:txBody>
                  <a:tcPr marL="64753" marR="64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0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Успешность </a:t>
                      </a:r>
                    </a:p>
                  </a:txBody>
                  <a:tcPr marL="64753" marR="64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</a:p>
                  </a:txBody>
                  <a:tcPr marL="64753" marR="64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Получается, участвует в конкурсах</a:t>
                      </a:r>
                    </a:p>
                  </a:txBody>
                  <a:tcPr marL="64753" marR="64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0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Поддержка интереса</a:t>
                      </a:r>
                    </a:p>
                  </a:txBody>
                  <a:tcPr marL="64753" marR="64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64753" marR="64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Занимается во внеучебное время</a:t>
                      </a:r>
                    </a:p>
                  </a:txBody>
                  <a:tcPr marL="64753" marR="64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0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Возможность продолжить </a:t>
                      </a:r>
                    </a:p>
                  </a:txBody>
                  <a:tcPr marL="64753" marR="64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</a:p>
                  </a:txBody>
                  <a:tcPr marL="64753" marR="64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Поступление в престижное ОУ (ВУЗ)</a:t>
                      </a:r>
                    </a:p>
                  </a:txBody>
                  <a:tcPr marL="64753" marR="64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престижность</a:t>
                      </a:r>
                    </a:p>
                  </a:txBody>
                  <a:tcPr marL="64753" marR="64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</a:p>
                  </a:txBody>
                  <a:tcPr marL="64753" marR="64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СМИ, реклама</a:t>
                      </a:r>
                    </a:p>
                  </a:txBody>
                  <a:tcPr marL="64753" marR="64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0" name="Picture 2" descr="C:\Users\Даня\Desktop\business_ppt_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pic>
        <p:nvPicPr>
          <p:cNvPr id="22530" name="Диаграмма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412776"/>
            <a:ext cx="8064896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539552" y="980728"/>
            <a:ext cx="74888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Качественная образовательная услуга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родители)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684213" y="2683096"/>
          <a:ext cx="8229600" cy="2849121"/>
        </p:xfrm>
        <a:graphic>
          <a:graphicData uri="http://schemas.openxmlformats.org/drawingml/2006/table">
            <a:tbl>
              <a:tblPr/>
              <a:tblGrid>
                <a:gridCol w="2041512"/>
                <a:gridCol w="2041512"/>
                <a:gridCol w="2073288"/>
                <a:gridCol w="2073288"/>
              </a:tblGrid>
              <a:tr h="25901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Субъект</a:t>
                      </a:r>
                    </a:p>
                  </a:txBody>
                  <a:tcPr marL="64753" marR="64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Критерии</a:t>
                      </a:r>
                    </a:p>
                  </a:txBody>
                  <a:tcPr marL="64753" marR="64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4753" marR="64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</a:p>
                  </a:txBody>
                  <a:tcPr marL="64753" marR="64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022">
                <a:tc rowSpan="6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Родители</a:t>
                      </a:r>
                    </a:p>
                  </a:txBody>
                  <a:tcPr marL="64753" marR="64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Без утомления</a:t>
                      </a:r>
                    </a:p>
                  </a:txBody>
                  <a:tcPr marL="64753" marR="64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</a:p>
                  </a:txBody>
                  <a:tcPr marL="64753" marR="64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Ребенок не устал, хочет еще заниматься</a:t>
                      </a:r>
                    </a:p>
                  </a:txBody>
                  <a:tcPr marL="64753" marR="64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Сохранение здоровья</a:t>
                      </a:r>
                    </a:p>
                  </a:txBody>
                  <a:tcPr marL="64753" marR="64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</a:p>
                  </a:txBody>
                  <a:tcPr marL="64753" marR="64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% справок от врача</a:t>
                      </a:r>
                    </a:p>
                  </a:txBody>
                  <a:tcPr marL="64753" marR="64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0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Успешность </a:t>
                      </a:r>
                    </a:p>
                  </a:txBody>
                  <a:tcPr marL="64753" marR="64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</a:p>
                  </a:txBody>
                  <a:tcPr marL="64753" marR="64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Получается, участвует в конкурсах</a:t>
                      </a:r>
                    </a:p>
                  </a:txBody>
                  <a:tcPr marL="64753" marR="64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0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Поддержка интереса</a:t>
                      </a:r>
                    </a:p>
                  </a:txBody>
                  <a:tcPr marL="64753" marR="64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64753" marR="64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Занимается во внеучебное время</a:t>
                      </a:r>
                    </a:p>
                  </a:txBody>
                  <a:tcPr marL="64753" marR="64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0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Возможность продолжить </a:t>
                      </a:r>
                    </a:p>
                  </a:txBody>
                  <a:tcPr marL="64753" marR="64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</a:p>
                  </a:txBody>
                  <a:tcPr marL="64753" marR="64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Поступление в престижное ОУ (ВУЗ)</a:t>
                      </a:r>
                    </a:p>
                  </a:txBody>
                  <a:tcPr marL="64753" marR="64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престижность</a:t>
                      </a:r>
                    </a:p>
                  </a:txBody>
                  <a:tcPr marL="64753" marR="64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</a:p>
                  </a:txBody>
                  <a:tcPr marL="64753" marR="64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СМИ, реклама</a:t>
                      </a:r>
                    </a:p>
                  </a:txBody>
                  <a:tcPr marL="64753" marR="64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0" name="Picture 2" descr="C:\Users\Даня\Desktop\business_ppt_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93331"/>
            <a:ext cx="86409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Качественная образовательная услуга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педагоги доп.образования)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4" name="Диаграмма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412776"/>
            <a:ext cx="7416824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844824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Даня\Desktop\business_ppt_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67544" y="2132856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67544" y="990020"/>
            <a:ext cx="212474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400" dirty="0" smtClean="0"/>
          </a:p>
          <a:p>
            <a:endParaRPr lang="ru-RU" sz="2400" u="sng" dirty="0" smtClean="0"/>
          </a:p>
          <a:p>
            <a:endParaRPr lang="ru-RU" sz="2400" u="sng" dirty="0" smtClean="0"/>
          </a:p>
          <a:p>
            <a:endParaRPr lang="ru-RU" sz="2400" u="sng" dirty="0" smtClean="0"/>
          </a:p>
          <a:p>
            <a:r>
              <a:rPr lang="ru-RU" sz="2400" u="sng" dirty="0" smtClean="0"/>
              <a:t>Результат</a:t>
            </a:r>
            <a:endParaRPr lang="ru-RU" sz="2400" dirty="0" smtClean="0"/>
          </a:p>
          <a:p>
            <a:pPr lvl="0"/>
            <a:endParaRPr lang="ru-RU" sz="2400" u="sng" dirty="0" smtClean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051720" y="1052736"/>
            <a:ext cx="0" cy="5256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2123728" y="476672"/>
            <a:ext cx="6696744" cy="6367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u="sng" dirty="0" smtClean="0"/>
              <a:t>В </a:t>
            </a:r>
            <a:r>
              <a:rPr lang="ru-RU" sz="2400" u="sng" dirty="0" smtClean="0"/>
              <a:t>ходе исследования </a:t>
            </a:r>
            <a:r>
              <a:rPr lang="ru-RU" sz="2400" u="sng" dirty="0" smtClean="0"/>
              <a:t>выявлено</a:t>
            </a:r>
            <a:r>
              <a:rPr lang="ru-RU" sz="2400" dirty="0" smtClean="0"/>
              <a:t>: </a:t>
            </a:r>
          </a:p>
          <a:p>
            <a:pPr lvl="0">
              <a:lnSpc>
                <a:spcPct val="114000"/>
              </a:lnSpc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000" dirty="0" smtClean="0"/>
              <a:t>оценка качества дополнительного образования  нормируется пока самим образовательным учреждением;</a:t>
            </a:r>
          </a:p>
          <a:p>
            <a:pPr lvl="0">
              <a:lnSpc>
                <a:spcPct val="114000"/>
              </a:lnSpc>
              <a:buFont typeface="Arial" pitchFamily="34" charset="0"/>
              <a:buChar char="•"/>
            </a:pPr>
            <a:r>
              <a:rPr lang="ru-RU" sz="2000" dirty="0" smtClean="0"/>
              <a:t> не существует стандартов дополнительного образования;</a:t>
            </a:r>
          </a:p>
          <a:p>
            <a:pPr lvl="0">
              <a:lnSpc>
                <a:spcPct val="114000"/>
              </a:lnSpc>
              <a:buFont typeface="Arial" pitchFamily="34" charset="0"/>
              <a:buChar char="•"/>
            </a:pPr>
            <a:r>
              <a:rPr lang="ru-RU" sz="2000" dirty="0" smtClean="0"/>
              <a:t> одним из основных критериев считаются личные достижения обучающегося;</a:t>
            </a:r>
          </a:p>
          <a:p>
            <a:pPr lvl="0">
              <a:lnSpc>
                <a:spcPct val="114000"/>
              </a:lnSpc>
              <a:buFont typeface="Arial" pitchFamily="34" charset="0"/>
              <a:buChar char="•"/>
            </a:pPr>
            <a:r>
              <a:rPr lang="ru-RU" sz="2000" dirty="0" smtClean="0"/>
              <a:t>методика оценки качества дополнительных образовательных услуг в условиях педагогического колледжа позволяет не только оценить качество,  но и скорректировать цели всего учреждения в целом;</a:t>
            </a:r>
          </a:p>
          <a:p>
            <a:pPr lvl="0">
              <a:lnSpc>
                <a:spcPct val="114000"/>
              </a:lnSpc>
              <a:buFont typeface="Arial" pitchFamily="34" charset="0"/>
              <a:buChar char="•"/>
            </a:pPr>
            <a:r>
              <a:rPr lang="ru-RU" sz="2000" dirty="0" smtClean="0"/>
              <a:t>определение механизмов </a:t>
            </a:r>
            <a:r>
              <a:rPr lang="ru-RU" sz="2000" dirty="0" smtClean="0"/>
              <a:t>выявления результатов, </a:t>
            </a:r>
            <a:r>
              <a:rPr lang="ru-RU" sz="2000" dirty="0" smtClean="0"/>
              <a:t>апробация методики оценки, получение выводов, затем  корректировка </a:t>
            </a:r>
            <a:r>
              <a:rPr lang="ru-RU" sz="2000" dirty="0" smtClean="0"/>
              <a:t>целей дополнительного образования, средств и условий реализации целей, </a:t>
            </a:r>
            <a:r>
              <a:rPr lang="ru-RU" sz="2000" dirty="0" smtClean="0"/>
              <a:t>позволяет повысить </a:t>
            </a:r>
            <a:r>
              <a:rPr lang="ru-RU" sz="2000" dirty="0" smtClean="0"/>
              <a:t>эффективность управления качеством </a:t>
            </a:r>
            <a:r>
              <a:rPr lang="ru-RU" sz="2000" dirty="0" smtClean="0"/>
              <a:t>образования.</a:t>
            </a:r>
          </a:p>
          <a:p>
            <a:pPr lvl="0">
              <a:buFont typeface="Arial" pitchFamily="34" charset="0"/>
              <a:buChar char="•"/>
            </a:pPr>
            <a:endParaRPr lang="ru-RU" sz="2400" dirty="0" smtClean="0"/>
          </a:p>
          <a:p>
            <a:pPr lvl="0"/>
            <a:endParaRPr lang="ru-RU" dirty="0" smtClean="0"/>
          </a:p>
          <a:p>
            <a:pPr lvl="0">
              <a:buFont typeface="Arial" pitchFamily="34" charset="0"/>
              <a:buChar char="•"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2213</TotalTime>
  <Words>553</Words>
  <Application>Microsoft Office PowerPoint</Application>
  <PresentationFormat>Экран (4:3)</PresentationFormat>
  <Paragraphs>123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ОЦЕНКА КАЧЕСТВА ДОПОЛНИТЕЛЬНЫХ ОБРАЗОВАТЕЛЬНЫХ УСЛУГ  КАК ИНСТРУМЕНТ  УПРАВЛЕНЧЕСКОЙ ПРАКТИКИ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Курсовая работа  Оценка качества дополнительных образовательных услуг как инструмент управленческой практики</dc:title>
  <dc:creator>Даня</dc:creator>
  <cp:lastModifiedBy>Даня</cp:lastModifiedBy>
  <cp:revision>144</cp:revision>
  <dcterms:created xsi:type="dcterms:W3CDTF">2012-06-13T13:23:30Z</dcterms:created>
  <dcterms:modified xsi:type="dcterms:W3CDTF">2012-12-24T04:53:40Z</dcterms:modified>
</cp:coreProperties>
</file>