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304" r:id="rId2"/>
    <p:sldId id="285" r:id="rId3"/>
    <p:sldId id="294" r:id="rId4"/>
    <p:sldId id="307" r:id="rId5"/>
    <p:sldId id="295" r:id="rId6"/>
    <p:sldId id="311" r:id="rId7"/>
    <p:sldId id="313" r:id="rId8"/>
    <p:sldId id="314" r:id="rId9"/>
    <p:sldId id="315" r:id="rId10"/>
    <p:sldId id="303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50" autoAdjust="0"/>
  </p:normalViewPr>
  <p:slideViewPr>
    <p:cSldViewPr>
      <p:cViewPr>
        <p:scale>
          <a:sx n="75" d="100"/>
          <a:sy n="75" d="100"/>
        </p:scale>
        <p:origin x="-123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D90BA-2CB1-4F4F-BD06-9049937501E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FBDD4-FBFB-4A4C-8ABA-A9791E12F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20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3AC72-CABD-453B-9DCB-227CF75C5731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30250-3465-4E3C-A901-1FF9F8D4F7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8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30250-3465-4E3C-A901-1FF9F8D4F71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88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i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30250-3465-4E3C-A901-1FF9F8D4F71F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56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30250-3465-4E3C-A901-1FF9F8D4F71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005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Wingdings" pitchFamily="2" charset="2"/>
              <a:buNone/>
            </a:pPr>
            <a:endParaRPr lang="ru-RU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30250-3465-4E3C-A901-1FF9F8D4F71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30250-3465-4E3C-A901-1FF9F8D4F71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132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30250-3465-4E3C-A901-1FF9F8D4F71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1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30250-3465-4E3C-A901-1FF9F8D4F71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1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30250-3465-4E3C-A901-1FF9F8D4F71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1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30250-3465-4E3C-A901-1FF9F8D4F71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1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30250-3465-4E3C-A901-1FF9F8D4F71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1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30250-3465-4E3C-A901-1FF9F8D4F71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102D463-242A-4DF9-AB3C-05CCD3D99019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7DD13A8-D5F9-4E99-AFA9-BF3B5243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463-242A-4DF9-AB3C-05CCD3D99019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13A8-D5F9-4E99-AFA9-BF3B5243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463-242A-4DF9-AB3C-05CCD3D99019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13A8-D5F9-4E99-AFA9-BF3B5243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463-242A-4DF9-AB3C-05CCD3D99019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13A8-D5F9-4E99-AFA9-BF3B5243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463-242A-4DF9-AB3C-05CCD3D99019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13A8-D5F9-4E99-AFA9-BF3B5243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463-242A-4DF9-AB3C-05CCD3D99019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13A8-D5F9-4E99-AFA9-BF3B5243A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463-242A-4DF9-AB3C-05CCD3D99019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13A8-D5F9-4E99-AFA9-BF3B5243A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463-242A-4DF9-AB3C-05CCD3D99019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13A8-D5F9-4E99-AFA9-BF3B5243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463-242A-4DF9-AB3C-05CCD3D99019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13A8-D5F9-4E99-AFA9-BF3B5243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102D463-242A-4DF9-AB3C-05CCD3D99019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7DD13A8-D5F9-4E99-AFA9-BF3B5243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102D463-242A-4DF9-AB3C-05CCD3D99019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7DD13A8-D5F9-4E99-AFA9-BF3B5243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102D463-242A-4DF9-AB3C-05CCD3D99019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7DD13A8-D5F9-4E99-AFA9-BF3B5243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484784"/>
            <a:ext cx="6892639" cy="182809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Конкурс педагогических достижений 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как инструмент управления профессиональным развитием педагога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149080"/>
            <a:ext cx="191706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259632" y="4511714"/>
            <a:ext cx="4525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Выполнила: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Желнова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О.Д.</a:t>
            </a:r>
            <a:b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Руководитель: Пискунова Е.В. </a:t>
            </a:r>
            <a:r>
              <a:rPr lang="ru-RU" b="1" i="1" dirty="0" err="1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.п.н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3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980728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В диссертационной работе планируется: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577865"/>
            <a:ext cx="748883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q"/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Разработать модельную схему организации сопровождения участников конкурсов на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всех этапах  (</a:t>
            </a:r>
            <a:r>
              <a:rPr lang="ru-RU" dirty="0" err="1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доконкурсное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, конкурсное и </a:t>
            </a:r>
            <a:r>
              <a:rPr lang="ru-RU" dirty="0" err="1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послеконкурсное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).</a:t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Изучить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отношение учительства и управленческого звена системы образования к конкурсному движению.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/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Выявить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основные мотивы и стимулы, способствующие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включению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педагогов в конкурсное движение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.</a:t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285750" lvl="0" indent="-285750">
              <a:buFont typeface="Wingdings" pitchFamily="2" charset="2"/>
              <a:buChar char="q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Определить барьеры успешного участия педагогов в профессиональных конкурсах.</a:t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285750" indent="-285750">
              <a:buFont typeface="Wingdings" pitchFamily="2" charset="2"/>
              <a:buChar char="q"/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Изучить механизм осуществления </a:t>
            </a:r>
            <a:r>
              <a:rPr lang="ru-RU" dirty="0" err="1">
                <a:solidFill>
                  <a:srgbClr val="CCDDEA">
                    <a:lumMod val="25000"/>
                  </a:srgbClr>
                </a:solidFill>
                <a:latin typeface="Constantia"/>
              </a:rPr>
              <a:t>грантовой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 поддержки учителей на примере опыта США.</a:t>
            </a:r>
          </a:p>
          <a:p>
            <a:pPr lvl="0">
              <a:tabLst>
                <a:tab pos="318770" algn="l"/>
              </a:tabLst>
            </a:pP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lvl="0"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/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/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/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indent="-342900">
              <a:buFont typeface="+mj-lt"/>
              <a:buAutoNum type="arabicPeriod"/>
              <a:tabLst>
                <a:tab pos="318770" algn="l"/>
              </a:tabLst>
            </a:pP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indent="-342900">
              <a:buFont typeface="+mj-lt"/>
              <a:buAutoNum type="arabicPeriod"/>
              <a:tabLst>
                <a:tab pos="318770" algn="l"/>
              </a:tabLst>
            </a:pPr>
            <a:endParaRPr lang="ru-RU" sz="24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indent="-342900">
              <a:buFont typeface="+mj-lt"/>
              <a:buAutoNum type="arabicPeriod"/>
              <a:tabLst>
                <a:tab pos="318770" algn="l"/>
              </a:tabLst>
            </a:pPr>
            <a:endParaRPr lang="ru-RU" sz="24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489537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1568" y="836712"/>
            <a:ext cx="6965245" cy="720080"/>
          </a:xfrm>
        </p:spPr>
        <p:txBody>
          <a:bodyPr>
            <a:normAutofit/>
          </a:bodyPr>
          <a:lstStyle/>
          <a:p>
            <a:pPr algn="l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  <a:ea typeface="+mn-ea"/>
                <a:cs typeface="+mn-cs"/>
              </a:rPr>
              <a:t>Гипотеза</a:t>
            </a:r>
            <a:endParaRPr lang="ru-RU" sz="2000" b="1" i="1" dirty="0">
              <a:solidFill>
                <a:srgbClr val="CCDDEA">
                  <a:lumMod val="25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8482" y="1412776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«Конкурс» может быть инструментом  управления профессиональным развитием педагога при условиях:</a:t>
            </a:r>
          </a:p>
          <a:p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1 -  сформированной модели сопровождения конкурсантов  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на всех этапах конкурса (</a:t>
            </a:r>
            <a:r>
              <a:rPr lang="ru-RU" dirty="0" err="1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доконкурсное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, конкурсное, </a:t>
            </a:r>
            <a:r>
              <a:rPr lang="ru-RU" dirty="0" err="1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послеконкурсное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);</a:t>
            </a: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2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- наличии контрактной составляющей по результатам конкурса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61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67036" y="1250171"/>
            <a:ext cx="748883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ВВЕДЕНИЕ</a:t>
            </a:r>
          </a:p>
          <a:p>
            <a:pPr lvl="0"/>
            <a:r>
              <a:rPr lang="ru-RU" b="1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ГЛАВА </a:t>
            </a:r>
            <a:r>
              <a:rPr lang="ru-RU" sz="2400" b="1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1</a:t>
            </a:r>
            <a:r>
              <a:rPr lang="ru-RU" sz="1600" b="1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.</a:t>
            </a:r>
            <a:r>
              <a:rPr lang="ru-RU" b="1" dirty="0" smtClean="0">
                <a:solidFill>
                  <a:prstClr val="black"/>
                </a:solidFill>
                <a:latin typeface="+mj-lt"/>
              </a:rPr>
              <a:t>     </a:t>
            </a:r>
            <a:r>
              <a:rPr lang="ru-RU" b="1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ТЕОРЕТИЧЕСКИЕ ОСНОВЫ ПОНЯТИЯ ПРОФЕССИОНАЛЬНОГО РАЗВИТИЯ ПЕДАГОГА</a:t>
            </a:r>
          </a:p>
          <a:p>
            <a:pPr lvl="0"/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1.1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+mj-lt"/>
              </a:rPr>
              <a:t>. Феномен «профессионального развития»: междисциплинарный подход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.</a:t>
            </a:r>
            <a:endParaRPr lang="ru-RU" dirty="0">
              <a:solidFill>
                <a:srgbClr val="CCDDEA">
                  <a:lumMod val="25000"/>
                </a:srgbClr>
              </a:solidFill>
              <a:latin typeface="+mj-lt"/>
            </a:endParaRPr>
          </a:p>
          <a:p>
            <a:pPr lvl="0"/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1.2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+mj-lt"/>
              </a:rPr>
              <a:t>. Специфика профессионального развития педагогов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.</a:t>
            </a:r>
            <a:endParaRPr lang="ru-RU" dirty="0">
              <a:solidFill>
                <a:srgbClr val="CCDDEA">
                  <a:lumMod val="25000"/>
                </a:srgbClr>
              </a:solidFill>
              <a:latin typeface="+mj-lt"/>
            </a:endParaRPr>
          </a:p>
          <a:p>
            <a:pPr lvl="0"/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1.3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+mj-lt"/>
              </a:rPr>
              <a:t>. Управление профессиональным развитием педагога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.</a:t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</a:br>
            <a:r>
              <a:rPr lang="ru-RU" b="1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ГЛАВА </a:t>
            </a:r>
            <a:r>
              <a:rPr lang="ru-RU" sz="2400" b="1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2</a:t>
            </a:r>
            <a:r>
              <a:rPr lang="ru-RU" sz="1600" b="1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.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+mj-lt"/>
              </a:rPr>
              <a:t>    </a:t>
            </a:r>
            <a:r>
              <a:rPr lang="ru-RU" b="1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КОНКУРЫ ПЕДАГОГИЧЕСКИХ ДОСТИЖЕНИЙ КАК РАЗВИВАЮЩАЯСЯ ПРАКТИКА ОРГАНИЗАЦИИ ПРОФЕССИОНАЛЬНОГО РАЗВИТИЯ ПЕДАГОГА</a:t>
            </a:r>
          </a:p>
          <a:p>
            <a:pPr lvl="0"/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2.1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+mj-lt"/>
              </a:rPr>
              <a:t>. Сущностные характеристики профессиональных конкурсов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.</a:t>
            </a:r>
            <a:endParaRPr lang="ru-RU" dirty="0">
              <a:solidFill>
                <a:srgbClr val="CCDDEA">
                  <a:lumMod val="25000"/>
                </a:srgbClr>
              </a:solidFill>
              <a:latin typeface="+mj-lt"/>
            </a:endParaRPr>
          </a:p>
          <a:p>
            <a:r>
              <a:rPr lang="ru-RU" dirty="0">
                <a:solidFill>
                  <a:srgbClr val="CCDDEA">
                    <a:lumMod val="25000"/>
                  </a:srgbClr>
                </a:solidFill>
                <a:latin typeface="+mj-lt"/>
              </a:rPr>
              <a:t>2.2. Анализ положений о конкурсах педагогических достижений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.</a:t>
            </a:r>
            <a:endParaRPr lang="ru-RU" dirty="0">
              <a:solidFill>
                <a:srgbClr val="CCDDEA">
                  <a:lumMod val="25000"/>
                </a:srgbClr>
              </a:solidFill>
              <a:latin typeface="+mj-lt"/>
            </a:endParaRPr>
          </a:p>
          <a:p>
            <a:pPr lvl="0"/>
            <a:r>
              <a:rPr lang="ru-RU" dirty="0">
                <a:solidFill>
                  <a:srgbClr val="CCDDEA">
                    <a:lumMod val="25000"/>
                  </a:srgbClr>
                </a:solidFill>
                <a:latin typeface="+mj-lt"/>
              </a:rPr>
              <a:t>2.3. Инструментальные возможности конкурсов педагогических достижений для профессионального развития педагогов </a:t>
            </a:r>
            <a:endParaRPr lang="ru-RU" dirty="0" smtClean="0">
              <a:solidFill>
                <a:srgbClr val="CCDDEA">
                  <a:lumMod val="25000"/>
                </a:srgbClr>
              </a:solidFill>
              <a:latin typeface="+mj-lt"/>
            </a:endParaRPr>
          </a:p>
          <a:p>
            <a:r>
              <a:rPr lang="ru-RU" b="1" dirty="0" smtClean="0">
                <a:solidFill>
                  <a:srgbClr val="CCDDEA">
                    <a:lumMod val="25000"/>
                  </a:srgbClr>
                </a:solidFill>
                <a:latin typeface="+mj-lt"/>
              </a:rPr>
              <a:t>ЗАКЛЮЧЕНИЕ</a:t>
            </a:r>
          </a:p>
          <a:p>
            <a:pPr lvl="0"/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87678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017078"/>
            <a:ext cx="7488832" cy="128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     </a:t>
            </a:r>
            <a:r>
              <a:rPr lang="ru-RU" sz="2000" b="1" i="1" u="sng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 Цель  работы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Выявить управленческие возможности «инструментального» использования конкурсов педагогических достижений в профессиональном развитии педагогов.</a:t>
            </a: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708920"/>
            <a:ext cx="6768752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   </a:t>
            </a:r>
            <a:r>
              <a:rPr lang="ru-RU" sz="2000" b="1" i="1" u="sng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Объект </a:t>
            </a:r>
            <a:endParaRPr lang="ru-RU" sz="2000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Управление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профессиональным  развитием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педагога.</a:t>
            </a: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3933056"/>
            <a:ext cx="6696744" cy="1071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 </a:t>
            </a:r>
            <a:r>
              <a:rPr lang="ru-RU" sz="2000" b="1" i="1" u="sng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 Предмет</a:t>
            </a:r>
            <a:r>
              <a:rPr lang="ru-RU" sz="2400" b="1" i="1" u="sng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 </a:t>
            </a:r>
            <a:endParaRPr lang="ru-RU" sz="2400" b="1" i="1" u="sng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Конкурс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педагогических достижений как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инструмент управления профессиональным развитием.</a:t>
            </a: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061649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164621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Задача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8764" y="1700808"/>
            <a:ext cx="76324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Обобщить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теоретические подходы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и обосновать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выбор понятия «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профессиональное развитие».</a:t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2636912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Вывод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212976"/>
            <a:ext cx="7333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Трактовки понятия схожи, дополняют друг друга.</a:t>
            </a:r>
            <a:b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Профессиональное развитие – непрерывный процесс, ведущий к личностным изменениям и формированию профессиональных качеств.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28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9316" y="964566"/>
            <a:ext cx="18895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Задача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5632" y="136467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Охарактеризовать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особенности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 профессионального  развития педагогов; управления профессиональным развитием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педагогов.</a:t>
            </a: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2054166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Вывод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3184" y="2497169"/>
            <a:ext cx="73337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Профессиональное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развитие педагогов – непрерывный процесс, ведущий к личностным изменениям и формированию профессиональных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компетенций .</a:t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Управление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профессиональным развитием –целенаправленное регулирование деятельности с целью наиболее полного и эффективного использования потенциала работников.</a:t>
            </a:r>
            <a:b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Направления управленческой деятельности: планово-организационное, методическое, информационное, диагностическое, контролирующее, координирующее, стимулирующее и др.</a:t>
            </a:r>
          </a:p>
          <a:p>
            <a:pPr lvl="0">
              <a:tabLst>
                <a:tab pos="318770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53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9316" y="770287"/>
            <a:ext cx="18895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Задача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5632" y="1170397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Сформулировать понятие «конкурса», изучить особенности конкурсов педагогических достижений как фактора, влияющего на профессиональное развитие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педагогов.</a:t>
            </a: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2054166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Вывод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3184" y="2497169"/>
            <a:ext cx="73337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Конкурс – процесс определения самого лучшего в соответствии с установленными правилами.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/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Конкурс педагогических достижений – это один из способов повышения профессионального мастерства.</a:t>
            </a:r>
            <a:b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Конкурс педагогического мастерства – один из эффективных инструментов мониторинга.</a:t>
            </a:r>
            <a:b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Функции конкурсов педагогического мастерства (планирование, мотивация, организация, контроль) как неотъемлемая часть  профессионального развития педагогов.</a:t>
            </a:r>
            <a:b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23703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9316" y="770287"/>
            <a:ext cx="18895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Задачи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5632" y="1170397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q"/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Изучить особенности конкурсов педагогических достижений на современном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этапе.</a:t>
            </a: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indent="-342900">
              <a:buFont typeface="Wingdings" pitchFamily="2" charset="2"/>
              <a:buChar char="q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Провести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анализ нормативной базы, как условия организации конкурсов и рассмотреть эволюцию целей конкурсного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движения.</a:t>
            </a: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4759" y="2452826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Вывод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9492" y="2800180"/>
            <a:ext cx="73337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Расширение диапазона и номинаций конкурсов .</a:t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Положения о конкурсах:  </a:t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цели, задачи, перечень учредителей, организаторов, участников, организация и проведение, порядок проведения экспертизы и подведение итогов,  критерии оценивания, требования к предъявляемым работам .</a:t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Требования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к компетенциям педагога изменились, а цели и задачи конкурсов остались прежними.</a:t>
            </a:r>
            <a:b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lvl="0"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/>
            </a:r>
            <a:b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201173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9316" y="770287"/>
            <a:ext cx="18895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Задача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5632" y="1170397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Выполнить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анализ существующей практики конкурсов педагогических достижений и  проанализировать опыт сопровождения участников конкурсов педагогического мастерства.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2636912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Вывод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0680" y="3068960"/>
            <a:ext cx="7333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Нет системы сопровождения конкурсантов, существуют отдельные мероприятия по научно-методическому сопровождению.</a:t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Задачи современных конкурсов не отвечают запросам системы образования относительно диссеминации опыта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победителей.</a:t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/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lvl="0"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/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lvl="0"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/>
            </a:r>
            <a:b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801323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9316" y="770287"/>
            <a:ext cx="18895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Задача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8116" y="1170397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Обосновать целесообразность развития опыта конкурсов как средства профессионального развития учителя.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04759" y="2092786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ru-RU" sz="2000" b="1" i="1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Вывод</a:t>
            </a:r>
            <a:endParaRPr lang="ru-RU" sz="2000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492896"/>
            <a:ext cx="73337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Конкурсы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–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стимулируют педагогическое творчество.</a:t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Позволяет включиться в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инновационную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деятельность.</a:t>
            </a:r>
            <a:b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Способствуют активному педагогическому общению.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/>
            </a:r>
            <a:b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Актуализируют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>затруднения, испытываемые в собственной </a:t>
            </a: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практике.</a:t>
            </a:r>
            <a:b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 smtClean="0">
              <a:solidFill>
                <a:srgbClr val="CCDDEA">
                  <a:lumMod val="25000"/>
                </a:srgbClr>
              </a:solidFill>
              <a:latin typeface="Constantia"/>
            </a:endParaRPr>
          </a:p>
          <a:p>
            <a:pPr marL="342900" lvl="0" indent="-342900">
              <a:buFont typeface="+mj-lt"/>
              <a:buAutoNum type="arabicPeriod"/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Конкурс как средство профессионального развития, а не как инструмент управления развитием.</a:t>
            </a:r>
          </a:p>
          <a:p>
            <a:pPr lvl="0">
              <a:tabLst>
                <a:tab pos="318770" algn="l"/>
              </a:tabLst>
            </a:pPr>
            <a:r>
              <a:rPr lang="ru-RU" dirty="0" smtClean="0">
                <a:solidFill>
                  <a:srgbClr val="CCDDEA">
                    <a:lumMod val="25000"/>
                  </a:srgbClr>
                </a:solidFill>
                <a:latin typeface="Constantia"/>
              </a:rPr>
              <a:t> </a:t>
            </a:r>
            <a: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  <a:t/>
            </a:r>
            <a:br>
              <a:rPr lang="ru-RU" dirty="0">
                <a:solidFill>
                  <a:srgbClr val="CCDDEA">
                    <a:lumMod val="25000"/>
                  </a:srgbClr>
                </a:solidFill>
                <a:latin typeface="Constantia"/>
              </a:rPr>
            </a:br>
            <a:endParaRPr lang="ru-RU" dirty="0">
              <a:solidFill>
                <a:srgbClr val="CCDDEA">
                  <a:lumMod val="25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729825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1396</TotalTime>
  <Words>316</Words>
  <Application>Microsoft Office PowerPoint</Application>
  <PresentationFormat>Экран (4:3)</PresentationFormat>
  <Paragraphs>89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Конкурс педагогических достижений  как инструмент управления профессиональным развитием педагога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Гипотеза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148</cp:revision>
  <dcterms:created xsi:type="dcterms:W3CDTF">2012-06-12T18:49:29Z</dcterms:created>
  <dcterms:modified xsi:type="dcterms:W3CDTF">2012-12-21T18:22:52Z</dcterms:modified>
</cp:coreProperties>
</file>