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73" r:id="rId4"/>
    <p:sldId id="281" r:id="rId5"/>
    <p:sldId id="287" r:id="rId6"/>
    <p:sldId id="278" r:id="rId7"/>
    <p:sldId id="283" r:id="rId8"/>
    <p:sldId id="286" r:id="rId9"/>
    <p:sldId id="284" r:id="rId10"/>
    <p:sldId id="285" r:id="rId11"/>
    <p:sldId id="288" r:id="rId12"/>
    <p:sldId id="28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04DD965-5500-48D9-9293-7649673478A5}" type="datetimeFigureOut">
              <a:rPr lang="ru-RU" smtClean="0"/>
              <a:t>21.12.2012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B0448B2-77E4-4E7B-92C5-9A09241035C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04DD965-5500-48D9-9293-7649673478A5}" type="datetimeFigureOut">
              <a:rPr lang="ru-RU" smtClean="0"/>
              <a:t>21.12.2012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B0448B2-77E4-4E7B-92C5-9A09241035C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F04DD965-5500-48D9-9293-7649673478A5}" type="datetimeFigureOut">
              <a:rPr lang="ru-RU" smtClean="0"/>
              <a:t>21.12.2012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B0448B2-77E4-4E7B-92C5-9A09241035C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04DD965-5500-48D9-9293-7649673478A5}" type="datetimeFigureOut">
              <a:rPr lang="ru-RU" smtClean="0"/>
              <a:t>21.12.2012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B0448B2-77E4-4E7B-92C5-9A09241035C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04DD965-5500-48D9-9293-7649673478A5}" type="datetimeFigureOut">
              <a:rPr lang="ru-RU" smtClean="0"/>
              <a:t>21.12.2012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3B0448B2-77E4-4E7B-92C5-9A09241035C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04DD965-5500-48D9-9293-7649673478A5}" type="datetimeFigureOut">
              <a:rPr lang="ru-RU" smtClean="0"/>
              <a:t>21.12.2012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B0448B2-77E4-4E7B-92C5-9A09241035C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04DD965-5500-48D9-9293-7649673478A5}" type="datetimeFigureOut">
              <a:rPr lang="ru-RU" smtClean="0"/>
              <a:t>21.12.2012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B0448B2-77E4-4E7B-92C5-9A09241035C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04DD965-5500-48D9-9293-7649673478A5}" type="datetimeFigureOut">
              <a:rPr lang="ru-RU" smtClean="0"/>
              <a:t>21.12.2012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B0448B2-77E4-4E7B-92C5-9A09241035C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F04DD965-5500-48D9-9293-7649673478A5}" type="datetimeFigureOut">
              <a:rPr lang="ru-RU" smtClean="0"/>
              <a:t>21.12.2012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3B0448B2-77E4-4E7B-92C5-9A09241035C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04DD965-5500-48D9-9293-7649673478A5}" type="datetimeFigureOut">
              <a:rPr lang="ru-RU" smtClean="0"/>
              <a:t>21.12.2012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B0448B2-77E4-4E7B-92C5-9A09241035C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F04DD965-5500-48D9-9293-7649673478A5}" type="datetimeFigureOut">
              <a:rPr lang="ru-RU" smtClean="0"/>
              <a:t>21.12.2012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B0448B2-77E4-4E7B-92C5-9A09241035C3}"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04DD965-5500-48D9-9293-7649673478A5}" type="datetimeFigureOut">
              <a:rPr lang="ru-RU" smtClean="0"/>
              <a:t>21.12.2012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B0448B2-77E4-4E7B-92C5-9A09241035C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15816" y="332656"/>
            <a:ext cx="5556452" cy="3024336"/>
          </a:xfrm>
        </p:spPr>
        <p:txBody>
          <a:bodyPr/>
          <a:lstStyle/>
          <a:p>
            <a:r>
              <a:rPr lang="ru-RU" sz="2400" dirty="0"/>
              <a:t>Государственное задание как </a:t>
            </a:r>
            <a:r>
              <a:rPr lang="ru-RU" sz="2400" dirty="0" smtClean="0"/>
              <a:t>РЕСУРС УПРАВЛЕНИЯ </a:t>
            </a:r>
            <a:r>
              <a:rPr lang="ru-RU" sz="2400" dirty="0" smtClean="0"/>
              <a:t> </a:t>
            </a:r>
            <a:r>
              <a:rPr lang="ru-RU" sz="2400" dirty="0" smtClean="0"/>
              <a:t>дошкольной образовательной </a:t>
            </a:r>
            <a:r>
              <a:rPr lang="ru-RU" sz="2400" dirty="0" smtClean="0"/>
              <a:t>ОРГАНИЗАЦИей</a:t>
            </a:r>
            <a:r>
              <a:rPr lang="ru-RU" sz="2400" dirty="0" smtClean="0"/>
              <a:t/>
            </a:r>
            <a:br>
              <a:rPr lang="ru-RU" sz="2400" dirty="0" smtClean="0"/>
            </a:br>
            <a:endParaRPr lang="ru-RU" sz="2400" dirty="0"/>
          </a:p>
        </p:txBody>
      </p:sp>
      <p:sp>
        <p:nvSpPr>
          <p:cNvPr id="3" name="Подзаголовок 2"/>
          <p:cNvSpPr>
            <a:spLocks noGrp="1"/>
          </p:cNvSpPr>
          <p:nvPr>
            <p:ph type="subTitle" idx="1"/>
          </p:nvPr>
        </p:nvSpPr>
        <p:spPr>
          <a:xfrm>
            <a:off x="4283968" y="4725144"/>
            <a:ext cx="4536504" cy="1800200"/>
          </a:xfrm>
        </p:spPr>
        <p:txBody>
          <a:bodyPr>
            <a:normAutofit/>
          </a:bodyPr>
          <a:lstStyle/>
          <a:p>
            <a:pPr algn="l"/>
            <a:endParaRPr lang="ru-RU" dirty="0" smtClean="0"/>
          </a:p>
          <a:p>
            <a:pPr algn="l"/>
            <a:r>
              <a:rPr lang="ru-RU" sz="1200" dirty="0"/>
              <a:t>Научный руководитель - профессор НИУ ВШЭ  Заиченко Н.А</a:t>
            </a:r>
            <a:r>
              <a:rPr lang="ru-RU" sz="1200" dirty="0" smtClean="0"/>
              <a:t>.</a:t>
            </a:r>
          </a:p>
          <a:p>
            <a:pPr algn="l"/>
            <a:r>
              <a:rPr lang="ru-RU" sz="1200" dirty="0" smtClean="0"/>
              <a:t> </a:t>
            </a:r>
            <a:r>
              <a:rPr lang="ru-RU" sz="1200" dirty="0"/>
              <a:t>Магистрант  - Бабий С.Е</a:t>
            </a:r>
            <a:r>
              <a:rPr lang="ru-RU" dirty="0"/>
              <a:t>. </a:t>
            </a:r>
          </a:p>
          <a:p>
            <a:endParaRPr lang="ru-RU" dirty="0"/>
          </a:p>
          <a:p>
            <a:endParaRPr lang="ru-RU" dirty="0"/>
          </a:p>
        </p:txBody>
      </p:sp>
    </p:spTree>
    <p:extLst>
      <p:ext uri="{BB962C8B-B14F-4D97-AF65-F5344CB8AC3E}">
        <p14:creationId xmlns:p14="http://schemas.microsoft.com/office/powerpoint/2010/main" val="9580726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2771800" y="116632"/>
            <a:ext cx="6192688" cy="6480720"/>
          </a:xfrm>
        </p:spPr>
        <p:txBody>
          <a:bodyPr>
            <a:noAutofit/>
          </a:bodyPr>
          <a:lstStyle/>
          <a:p>
            <a:pPr algn="l"/>
            <a:r>
              <a:rPr lang="ru-RU" sz="2000" u="sng" dirty="0" smtClean="0">
                <a:solidFill>
                  <a:schemeClr val="bg1"/>
                </a:solidFill>
              </a:rPr>
              <a:t>РЕЗУЛЬТАТ</a:t>
            </a:r>
            <a:r>
              <a:rPr lang="ru-RU" sz="2000" u="sng" dirty="0" smtClean="0">
                <a:solidFill>
                  <a:schemeClr val="bg1"/>
                </a:solidFill>
              </a:rPr>
              <a:t>:</a:t>
            </a:r>
          </a:p>
          <a:p>
            <a:pPr algn="l"/>
            <a:r>
              <a:rPr lang="ru-RU" sz="2000" dirty="0">
                <a:solidFill>
                  <a:schemeClr val="bg1"/>
                </a:solidFill>
              </a:rPr>
              <a:t>Госзадание  для  ДОО должно  формироваться  с   учетом   следующих факторов:</a:t>
            </a:r>
          </a:p>
          <a:p>
            <a:pPr marL="342900" indent="-342900" algn="l">
              <a:buFont typeface="Wingdings" pitchFamily="2" charset="2"/>
              <a:buChar char="v"/>
            </a:pPr>
            <a:r>
              <a:rPr lang="ru-RU" sz="2000" dirty="0" smtClean="0">
                <a:solidFill>
                  <a:schemeClr val="bg1"/>
                </a:solidFill>
              </a:rPr>
              <a:t>Прогнозов  </a:t>
            </a:r>
            <a:r>
              <a:rPr lang="ru-RU" sz="2000" dirty="0">
                <a:solidFill>
                  <a:schemeClr val="bg1"/>
                </a:solidFill>
              </a:rPr>
              <a:t>потребности   в   соответствующих   видах   </a:t>
            </a:r>
            <a:r>
              <a:rPr lang="ru-RU" sz="2000" dirty="0" smtClean="0">
                <a:solidFill>
                  <a:schemeClr val="bg1"/>
                </a:solidFill>
              </a:rPr>
              <a:t>услуг;</a:t>
            </a:r>
          </a:p>
          <a:p>
            <a:pPr marL="342900" indent="-342900" algn="l">
              <a:buFont typeface="Wingdings" pitchFamily="2" charset="2"/>
              <a:buChar char="v"/>
            </a:pPr>
            <a:endParaRPr lang="ru-RU" sz="2000" dirty="0">
              <a:solidFill>
                <a:schemeClr val="bg1"/>
              </a:solidFill>
            </a:endParaRPr>
          </a:p>
          <a:p>
            <a:pPr marL="342900" indent="-342900" algn="l">
              <a:buFont typeface="Wingdings" pitchFamily="2" charset="2"/>
              <a:buChar char="v"/>
            </a:pPr>
            <a:r>
              <a:rPr lang="ru-RU" sz="2000" dirty="0" smtClean="0">
                <a:solidFill>
                  <a:schemeClr val="bg1"/>
                </a:solidFill>
              </a:rPr>
              <a:t>Количества </a:t>
            </a:r>
            <a:r>
              <a:rPr lang="ru-RU" sz="2000" dirty="0">
                <a:solidFill>
                  <a:schemeClr val="bg1"/>
                </a:solidFill>
              </a:rPr>
              <a:t>потребителей  услуг, </a:t>
            </a:r>
          </a:p>
          <a:p>
            <a:pPr marL="342900" indent="-342900" algn="l">
              <a:buFont typeface="Wingdings" pitchFamily="2" charset="2"/>
              <a:buChar char="v"/>
            </a:pPr>
            <a:endParaRPr lang="ru-RU" sz="2000" dirty="0" smtClean="0">
              <a:solidFill>
                <a:schemeClr val="bg1"/>
              </a:solidFill>
            </a:endParaRPr>
          </a:p>
          <a:p>
            <a:pPr marL="342900" indent="-342900" algn="l">
              <a:buFont typeface="Wingdings" pitchFamily="2" charset="2"/>
              <a:buChar char="v"/>
            </a:pPr>
            <a:r>
              <a:rPr lang="ru-RU" sz="2000" dirty="0" smtClean="0">
                <a:solidFill>
                  <a:schemeClr val="bg1"/>
                </a:solidFill>
              </a:rPr>
              <a:t>Демографических </a:t>
            </a:r>
            <a:r>
              <a:rPr lang="ru-RU" sz="2000" dirty="0">
                <a:solidFill>
                  <a:schemeClr val="bg1"/>
                </a:solidFill>
              </a:rPr>
              <a:t>и социально-экономических характеристик,      потребительских      предпочтений, </a:t>
            </a:r>
          </a:p>
          <a:p>
            <a:pPr marL="342900" indent="-342900" algn="l">
              <a:buFont typeface="Wingdings" pitchFamily="2" charset="2"/>
              <a:buChar char="v"/>
            </a:pPr>
            <a:endParaRPr lang="ru-RU" sz="2000" dirty="0" smtClean="0">
              <a:solidFill>
                <a:schemeClr val="bg1"/>
              </a:solidFill>
            </a:endParaRPr>
          </a:p>
          <a:p>
            <a:pPr marL="342900" indent="-342900" algn="l">
              <a:buFont typeface="Wingdings" pitchFamily="2" charset="2"/>
              <a:buChar char="v"/>
            </a:pPr>
            <a:r>
              <a:rPr lang="ru-RU" sz="2000" dirty="0" smtClean="0">
                <a:solidFill>
                  <a:schemeClr val="bg1"/>
                </a:solidFill>
              </a:rPr>
              <a:t>Уровня </a:t>
            </a:r>
            <a:r>
              <a:rPr lang="ru-RU" sz="2000" dirty="0">
                <a:solidFill>
                  <a:schemeClr val="bg1"/>
                </a:solidFill>
              </a:rPr>
              <a:t>удовлетворенности  потребителей  услуг   существующим   объемом   и качеством услуг.</a:t>
            </a:r>
          </a:p>
          <a:p>
            <a:pPr algn="l"/>
            <a:endParaRPr lang="ru-RU" sz="2000" u="sng" dirty="0" smtClean="0">
              <a:solidFill>
                <a:schemeClr val="bg1"/>
              </a:solidFill>
            </a:endParaRPr>
          </a:p>
        </p:txBody>
      </p:sp>
      <p:sp>
        <p:nvSpPr>
          <p:cNvPr id="2" name="Прямоугольник 1"/>
          <p:cNvSpPr/>
          <p:nvPr/>
        </p:nvSpPr>
        <p:spPr>
          <a:xfrm>
            <a:off x="107504" y="116632"/>
            <a:ext cx="2664296" cy="3785652"/>
          </a:xfrm>
          <a:prstGeom prst="rect">
            <a:avLst/>
          </a:prstGeom>
        </p:spPr>
        <p:txBody>
          <a:bodyPr wrap="square">
            <a:spAutoFit/>
          </a:bodyPr>
          <a:lstStyle/>
          <a:p>
            <a:r>
              <a:rPr lang="ru-RU" sz="2000" u="sng" dirty="0" smtClean="0">
                <a:solidFill>
                  <a:schemeClr val="tx2">
                    <a:lumMod val="75000"/>
                  </a:schemeClr>
                </a:solidFill>
              </a:rPr>
              <a:t>ЗАДАЧИ:</a:t>
            </a:r>
          </a:p>
          <a:p>
            <a:endParaRPr lang="ru-RU" sz="2000" u="sng" dirty="0">
              <a:solidFill>
                <a:schemeClr val="tx2">
                  <a:lumMod val="75000"/>
                </a:schemeClr>
              </a:solidFill>
            </a:endParaRPr>
          </a:p>
          <a:p>
            <a:r>
              <a:rPr lang="ru-RU" sz="2000" dirty="0" smtClean="0">
                <a:solidFill>
                  <a:schemeClr val="tx2">
                    <a:lumMod val="75000"/>
                  </a:schemeClr>
                </a:solidFill>
              </a:rPr>
              <a:t>6. Разработать </a:t>
            </a:r>
            <a:r>
              <a:rPr lang="ru-RU" sz="2000" dirty="0">
                <a:solidFill>
                  <a:schemeClr val="tx2">
                    <a:lumMod val="75000"/>
                  </a:schemeClr>
                </a:solidFill>
              </a:rPr>
              <a:t>предложения к формату государственного задания, включающего соответствующие показатели, способствующие развитию ДОО.</a:t>
            </a:r>
            <a:endParaRPr lang="ru-RU" dirty="0">
              <a:solidFill>
                <a:schemeClr val="tx2">
                  <a:lumMod val="75000"/>
                </a:schemeClr>
              </a:solidFill>
            </a:endParaRPr>
          </a:p>
        </p:txBody>
      </p:sp>
    </p:spTree>
    <p:extLst>
      <p:ext uri="{BB962C8B-B14F-4D97-AF65-F5344CB8AC3E}">
        <p14:creationId xmlns:p14="http://schemas.microsoft.com/office/powerpoint/2010/main" val="3661034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2771800" y="116632"/>
            <a:ext cx="6192688" cy="6480720"/>
          </a:xfrm>
        </p:spPr>
        <p:txBody>
          <a:bodyPr>
            <a:noAutofit/>
          </a:bodyPr>
          <a:lstStyle/>
          <a:p>
            <a:pPr algn="l"/>
            <a:r>
              <a:rPr lang="ru-RU" sz="2000" u="sng" dirty="0" smtClean="0">
                <a:solidFill>
                  <a:schemeClr val="bg1"/>
                </a:solidFill>
              </a:rPr>
              <a:t>РЕЗУЛЬТАТ</a:t>
            </a:r>
            <a:r>
              <a:rPr lang="ru-RU" sz="2000" u="sng" dirty="0" smtClean="0">
                <a:solidFill>
                  <a:schemeClr val="bg1"/>
                </a:solidFill>
              </a:rPr>
              <a:t>:</a:t>
            </a:r>
          </a:p>
          <a:p>
            <a:pPr algn="l"/>
            <a:r>
              <a:rPr lang="ru-RU" sz="2000" dirty="0">
                <a:solidFill>
                  <a:schemeClr val="bg1"/>
                </a:solidFill>
              </a:rPr>
              <a:t>Госзадание  для  ДОО должно  формироваться  с   учетом   следующих факторов:</a:t>
            </a:r>
          </a:p>
          <a:p>
            <a:pPr algn="l"/>
            <a:endParaRPr lang="ru-RU" sz="2000" dirty="0" smtClean="0">
              <a:solidFill>
                <a:schemeClr val="bg1"/>
              </a:solidFill>
            </a:endParaRPr>
          </a:p>
          <a:p>
            <a:pPr marL="342900" indent="-342900" algn="l">
              <a:buFont typeface="Wingdings" pitchFamily="2" charset="2"/>
              <a:buChar char="v"/>
            </a:pPr>
            <a:r>
              <a:rPr lang="ru-RU" sz="2000" dirty="0">
                <a:solidFill>
                  <a:schemeClr val="bg1"/>
                </a:solidFill>
              </a:rPr>
              <a:t>Реальных возможностей организации  по  оказанию   услуг,   к   которым    могут    относиться    состояние материально-технической    базы     учреждения,      территориальное расположение,  квалификация  кадров  и  возможности  ее повышения и другие факторы</a:t>
            </a:r>
            <a:r>
              <a:rPr lang="ru-RU" sz="2400" dirty="0">
                <a:solidFill>
                  <a:schemeClr val="bg1"/>
                </a:solidFill>
              </a:rPr>
              <a:t>.</a:t>
            </a:r>
          </a:p>
          <a:p>
            <a:pPr algn="l"/>
            <a:endParaRPr lang="ru-RU" sz="2000" dirty="0" smtClean="0">
              <a:solidFill>
                <a:schemeClr val="bg1"/>
              </a:solidFill>
            </a:endParaRPr>
          </a:p>
          <a:p>
            <a:pPr algn="l"/>
            <a:r>
              <a:rPr lang="ru-RU" sz="2000" dirty="0" smtClean="0">
                <a:solidFill>
                  <a:schemeClr val="bg1"/>
                </a:solidFill>
              </a:rPr>
              <a:t>Форма </a:t>
            </a:r>
            <a:r>
              <a:rPr lang="ru-RU" sz="2000" dirty="0">
                <a:solidFill>
                  <a:schemeClr val="bg1"/>
                </a:solidFill>
              </a:rPr>
              <a:t>госзадания должна быть продумана таким образом, чтобы учитывать индивидуальные особенности конкретного ДОО, результаты  предоставления услуг которого, должны оцениваться по индикаторам оценки качества предоставления услуг.  </a:t>
            </a:r>
          </a:p>
          <a:p>
            <a:pPr algn="l"/>
            <a:endParaRPr lang="ru-RU" sz="2000" u="sng" dirty="0" smtClean="0">
              <a:solidFill>
                <a:schemeClr val="bg1"/>
              </a:solidFill>
            </a:endParaRPr>
          </a:p>
        </p:txBody>
      </p:sp>
    </p:spTree>
    <p:extLst>
      <p:ext uri="{BB962C8B-B14F-4D97-AF65-F5344CB8AC3E}">
        <p14:creationId xmlns:p14="http://schemas.microsoft.com/office/powerpoint/2010/main" val="2794837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843808" y="332656"/>
            <a:ext cx="6048672" cy="4308456"/>
          </a:xfrm>
        </p:spPr>
        <p:txBody>
          <a:bodyPr/>
          <a:lstStyle/>
          <a:p>
            <a:pPr algn="l"/>
            <a:r>
              <a:rPr lang="ru-RU" dirty="0" smtClean="0"/>
              <a:t>А ЧТО ДАЛЬШЕ…</a:t>
            </a:r>
          </a:p>
          <a:p>
            <a:pPr algn="l"/>
            <a:r>
              <a:rPr lang="ru-RU" dirty="0" smtClean="0"/>
              <a:t>Изучение показателей эффективности ДОО со стороны </a:t>
            </a:r>
            <a:r>
              <a:rPr lang="ru-RU" i="1" u="sng" dirty="0" smtClean="0"/>
              <a:t>родителей</a:t>
            </a:r>
            <a:r>
              <a:rPr lang="ru-RU" dirty="0" smtClean="0"/>
              <a:t>,</a:t>
            </a:r>
          </a:p>
          <a:p>
            <a:pPr algn="l"/>
            <a:r>
              <a:rPr lang="ru-RU" dirty="0" smtClean="0"/>
              <a:t>Расширение опроса </a:t>
            </a:r>
            <a:r>
              <a:rPr lang="ru-RU" i="1" u="sng" dirty="0" smtClean="0"/>
              <a:t>руководителей</a:t>
            </a:r>
            <a:r>
              <a:rPr lang="ru-RU" dirty="0" smtClean="0"/>
              <a:t> ДОО,</a:t>
            </a:r>
          </a:p>
          <a:p>
            <a:pPr algn="l"/>
            <a:r>
              <a:rPr lang="ru-RU" dirty="0" smtClean="0"/>
              <a:t>Детский сад глазами </a:t>
            </a:r>
            <a:r>
              <a:rPr lang="ru-RU" i="1" u="sng" dirty="0" smtClean="0"/>
              <a:t>детей.</a:t>
            </a:r>
          </a:p>
          <a:p>
            <a:pPr algn="l"/>
            <a:endParaRPr lang="ru-RU" sz="1800" dirty="0"/>
          </a:p>
          <a:p>
            <a:pPr algn="l"/>
            <a:r>
              <a:rPr lang="ru-RU" sz="2000" dirty="0" smtClean="0"/>
              <a:t>Сопоставление результатов исследования:</a:t>
            </a:r>
          </a:p>
          <a:p>
            <a:pPr algn="l"/>
            <a:endParaRPr lang="ru-RU"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924944"/>
            <a:ext cx="6912767"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088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15816" y="404664"/>
            <a:ext cx="5976664" cy="2736304"/>
          </a:xfrm>
        </p:spPr>
        <p:txBody>
          <a:bodyPr/>
          <a:lstStyle/>
          <a:p>
            <a:pPr algn="l"/>
            <a:r>
              <a:rPr lang="ru-RU" sz="2200" u="sng" dirty="0"/>
              <a:t>Объект исследования </a:t>
            </a:r>
            <a:r>
              <a:rPr lang="ru-RU" sz="2200" dirty="0"/>
              <a:t>– </a:t>
            </a:r>
            <a:br>
              <a:rPr lang="ru-RU" sz="2200" dirty="0"/>
            </a:br>
            <a:r>
              <a:rPr lang="ru-RU" sz="2200" dirty="0"/>
              <a:t>процесс </a:t>
            </a:r>
            <a:r>
              <a:rPr lang="ru-RU" sz="2200" dirty="0" smtClean="0"/>
              <a:t>управления </a:t>
            </a:r>
            <a:r>
              <a:rPr lang="ru-RU" sz="2200" dirty="0" smtClean="0"/>
              <a:t>РАЗВИТИЕМ ДОО</a:t>
            </a:r>
            <a:r>
              <a:rPr lang="ru-RU" sz="2200" dirty="0"/>
              <a:t>.</a:t>
            </a:r>
            <a:br>
              <a:rPr lang="ru-RU" sz="2200" dirty="0"/>
            </a:br>
            <a:r>
              <a:rPr lang="ru-RU" sz="2200" dirty="0"/>
              <a:t/>
            </a:r>
            <a:br>
              <a:rPr lang="ru-RU" sz="2200" dirty="0"/>
            </a:br>
            <a:r>
              <a:rPr lang="ru-RU" sz="2200" u="sng" dirty="0" smtClean="0"/>
              <a:t>Предмет </a:t>
            </a:r>
            <a:r>
              <a:rPr lang="ru-RU" sz="2200" u="sng" dirty="0"/>
              <a:t>исследования </a:t>
            </a:r>
            <a:r>
              <a:rPr lang="ru-RU" sz="2200" dirty="0"/>
              <a:t>–</a:t>
            </a:r>
            <a:br>
              <a:rPr lang="ru-RU" sz="2200" dirty="0"/>
            </a:br>
            <a:r>
              <a:rPr lang="ru-RU" sz="2200" dirty="0"/>
              <a:t>государственное задание как РЕСУРС УПРАВЛЕНИЯ развитием ДОО</a:t>
            </a:r>
            <a:r>
              <a:rPr lang="ru-RU" sz="2200" dirty="0" smtClean="0"/>
              <a:t>.</a:t>
            </a:r>
            <a:br>
              <a:rPr lang="ru-RU" sz="2200" dirty="0" smtClean="0"/>
            </a:br>
            <a:r>
              <a:rPr lang="ru-RU" sz="2200" dirty="0"/>
              <a:t/>
            </a:r>
            <a:br>
              <a:rPr lang="ru-RU" sz="2200" dirty="0"/>
            </a:br>
            <a:endParaRPr lang="ru-RU" sz="2200" dirty="0"/>
          </a:p>
        </p:txBody>
      </p:sp>
      <p:sp>
        <p:nvSpPr>
          <p:cNvPr id="3" name="Подзаголовок 2"/>
          <p:cNvSpPr>
            <a:spLocks noGrp="1"/>
          </p:cNvSpPr>
          <p:nvPr>
            <p:ph type="subTitle" idx="1"/>
          </p:nvPr>
        </p:nvSpPr>
        <p:spPr>
          <a:xfrm>
            <a:off x="2699792" y="2690336"/>
            <a:ext cx="6444208" cy="4051032"/>
          </a:xfrm>
        </p:spPr>
        <p:txBody>
          <a:bodyPr>
            <a:normAutofit fontScale="92500"/>
          </a:bodyPr>
          <a:lstStyle/>
          <a:p>
            <a:pPr algn="l"/>
            <a:endParaRPr lang="ru-RU" sz="2000" u="sng" dirty="0" smtClean="0"/>
          </a:p>
          <a:p>
            <a:pPr algn="l"/>
            <a:r>
              <a:rPr lang="ru-RU" sz="2000" u="sng" dirty="0" smtClean="0"/>
              <a:t>АКТУАЛЬНОСТЬ</a:t>
            </a:r>
          </a:p>
          <a:p>
            <a:pPr algn="l">
              <a:spcBef>
                <a:spcPts val="0"/>
              </a:spcBef>
            </a:pPr>
            <a:r>
              <a:rPr lang="ru-RU" dirty="0" smtClean="0"/>
              <a:t>отсутствие </a:t>
            </a:r>
            <a:r>
              <a:rPr lang="ru-RU" dirty="0"/>
              <a:t>инструмента управления  </a:t>
            </a:r>
            <a:r>
              <a:rPr lang="ru-RU" dirty="0" smtClean="0"/>
              <a:t>образовательной организацией</a:t>
            </a:r>
          </a:p>
          <a:p>
            <a:pPr algn="l">
              <a:spcBef>
                <a:spcPts val="0"/>
              </a:spcBef>
            </a:pPr>
            <a:r>
              <a:rPr lang="ru-RU" dirty="0" smtClean="0"/>
              <a:t>как </a:t>
            </a:r>
            <a:r>
              <a:rPr lang="ru-RU" dirty="0"/>
              <a:t>развивающей средой </a:t>
            </a:r>
            <a:endParaRPr lang="ru-RU" dirty="0" smtClean="0"/>
          </a:p>
          <a:p>
            <a:pPr algn="l">
              <a:spcBef>
                <a:spcPts val="0"/>
              </a:spcBef>
            </a:pPr>
            <a:r>
              <a:rPr lang="ru-RU" dirty="0" smtClean="0"/>
              <a:t>через  </a:t>
            </a:r>
            <a:r>
              <a:rPr lang="ru-RU" dirty="0"/>
              <a:t>феномен «государственного задания</a:t>
            </a:r>
            <a:r>
              <a:rPr lang="ru-RU" dirty="0" smtClean="0"/>
              <a:t>»</a:t>
            </a:r>
          </a:p>
          <a:p>
            <a:pPr algn="l">
              <a:spcBef>
                <a:spcPts val="0"/>
              </a:spcBef>
            </a:pPr>
            <a:endParaRPr lang="ru-RU" sz="2400" dirty="0"/>
          </a:p>
          <a:p>
            <a:pPr algn="l"/>
            <a:r>
              <a:rPr lang="ru-RU" sz="2100" u="sng" dirty="0">
                <a:solidFill>
                  <a:schemeClr val="bg1"/>
                </a:solidFill>
              </a:rPr>
              <a:t>ЦЕЛЬ ИССЛЕДОВАНИЯ</a:t>
            </a:r>
            <a:r>
              <a:rPr lang="ru-RU" sz="2100" dirty="0" smtClean="0">
                <a:solidFill>
                  <a:schemeClr val="bg1"/>
                </a:solidFill>
              </a:rPr>
              <a:t>–</a:t>
            </a:r>
          </a:p>
          <a:p>
            <a:pPr algn="l"/>
            <a:r>
              <a:rPr lang="ru-RU" dirty="0" smtClean="0">
                <a:solidFill>
                  <a:schemeClr val="bg1"/>
                </a:solidFill>
              </a:rPr>
              <a:t>разработка </a:t>
            </a:r>
            <a:r>
              <a:rPr lang="ru-RU" dirty="0">
                <a:solidFill>
                  <a:schemeClr val="bg1"/>
                </a:solidFill>
              </a:rPr>
              <a:t>алгоритма формирования и собственно формата государственного задания, способного выполнять  роль фактора развития  услуг </a:t>
            </a:r>
            <a:r>
              <a:rPr lang="ru-RU" dirty="0" smtClean="0">
                <a:solidFill>
                  <a:schemeClr val="bg1"/>
                </a:solidFill>
              </a:rPr>
              <a:t>дошкольной образовательной организации</a:t>
            </a:r>
            <a:endParaRPr lang="ru-RU" u="sng" dirty="0">
              <a:solidFill>
                <a:schemeClr val="bg1"/>
              </a:solidFill>
            </a:endParaRPr>
          </a:p>
          <a:p>
            <a:pPr algn="l"/>
            <a:endParaRPr lang="ru-RU" dirty="0"/>
          </a:p>
        </p:txBody>
      </p:sp>
      <p:sp>
        <p:nvSpPr>
          <p:cNvPr id="4" name="Прямоугольник 3"/>
          <p:cNvSpPr/>
          <p:nvPr/>
        </p:nvSpPr>
        <p:spPr>
          <a:xfrm>
            <a:off x="0" y="2690336"/>
            <a:ext cx="2843808" cy="646331"/>
          </a:xfrm>
          <a:prstGeom prst="rect">
            <a:avLst/>
          </a:prstGeom>
        </p:spPr>
        <p:txBody>
          <a:bodyPr wrap="square">
            <a:spAutoFit/>
          </a:bodyPr>
          <a:lstStyle/>
          <a:p>
            <a:endParaRPr lang="ru-RU" dirty="0" smtClean="0">
              <a:solidFill>
                <a:schemeClr val="tx2">
                  <a:lumMod val="75000"/>
                </a:schemeClr>
              </a:solidFill>
            </a:endParaRPr>
          </a:p>
          <a:p>
            <a:endParaRPr lang="ru-RU" dirty="0">
              <a:solidFill>
                <a:schemeClr val="tx2">
                  <a:lumMod val="75000"/>
                </a:schemeClr>
              </a:solidFill>
            </a:endParaRPr>
          </a:p>
        </p:txBody>
      </p:sp>
    </p:spTree>
    <p:extLst>
      <p:ext uri="{BB962C8B-B14F-4D97-AF65-F5344CB8AC3E}">
        <p14:creationId xmlns:p14="http://schemas.microsoft.com/office/powerpoint/2010/main" val="2796404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2771800" y="116632"/>
            <a:ext cx="6192688" cy="6480720"/>
          </a:xfrm>
        </p:spPr>
        <p:txBody>
          <a:bodyPr>
            <a:noAutofit/>
          </a:bodyPr>
          <a:lstStyle/>
          <a:p>
            <a:pPr algn="l"/>
            <a:r>
              <a:rPr lang="ru-RU" sz="2000" u="sng" dirty="0" smtClean="0">
                <a:solidFill>
                  <a:schemeClr val="bg1"/>
                </a:solidFill>
              </a:rPr>
              <a:t>РЕЗУЛЬТАТ:</a:t>
            </a:r>
            <a:endParaRPr lang="ru-RU" sz="2000" u="sng" dirty="0">
              <a:solidFill>
                <a:schemeClr val="bg1"/>
              </a:solidFill>
            </a:endParaRPr>
          </a:p>
          <a:p>
            <a:pPr algn="l"/>
            <a:r>
              <a:rPr lang="ru-RU" sz="2000" dirty="0" smtClean="0">
                <a:solidFill>
                  <a:schemeClr val="bg1"/>
                </a:solidFill>
              </a:rPr>
              <a:t>В ходе анализа выявлено:</a:t>
            </a:r>
          </a:p>
          <a:p>
            <a:pPr marL="285750" indent="-285750" algn="l">
              <a:buFont typeface="Wingdings" pitchFamily="2" charset="2"/>
              <a:buChar char="v"/>
            </a:pPr>
            <a:r>
              <a:rPr lang="ru-RU" sz="1800" dirty="0" smtClean="0"/>
              <a:t>Руководитель не обеспечен </a:t>
            </a:r>
            <a:r>
              <a:rPr lang="ru-RU" sz="1800" dirty="0"/>
              <a:t>четким, целостным представлением о путях реализации управленческой деятельности в условиях перехода к новым экономическим механизмам в бюджетной </a:t>
            </a:r>
            <a:r>
              <a:rPr lang="ru-RU" sz="1800" dirty="0" smtClean="0"/>
              <a:t>сфере; </a:t>
            </a:r>
          </a:p>
          <a:p>
            <a:pPr marL="285750" indent="-285750" algn="l">
              <a:buFont typeface="Wingdings" pitchFamily="2" charset="2"/>
              <a:buChar char="v"/>
            </a:pPr>
            <a:r>
              <a:rPr lang="ru-RU" sz="1800" dirty="0"/>
              <a:t>Недостаточная разработанность проблемы менеджмента в дошкольной образовательной </a:t>
            </a:r>
            <a:r>
              <a:rPr lang="ru-RU" sz="1800" dirty="0" smtClean="0"/>
              <a:t>организации</a:t>
            </a:r>
            <a:r>
              <a:rPr lang="ru-RU" sz="1800" dirty="0"/>
              <a:t>;</a:t>
            </a:r>
          </a:p>
          <a:p>
            <a:pPr marL="285750" indent="-285750" algn="l">
              <a:buFont typeface="Wingdings" pitchFamily="2" charset="2"/>
              <a:buChar char="v"/>
            </a:pPr>
            <a:r>
              <a:rPr lang="ru-RU" sz="1800" dirty="0" smtClean="0"/>
              <a:t>Недостаток управленческой </a:t>
            </a:r>
            <a:r>
              <a:rPr lang="ru-RU" sz="1800" dirty="0"/>
              <a:t>культуры в новых условиях самостоятельного хозяйствования; </a:t>
            </a:r>
          </a:p>
          <a:p>
            <a:pPr marL="285750" indent="-285750" algn="l">
              <a:buFont typeface="Wingdings" pitchFamily="2" charset="2"/>
              <a:buChar char="v"/>
            </a:pPr>
            <a:r>
              <a:rPr lang="ru-RU" sz="1800" dirty="0" smtClean="0"/>
              <a:t>Недостаточная разработанность современных </a:t>
            </a:r>
            <a:r>
              <a:rPr lang="ru-RU" sz="1800" dirty="0"/>
              <a:t>управленческих технологий и их реализации; </a:t>
            </a:r>
            <a:endParaRPr lang="ru-RU" sz="1800" dirty="0" smtClean="0"/>
          </a:p>
          <a:p>
            <a:pPr marL="285750" indent="-285750" algn="l">
              <a:buFont typeface="Wingdings" pitchFamily="2" charset="2"/>
              <a:buChar char="v"/>
            </a:pPr>
            <a:r>
              <a:rPr lang="ru-RU" sz="1800" dirty="0" smtClean="0"/>
              <a:t>Противоречия </a:t>
            </a:r>
            <a:r>
              <a:rPr lang="ru-RU" sz="1800" dirty="0"/>
              <a:t>между сложившейся традиционной системой управления и необходимостью изменений </a:t>
            </a:r>
            <a:r>
              <a:rPr lang="ru-RU" sz="1800" dirty="0" smtClean="0"/>
              <a:t>взаимоотношений</a:t>
            </a:r>
            <a:r>
              <a:rPr lang="ru-RU" sz="1800" dirty="0"/>
              <a:t>;</a:t>
            </a:r>
            <a:endParaRPr lang="ru-RU" sz="1800" dirty="0" smtClean="0"/>
          </a:p>
          <a:p>
            <a:pPr marL="285750" indent="-285750" algn="l">
              <a:buFont typeface="Wingdings" pitchFamily="2" charset="2"/>
              <a:buChar char="v"/>
            </a:pPr>
            <a:r>
              <a:rPr lang="ru-RU" sz="1800" dirty="0" smtClean="0"/>
              <a:t>Противоречие между управлением новыми </a:t>
            </a:r>
            <a:r>
              <a:rPr lang="ru-RU" sz="1800" dirty="0"/>
              <a:t>подходами и возможностями в управлении и устаревшими </a:t>
            </a:r>
            <a:r>
              <a:rPr lang="ru-RU" sz="1800" dirty="0" smtClean="0"/>
              <a:t>методами. </a:t>
            </a:r>
            <a:endParaRPr lang="ru-RU" sz="1800" dirty="0"/>
          </a:p>
          <a:p>
            <a:pPr algn="l"/>
            <a:endParaRPr lang="ru-RU" sz="1800" dirty="0">
              <a:solidFill>
                <a:schemeClr val="bg1"/>
              </a:solidFill>
            </a:endParaRPr>
          </a:p>
        </p:txBody>
      </p:sp>
      <p:sp>
        <p:nvSpPr>
          <p:cNvPr id="2" name="Прямоугольник 1"/>
          <p:cNvSpPr/>
          <p:nvPr/>
        </p:nvSpPr>
        <p:spPr>
          <a:xfrm>
            <a:off x="107504" y="116632"/>
            <a:ext cx="2664296" cy="2831544"/>
          </a:xfrm>
          <a:prstGeom prst="rect">
            <a:avLst/>
          </a:prstGeom>
        </p:spPr>
        <p:txBody>
          <a:bodyPr wrap="square">
            <a:spAutoFit/>
          </a:bodyPr>
          <a:lstStyle/>
          <a:p>
            <a:r>
              <a:rPr lang="ru-RU" sz="2000" u="sng" dirty="0" smtClean="0">
                <a:solidFill>
                  <a:schemeClr val="tx2">
                    <a:lumMod val="75000"/>
                  </a:schemeClr>
                </a:solidFill>
              </a:rPr>
              <a:t>ЗАДАЧИ:</a:t>
            </a:r>
          </a:p>
          <a:p>
            <a:endParaRPr lang="ru-RU" sz="2000" u="sng" dirty="0">
              <a:solidFill>
                <a:schemeClr val="tx2">
                  <a:lumMod val="75000"/>
                </a:schemeClr>
              </a:solidFill>
            </a:endParaRPr>
          </a:p>
          <a:p>
            <a:r>
              <a:rPr lang="ru-RU" sz="2000" dirty="0" smtClean="0">
                <a:solidFill>
                  <a:schemeClr val="tx2">
                    <a:lumMod val="75000"/>
                  </a:schemeClr>
                </a:solidFill>
              </a:rPr>
              <a:t>1.Обосновать </a:t>
            </a:r>
            <a:r>
              <a:rPr lang="ru-RU" sz="2000" dirty="0">
                <a:solidFill>
                  <a:schemeClr val="tx2">
                    <a:lumMod val="75000"/>
                  </a:schemeClr>
                </a:solidFill>
              </a:rPr>
              <a:t>методологические и теоретические подходы к работе системы управления ДОО.</a:t>
            </a:r>
            <a:endParaRPr lang="ru-RU" dirty="0" smtClean="0">
              <a:solidFill>
                <a:schemeClr val="tx2">
                  <a:lumMod val="75000"/>
                </a:schemeClr>
              </a:solidFill>
            </a:endParaRPr>
          </a:p>
          <a:p>
            <a:endParaRPr lang="ru-RU" dirty="0">
              <a:solidFill>
                <a:schemeClr val="tx2">
                  <a:lumMod val="75000"/>
                </a:schemeClr>
              </a:solidFill>
            </a:endParaRPr>
          </a:p>
        </p:txBody>
      </p:sp>
    </p:spTree>
    <p:extLst>
      <p:ext uri="{BB962C8B-B14F-4D97-AF65-F5344CB8AC3E}">
        <p14:creationId xmlns:p14="http://schemas.microsoft.com/office/powerpoint/2010/main" val="1605413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2771800" y="116632"/>
            <a:ext cx="6192688" cy="6480720"/>
          </a:xfrm>
        </p:spPr>
        <p:txBody>
          <a:bodyPr>
            <a:noAutofit/>
          </a:bodyPr>
          <a:lstStyle/>
          <a:p>
            <a:pPr algn="l"/>
            <a:r>
              <a:rPr lang="ru-RU" sz="2000" u="sng" dirty="0" smtClean="0">
                <a:solidFill>
                  <a:schemeClr val="bg1"/>
                </a:solidFill>
              </a:rPr>
              <a:t>РЕЗУЛЬТАТ:</a:t>
            </a:r>
          </a:p>
          <a:p>
            <a:pPr algn="l"/>
            <a:r>
              <a:rPr lang="ru-RU" sz="2000" dirty="0"/>
              <a:t>Д</a:t>
            </a:r>
            <a:r>
              <a:rPr lang="ru-RU" sz="2000" dirty="0" smtClean="0"/>
              <a:t>ля </a:t>
            </a:r>
            <a:r>
              <a:rPr lang="ru-RU" sz="2000" dirty="0"/>
              <a:t>формирования государственного задания в типовой  </a:t>
            </a:r>
            <a:r>
              <a:rPr lang="ru-RU" sz="2000" dirty="0" smtClean="0"/>
              <a:t>дошкольной образовательной </a:t>
            </a:r>
            <a:r>
              <a:rPr lang="ru-RU" sz="2000" dirty="0"/>
              <a:t>организации, </a:t>
            </a:r>
            <a:r>
              <a:rPr lang="ru-RU" sz="2000" dirty="0" smtClean="0"/>
              <a:t>мы </a:t>
            </a:r>
            <a:r>
              <a:rPr lang="ru-RU" sz="2000" i="1" dirty="0"/>
              <a:t>располагаем</a:t>
            </a:r>
            <a:r>
              <a:rPr lang="ru-RU" sz="2000" dirty="0"/>
              <a:t> всем необходимым нормативным инструментарием в части финансирования выполнения государственного задания, </a:t>
            </a:r>
            <a:r>
              <a:rPr lang="ru-RU" sz="2000" i="1" dirty="0"/>
              <a:t>но </a:t>
            </a:r>
            <a:r>
              <a:rPr lang="ru-RU" sz="2000" i="1" dirty="0" smtClean="0"/>
              <a:t>:</a:t>
            </a:r>
          </a:p>
          <a:p>
            <a:pPr marL="285750" indent="-285750" algn="l">
              <a:buFont typeface="Wingdings" pitchFamily="2" charset="2"/>
              <a:buChar char="v"/>
            </a:pPr>
            <a:endParaRPr lang="ru-RU" sz="1800" dirty="0" smtClean="0"/>
          </a:p>
          <a:p>
            <a:pPr marL="285750" indent="-285750" algn="l">
              <a:buFont typeface="Wingdings" pitchFamily="2" charset="2"/>
              <a:buChar char="v"/>
            </a:pPr>
            <a:r>
              <a:rPr lang="ru-RU" sz="1800" dirty="0" smtClean="0"/>
              <a:t>В законодательстве </a:t>
            </a:r>
            <a:r>
              <a:rPr lang="ru-RU" sz="1800" dirty="0"/>
              <a:t>о</a:t>
            </a:r>
            <a:r>
              <a:rPr lang="ru-RU" sz="1800" dirty="0" smtClean="0"/>
              <a:t>тсутствует четкое определение услуги - </a:t>
            </a:r>
            <a:r>
              <a:rPr lang="ru-RU" sz="1800" dirty="0">
                <a:solidFill>
                  <a:schemeClr val="bg1"/>
                </a:solidFill>
              </a:rPr>
              <a:t>и</a:t>
            </a:r>
            <a:r>
              <a:rPr lang="ru-RU" sz="1800" dirty="0" smtClean="0">
                <a:solidFill>
                  <a:schemeClr val="bg1"/>
                </a:solidFill>
              </a:rPr>
              <a:t>меющиеся </a:t>
            </a:r>
            <a:r>
              <a:rPr lang="ru-RU" sz="1800" dirty="0">
                <a:solidFill>
                  <a:schemeClr val="bg1"/>
                </a:solidFill>
              </a:rPr>
              <a:t>классификаторы услуг несовершенны </a:t>
            </a:r>
            <a:r>
              <a:rPr lang="ru-RU" sz="1800" dirty="0" smtClean="0">
                <a:solidFill>
                  <a:schemeClr val="bg1"/>
                </a:solidFill>
              </a:rPr>
              <a:t>;</a:t>
            </a:r>
          </a:p>
          <a:p>
            <a:pPr algn="l"/>
            <a:endParaRPr lang="ru-RU" sz="1800" dirty="0">
              <a:solidFill>
                <a:schemeClr val="bg1"/>
              </a:solidFill>
            </a:endParaRPr>
          </a:p>
          <a:p>
            <a:pPr marL="285750" indent="-285750" algn="l">
              <a:buFont typeface="Wingdings" pitchFamily="2" charset="2"/>
              <a:buChar char="v"/>
            </a:pPr>
            <a:r>
              <a:rPr lang="ru-RU" sz="1800" dirty="0"/>
              <a:t>Нормативно не определены характеристики качественной услуги </a:t>
            </a:r>
            <a:r>
              <a:rPr lang="ru-RU" sz="1800" dirty="0" smtClean="0"/>
              <a:t>ДОО;</a:t>
            </a:r>
          </a:p>
          <a:p>
            <a:pPr algn="l"/>
            <a:endParaRPr lang="ru-RU" sz="1800" dirty="0"/>
          </a:p>
          <a:p>
            <a:pPr marL="285750" indent="-285750" algn="l">
              <a:buFont typeface="Wingdings" pitchFamily="2" charset="2"/>
              <a:buChar char="v"/>
            </a:pPr>
            <a:r>
              <a:rPr lang="ru-RU" sz="1800" dirty="0" smtClean="0"/>
              <a:t>В практике отсутствует </a:t>
            </a:r>
            <a:r>
              <a:rPr lang="ru-RU" sz="1800" dirty="0" smtClean="0"/>
              <a:t>специфика  </a:t>
            </a:r>
            <a:r>
              <a:rPr lang="ru-RU" sz="1800" dirty="0"/>
              <a:t>формирования </a:t>
            </a:r>
            <a:r>
              <a:rPr lang="ru-RU" sz="1800" dirty="0" smtClean="0"/>
              <a:t>государственного задания для </a:t>
            </a:r>
            <a:r>
              <a:rPr lang="ru-RU" sz="1800" dirty="0"/>
              <a:t>конкретного </a:t>
            </a:r>
            <a:r>
              <a:rPr lang="ru-RU" sz="1800" dirty="0" smtClean="0"/>
              <a:t>ДОО; </a:t>
            </a:r>
            <a:endParaRPr lang="ru-RU" sz="1800" dirty="0" smtClean="0"/>
          </a:p>
          <a:p>
            <a:pPr marL="285750" indent="-285750" algn="l">
              <a:buFont typeface="Wingdings" pitchFamily="2" charset="2"/>
              <a:buChar char="v"/>
            </a:pPr>
            <a:endParaRPr lang="ru-RU" sz="1800" dirty="0" smtClean="0"/>
          </a:p>
        </p:txBody>
      </p:sp>
      <p:sp>
        <p:nvSpPr>
          <p:cNvPr id="2" name="Прямоугольник 1"/>
          <p:cNvSpPr/>
          <p:nvPr/>
        </p:nvSpPr>
        <p:spPr>
          <a:xfrm>
            <a:off x="107504" y="116632"/>
            <a:ext cx="2664296" cy="4062651"/>
          </a:xfrm>
          <a:prstGeom prst="rect">
            <a:avLst/>
          </a:prstGeom>
        </p:spPr>
        <p:txBody>
          <a:bodyPr wrap="square">
            <a:spAutoFit/>
          </a:bodyPr>
          <a:lstStyle/>
          <a:p>
            <a:r>
              <a:rPr lang="ru-RU" sz="2000" u="sng" dirty="0" smtClean="0">
                <a:solidFill>
                  <a:schemeClr val="tx2">
                    <a:lumMod val="75000"/>
                  </a:schemeClr>
                </a:solidFill>
              </a:rPr>
              <a:t>ЗАДАЧИ:</a:t>
            </a:r>
          </a:p>
          <a:p>
            <a:endParaRPr lang="ru-RU" sz="2000" u="sng" dirty="0">
              <a:solidFill>
                <a:schemeClr val="tx2">
                  <a:lumMod val="75000"/>
                </a:schemeClr>
              </a:solidFill>
            </a:endParaRPr>
          </a:p>
          <a:p>
            <a:r>
              <a:rPr lang="ru-RU" sz="2000" dirty="0">
                <a:solidFill>
                  <a:schemeClr val="tx2">
                    <a:lumMod val="75000"/>
                  </a:schemeClr>
                </a:solidFill>
              </a:rPr>
              <a:t>2. Изучить состояние нормативной базы в области дошкольного образования в части формирования субсидий через государственное задание.</a:t>
            </a:r>
          </a:p>
          <a:p>
            <a:endParaRPr lang="ru-RU" dirty="0">
              <a:solidFill>
                <a:schemeClr val="tx2">
                  <a:lumMod val="75000"/>
                </a:schemeClr>
              </a:solidFill>
            </a:endParaRPr>
          </a:p>
        </p:txBody>
      </p:sp>
    </p:spTree>
    <p:extLst>
      <p:ext uri="{BB962C8B-B14F-4D97-AF65-F5344CB8AC3E}">
        <p14:creationId xmlns:p14="http://schemas.microsoft.com/office/powerpoint/2010/main" val="4229830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2771800" y="116632"/>
            <a:ext cx="6372200" cy="6480720"/>
          </a:xfrm>
        </p:spPr>
        <p:txBody>
          <a:bodyPr>
            <a:noAutofit/>
          </a:bodyPr>
          <a:lstStyle/>
          <a:p>
            <a:pPr algn="l"/>
            <a:r>
              <a:rPr lang="ru-RU" sz="2000" u="sng" dirty="0" smtClean="0">
                <a:solidFill>
                  <a:schemeClr val="bg1"/>
                </a:solidFill>
              </a:rPr>
              <a:t>РЕЗУЛЬТАТ</a:t>
            </a:r>
            <a:r>
              <a:rPr lang="ru-RU" sz="2000" u="sng" dirty="0" smtClean="0">
                <a:solidFill>
                  <a:schemeClr val="bg1"/>
                </a:solidFill>
              </a:rPr>
              <a:t>:</a:t>
            </a:r>
          </a:p>
          <a:p>
            <a:pPr algn="l"/>
            <a:endParaRPr lang="ru-RU" sz="2000" u="sng" dirty="0" smtClean="0">
              <a:solidFill>
                <a:schemeClr val="bg1"/>
              </a:solidFill>
            </a:endParaRPr>
          </a:p>
          <a:p>
            <a:pPr marL="342900" indent="-342900" algn="l">
              <a:buFont typeface="Wingdings" pitchFamily="2" charset="2"/>
              <a:buChar char="v"/>
            </a:pPr>
            <a:r>
              <a:rPr lang="ru-RU" sz="2000" dirty="0" smtClean="0">
                <a:solidFill>
                  <a:schemeClr val="bg1"/>
                </a:solidFill>
              </a:rPr>
              <a:t>Выявлен уровень удовлетворенности услугами </a:t>
            </a:r>
            <a:r>
              <a:rPr lang="ru-RU" sz="2000" dirty="0" smtClean="0">
                <a:solidFill>
                  <a:schemeClr val="bg1"/>
                </a:solidFill>
              </a:rPr>
              <a:t>ДОО</a:t>
            </a:r>
          </a:p>
          <a:p>
            <a:pPr algn="l"/>
            <a:endParaRPr lang="ru-RU" sz="2000" dirty="0" smtClean="0">
              <a:solidFill>
                <a:schemeClr val="bg1"/>
              </a:solidFill>
            </a:endParaRPr>
          </a:p>
          <a:p>
            <a:pPr marL="342900" indent="-342900" algn="l">
              <a:buFont typeface="Wingdings" pitchFamily="2" charset="2"/>
              <a:buChar char="v"/>
            </a:pPr>
            <a:r>
              <a:rPr lang="ru-RU" sz="2000" dirty="0"/>
              <a:t>Проведен сравнительный анализ структуры и содержания дошкольной образовательной организации на основании анкетирования руководителей Невского района и России</a:t>
            </a:r>
          </a:p>
          <a:p>
            <a:pPr algn="l"/>
            <a:endParaRPr lang="ru-RU" sz="2000" dirty="0" smtClean="0"/>
          </a:p>
          <a:p>
            <a:pPr marL="342900" indent="-342900" algn="l">
              <a:buFont typeface="Wingdings" pitchFamily="2" charset="2"/>
              <a:buChar char="v"/>
            </a:pPr>
            <a:r>
              <a:rPr lang="ru-RU" sz="2000" dirty="0" smtClean="0"/>
              <a:t>Выделены </a:t>
            </a:r>
            <a:r>
              <a:rPr lang="ru-RU" sz="2000" dirty="0"/>
              <a:t>основные группы критериев, по которым потребитель оценивает образовательную услугу</a:t>
            </a:r>
            <a:endParaRPr lang="ru-RU" sz="2000" dirty="0" smtClean="0">
              <a:solidFill>
                <a:schemeClr val="bg1"/>
              </a:solidFill>
            </a:endParaRPr>
          </a:p>
        </p:txBody>
      </p:sp>
      <p:sp>
        <p:nvSpPr>
          <p:cNvPr id="2" name="Прямоугольник 1"/>
          <p:cNvSpPr/>
          <p:nvPr/>
        </p:nvSpPr>
        <p:spPr>
          <a:xfrm>
            <a:off x="107504" y="116632"/>
            <a:ext cx="2664296" cy="2862322"/>
          </a:xfrm>
          <a:prstGeom prst="rect">
            <a:avLst/>
          </a:prstGeom>
        </p:spPr>
        <p:txBody>
          <a:bodyPr wrap="square">
            <a:spAutoFit/>
          </a:bodyPr>
          <a:lstStyle/>
          <a:p>
            <a:r>
              <a:rPr lang="ru-RU" sz="2000" u="sng" dirty="0" smtClean="0">
                <a:solidFill>
                  <a:schemeClr val="tx2">
                    <a:lumMod val="75000"/>
                  </a:schemeClr>
                </a:solidFill>
              </a:rPr>
              <a:t>ЗАДАЧИ:</a:t>
            </a:r>
          </a:p>
          <a:p>
            <a:endParaRPr lang="ru-RU" sz="2000" u="sng" dirty="0">
              <a:solidFill>
                <a:schemeClr val="tx2">
                  <a:lumMod val="75000"/>
                </a:schemeClr>
              </a:solidFill>
            </a:endParaRPr>
          </a:p>
          <a:p>
            <a:r>
              <a:rPr lang="ru-RU" sz="2000" dirty="0" smtClean="0">
                <a:solidFill>
                  <a:schemeClr val="tx2">
                    <a:lumMod val="75000"/>
                  </a:schemeClr>
                </a:solidFill>
              </a:rPr>
              <a:t>3.Выявить </a:t>
            </a:r>
            <a:r>
              <a:rPr lang="ru-RU" sz="2000" dirty="0">
                <a:solidFill>
                  <a:schemeClr val="tx2">
                    <a:lumMod val="75000"/>
                  </a:schemeClr>
                </a:solidFill>
              </a:rPr>
              <a:t>сущность управления развитием дошкольного образования на уровне организации и уровне района.</a:t>
            </a:r>
            <a:endParaRPr lang="ru-RU" dirty="0">
              <a:solidFill>
                <a:schemeClr val="tx2">
                  <a:lumMod val="75000"/>
                </a:schemeClr>
              </a:solidFill>
            </a:endParaRPr>
          </a:p>
        </p:txBody>
      </p:sp>
    </p:spTree>
    <p:extLst>
      <p:ext uri="{BB962C8B-B14F-4D97-AF65-F5344CB8AC3E}">
        <p14:creationId xmlns:p14="http://schemas.microsoft.com/office/powerpoint/2010/main" val="3308447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360040"/>
          </a:xfrm>
        </p:spPr>
        <p:txBody>
          <a:bodyPr>
            <a:normAutofit/>
          </a:bodyPr>
          <a:lstStyle/>
          <a:p>
            <a:pPr algn="ctr"/>
            <a:r>
              <a:rPr lang="ru-RU" sz="2000" dirty="0"/>
              <a:t>критерии развития дошкольной организации</a:t>
            </a:r>
          </a:p>
        </p:txBody>
      </p:sp>
      <p:graphicFrame>
        <p:nvGraphicFramePr>
          <p:cNvPr id="14" name="Объект 13"/>
          <p:cNvGraphicFramePr>
            <a:graphicFrameLocks noGrp="1"/>
          </p:cNvGraphicFramePr>
          <p:nvPr>
            <p:ph idx="1"/>
            <p:extLst>
              <p:ext uri="{D42A27DB-BD31-4B8C-83A1-F6EECF244321}">
                <p14:modId xmlns:p14="http://schemas.microsoft.com/office/powerpoint/2010/main" val="1901459900"/>
              </p:ext>
            </p:extLst>
          </p:nvPr>
        </p:nvGraphicFramePr>
        <p:xfrm>
          <a:off x="179510" y="620688"/>
          <a:ext cx="8712970" cy="360040"/>
        </p:xfrm>
        <a:graphic>
          <a:graphicData uri="http://schemas.openxmlformats.org/drawingml/2006/table">
            <a:tbl>
              <a:tblPr firstRow="1" firstCol="1" bandRow="1">
                <a:tableStyleId>{5C22544A-7EE6-4342-B048-85BDC9FD1C3A}</a:tableStyleId>
              </a:tblPr>
              <a:tblGrid>
                <a:gridCol w="2088234"/>
                <a:gridCol w="216024"/>
                <a:gridCol w="1872208"/>
                <a:gridCol w="216024"/>
                <a:gridCol w="2016224"/>
                <a:gridCol w="216024"/>
                <a:gridCol w="2088232"/>
              </a:tblGrid>
              <a:tr h="360040">
                <a:tc>
                  <a:txBody>
                    <a:bodyPr/>
                    <a:lstStyle/>
                    <a:p>
                      <a:pPr>
                        <a:lnSpc>
                          <a:spcPct val="115000"/>
                        </a:lnSpc>
                        <a:spcAft>
                          <a:spcPts val="0"/>
                        </a:spcAft>
                      </a:pPr>
                      <a:r>
                        <a:rPr lang="ru-RU" sz="1500" dirty="0">
                          <a:effectLst/>
                        </a:rPr>
                        <a:t>функциональный</a:t>
                      </a:r>
                      <a:endParaRPr lang="ru-RU" sz="1500" dirty="0">
                        <a:effectLst/>
                        <a:latin typeface="Calibri"/>
                        <a:ea typeface="Calibri"/>
                        <a:cs typeface="Times New Roman"/>
                      </a:endParaRPr>
                    </a:p>
                  </a:txBody>
                  <a:tcPr marL="68580" marR="68580" marT="0" marB="0"/>
                </a:tc>
                <a:tc>
                  <a:txBody>
                    <a:bodyPr/>
                    <a:lstStyle/>
                    <a:p>
                      <a:pPr>
                        <a:lnSpc>
                          <a:spcPct val="115000"/>
                        </a:lnSpc>
                      </a:pPr>
                      <a:endParaRPr lang="ru-RU" sz="1500">
                        <a:effectLst/>
                        <a:latin typeface="Calibri"/>
                        <a:cs typeface="Times New Roman"/>
                      </a:endParaRPr>
                    </a:p>
                  </a:txBody>
                  <a:tcPr marL="68580" marR="68580" marT="0" marB="0"/>
                </a:tc>
                <a:tc>
                  <a:txBody>
                    <a:bodyPr/>
                    <a:lstStyle/>
                    <a:p>
                      <a:pPr>
                        <a:lnSpc>
                          <a:spcPct val="115000"/>
                        </a:lnSpc>
                        <a:spcAft>
                          <a:spcPts val="0"/>
                        </a:spcAft>
                      </a:pPr>
                      <a:r>
                        <a:rPr lang="ru-RU" sz="1500" dirty="0">
                          <a:effectLst/>
                        </a:rPr>
                        <a:t>технологический</a:t>
                      </a:r>
                      <a:endParaRPr lang="ru-RU" sz="1500" dirty="0">
                        <a:effectLst/>
                        <a:latin typeface="Calibri"/>
                        <a:ea typeface="Calibri"/>
                        <a:cs typeface="Times New Roman"/>
                      </a:endParaRPr>
                    </a:p>
                  </a:txBody>
                  <a:tcPr marL="68580" marR="68580" marT="0" marB="0"/>
                </a:tc>
                <a:tc>
                  <a:txBody>
                    <a:bodyPr/>
                    <a:lstStyle/>
                    <a:p>
                      <a:pPr>
                        <a:lnSpc>
                          <a:spcPct val="115000"/>
                        </a:lnSpc>
                      </a:pPr>
                      <a:endParaRPr lang="ru-RU" sz="1500">
                        <a:effectLst/>
                        <a:latin typeface="Calibri"/>
                        <a:cs typeface="Times New Roman"/>
                      </a:endParaRPr>
                    </a:p>
                  </a:txBody>
                  <a:tcPr marL="68580" marR="68580" marT="0" marB="0"/>
                </a:tc>
                <a:tc>
                  <a:txBody>
                    <a:bodyPr/>
                    <a:lstStyle/>
                    <a:p>
                      <a:pPr>
                        <a:lnSpc>
                          <a:spcPct val="115000"/>
                        </a:lnSpc>
                        <a:spcAft>
                          <a:spcPts val="0"/>
                        </a:spcAft>
                      </a:pPr>
                      <a:r>
                        <a:rPr lang="ru-RU" sz="1500" dirty="0">
                          <a:effectLst/>
                        </a:rPr>
                        <a:t>экономический</a:t>
                      </a:r>
                      <a:endParaRPr lang="ru-RU" sz="1500" dirty="0">
                        <a:effectLst/>
                        <a:latin typeface="Calibri"/>
                        <a:ea typeface="Calibri"/>
                        <a:cs typeface="Times New Roman"/>
                      </a:endParaRPr>
                    </a:p>
                  </a:txBody>
                  <a:tcPr marL="68580" marR="68580" marT="0" marB="0"/>
                </a:tc>
                <a:tc>
                  <a:txBody>
                    <a:bodyPr/>
                    <a:lstStyle/>
                    <a:p>
                      <a:pPr>
                        <a:lnSpc>
                          <a:spcPct val="115000"/>
                        </a:lnSpc>
                      </a:pPr>
                      <a:endParaRPr lang="ru-RU" sz="1500">
                        <a:effectLst/>
                        <a:latin typeface="Calibri"/>
                        <a:cs typeface="Times New Roman"/>
                      </a:endParaRPr>
                    </a:p>
                  </a:txBody>
                  <a:tcPr marL="68580" marR="68580" marT="0" marB="0"/>
                </a:tc>
                <a:tc>
                  <a:txBody>
                    <a:bodyPr/>
                    <a:lstStyle/>
                    <a:p>
                      <a:pPr>
                        <a:lnSpc>
                          <a:spcPct val="115000"/>
                        </a:lnSpc>
                        <a:spcAft>
                          <a:spcPts val="0"/>
                        </a:spcAft>
                      </a:pPr>
                      <a:r>
                        <a:rPr lang="ru-RU" sz="1500" dirty="0">
                          <a:effectLst/>
                        </a:rPr>
                        <a:t>антропологический</a:t>
                      </a:r>
                      <a:endParaRPr lang="ru-RU" sz="1500" dirty="0">
                        <a:effectLst/>
                        <a:latin typeface="Calibri"/>
                        <a:ea typeface="Calibri"/>
                        <a:cs typeface="Times New Roman"/>
                      </a:endParaRPr>
                    </a:p>
                  </a:txBody>
                  <a:tcPr marL="68580" marR="68580" marT="0" marB="0"/>
                </a:tc>
              </a:tr>
            </a:tbl>
          </a:graphicData>
        </a:graphic>
      </p:graphicFrame>
      <p:graphicFrame>
        <p:nvGraphicFramePr>
          <p:cNvPr id="17" name="Таблица 16"/>
          <p:cNvGraphicFramePr>
            <a:graphicFrameLocks noGrp="1"/>
          </p:cNvGraphicFramePr>
          <p:nvPr>
            <p:extLst>
              <p:ext uri="{D42A27DB-BD31-4B8C-83A1-F6EECF244321}">
                <p14:modId xmlns:p14="http://schemas.microsoft.com/office/powerpoint/2010/main" val="1813611627"/>
              </p:ext>
            </p:extLst>
          </p:nvPr>
        </p:nvGraphicFramePr>
        <p:xfrm>
          <a:off x="179512" y="1052737"/>
          <a:ext cx="8712968" cy="2304256"/>
        </p:xfrm>
        <a:graphic>
          <a:graphicData uri="http://schemas.openxmlformats.org/drawingml/2006/table">
            <a:tbl>
              <a:tblPr firstRow="1" firstCol="1" bandRow="1">
                <a:tableStyleId>{5C22544A-7EE6-4342-B048-85BDC9FD1C3A}</a:tableStyleId>
              </a:tblPr>
              <a:tblGrid>
                <a:gridCol w="2027948"/>
                <a:gridCol w="235552"/>
                <a:gridCol w="1912537"/>
                <a:gridCol w="235552"/>
                <a:gridCol w="1974824"/>
                <a:gridCol w="246395"/>
                <a:gridCol w="2080160"/>
              </a:tblGrid>
              <a:tr h="806340">
                <a:tc>
                  <a:txBody>
                    <a:bodyPr/>
                    <a:lstStyle/>
                    <a:p>
                      <a:pPr>
                        <a:lnSpc>
                          <a:spcPct val="115000"/>
                        </a:lnSpc>
                        <a:spcAft>
                          <a:spcPts val="0"/>
                        </a:spcAft>
                      </a:pPr>
                      <a:r>
                        <a:rPr lang="ru-RU" sz="1400" dirty="0">
                          <a:effectLst/>
                        </a:rPr>
                        <a:t>качество управления </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состояние зданий и помещений</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количество дополнительных  платных услуг</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состав детей</a:t>
                      </a:r>
                      <a:endParaRPr lang="ru-RU" sz="1400" dirty="0">
                        <a:effectLst/>
                        <a:latin typeface="Calibri"/>
                        <a:ea typeface="Calibri"/>
                        <a:cs typeface="Times New Roman"/>
                      </a:endParaRPr>
                    </a:p>
                  </a:txBody>
                  <a:tcPr marL="68580" marR="68580" marT="0" marB="0"/>
                </a:tc>
              </a:tr>
              <a:tr h="764611">
                <a:tc>
                  <a:txBody>
                    <a:bodyPr/>
                    <a:lstStyle/>
                    <a:p>
                      <a:pPr>
                        <a:lnSpc>
                          <a:spcPct val="115000"/>
                        </a:lnSpc>
                        <a:spcAft>
                          <a:spcPts val="0"/>
                        </a:spcAft>
                      </a:pPr>
                      <a:r>
                        <a:rPr lang="ru-RU" sz="1400" dirty="0">
                          <a:effectLst/>
                        </a:rPr>
                        <a:t>структура и содержание программы обучения</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уровень обеспеченности игрушками</a:t>
                      </a:r>
                      <a:endParaRPr lang="ru-RU" sz="140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стоимость услуг</a:t>
                      </a:r>
                      <a:endParaRPr lang="ru-RU" sz="140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морально-психологический климат</a:t>
                      </a:r>
                      <a:endParaRPr lang="ru-RU" sz="1400">
                        <a:effectLst/>
                        <a:latin typeface="Calibri"/>
                        <a:ea typeface="Calibri"/>
                        <a:cs typeface="Times New Roman"/>
                      </a:endParaRPr>
                    </a:p>
                  </a:txBody>
                  <a:tcPr marL="68580" marR="68580" marT="0" marB="0"/>
                </a:tc>
              </a:tr>
              <a:tr h="733305">
                <a:tc>
                  <a:txBody>
                    <a:bodyPr/>
                    <a:lstStyle/>
                    <a:p>
                      <a:pPr>
                        <a:lnSpc>
                          <a:spcPct val="115000"/>
                        </a:lnSpc>
                        <a:spcAft>
                          <a:spcPts val="0"/>
                        </a:spcAft>
                      </a:pPr>
                      <a:r>
                        <a:rPr lang="ru-RU" sz="1400" dirty="0">
                          <a:effectLst/>
                        </a:rPr>
                        <a:t>подготовка к школе</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качество питания</a:t>
                      </a:r>
                      <a:endParaRPr lang="ru-RU" sz="140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посещаемость, наполняемость групп</a:t>
                      </a:r>
                      <a:endParaRPr lang="ru-RU" sz="140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престиж, репутация организации</a:t>
                      </a:r>
                      <a:endParaRPr lang="ru-RU" sz="1400" dirty="0">
                        <a:effectLst/>
                        <a:latin typeface="Calibri"/>
                        <a:ea typeface="Calibri"/>
                        <a:cs typeface="Times New Roman"/>
                      </a:endParaRPr>
                    </a:p>
                  </a:txBody>
                  <a:tcPr marL="68580" marR="68580" marT="0" marB="0"/>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476674985"/>
              </p:ext>
            </p:extLst>
          </p:nvPr>
        </p:nvGraphicFramePr>
        <p:xfrm>
          <a:off x="179512" y="3356994"/>
          <a:ext cx="8712969" cy="3475743"/>
        </p:xfrm>
        <a:graphic>
          <a:graphicData uri="http://schemas.openxmlformats.org/drawingml/2006/table">
            <a:tbl>
              <a:tblPr firstRow="1" firstCol="1" bandRow="1">
                <a:tableStyleId>{5C22544A-7EE6-4342-B048-85BDC9FD1C3A}</a:tableStyleId>
              </a:tblPr>
              <a:tblGrid>
                <a:gridCol w="2027947"/>
                <a:gridCol w="235555"/>
                <a:gridCol w="1912538"/>
                <a:gridCol w="235555"/>
                <a:gridCol w="1974823"/>
                <a:gridCol w="246394"/>
                <a:gridCol w="2080157"/>
              </a:tblGrid>
              <a:tr h="986138">
                <a:tc>
                  <a:txBody>
                    <a:bodyPr/>
                    <a:lstStyle/>
                    <a:p>
                      <a:pPr>
                        <a:lnSpc>
                          <a:spcPct val="115000"/>
                        </a:lnSpc>
                        <a:spcAft>
                          <a:spcPts val="0"/>
                        </a:spcAft>
                      </a:pPr>
                      <a:r>
                        <a:rPr lang="ru-RU" sz="1400" dirty="0">
                          <a:effectLst/>
                        </a:rPr>
                        <a:t>качество ухода за детьми</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dirty="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качество медицинское обслуживания</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dirty="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оплату поставок товаров, выполнения работ, оказания услуг</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dirty="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местонахождение учреждения</a:t>
                      </a:r>
                      <a:endParaRPr lang="ru-RU" sz="1400" dirty="0">
                        <a:effectLst/>
                        <a:latin typeface="Calibri"/>
                        <a:ea typeface="Calibri"/>
                        <a:cs typeface="Times New Roman"/>
                      </a:endParaRPr>
                    </a:p>
                  </a:txBody>
                  <a:tcPr marL="68580" marR="68580" marT="0" marB="0"/>
                </a:tc>
              </a:tr>
              <a:tr h="986138">
                <a:tc>
                  <a:txBody>
                    <a:bodyPr/>
                    <a:lstStyle/>
                    <a:p>
                      <a:pPr>
                        <a:lnSpc>
                          <a:spcPct val="115000"/>
                        </a:lnSpc>
                        <a:spcAft>
                          <a:spcPts val="0"/>
                        </a:spcAft>
                      </a:pPr>
                      <a:r>
                        <a:rPr lang="ru-RU" sz="1400" dirty="0">
                          <a:effectLst/>
                        </a:rPr>
                        <a:t>количество воспитателей и обслуживающего персонала</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состояние детских площадок, территории</a:t>
                      </a:r>
                      <a:endParaRPr lang="ru-RU" sz="140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Оплата труда педагогов</a:t>
                      </a:r>
                      <a:endParaRPr lang="ru-RU" sz="140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a:effectLst/>
                        </a:rPr>
                        <a:t>Удовлетворенность родителей  качеством предоставляемого образования</a:t>
                      </a:r>
                      <a:endParaRPr lang="ru-RU" sz="1400">
                        <a:effectLst/>
                        <a:latin typeface="Calibri"/>
                        <a:ea typeface="Calibri"/>
                        <a:cs typeface="Times New Roman"/>
                      </a:endParaRPr>
                    </a:p>
                  </a:txBody>
                  <a:tcPr marL="68580" marR="68580" marT="0" marB="0"/>
                </a:tc>
              </a:tr>
              <a:tr h="1503467">
                <a:tc>
                  <a:txBody>
                    <a:bodyPr/>
                    <a:lstStyle/>
                    <a:p>
                      <a:pPr>
                        <a:lnSpc>
                          <a:spcPct val="115000"/>
                        </a:lnSpc>
                        <a:spcAft>
                          <a:spcPts val="0"/>
                        </a:spcAft>
                      </a:pPr>
                      <a:r>
                        <a:rPr lang="ru-RU" sz="1400" dirty="0">
                          <a:effectLst/>
                        </a:rPr>
                        <a:t>профессиональная подготовка персонала</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система электронной обработки данных</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dirty="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требование к отчетности об исполнении государственного задания</a:t>
                      </a:r>
                      <a:endParaRPr lang="ru-RU" sz="1400" dirty="0">
                        <a:effectLst/>
                        <a:latin typeface="Calibri"/>
                        <a:ea typeface="Calibri"/>
                        <a:cs typeface="Times New Roman"/>
                      </a:endParaRPr>
                    </a:p>
                  </a:txBody>
                  <a:tcPr marL="68580" marR="68580" marT="0" marB="0"/>
                </a:tc>
                <a:tc>
                  <a:txBody>
                    <a:bodyPr/>
                    <a:lstStyle/>
                    <a:p>
                      <a:pPr>
                        <a:lnSpc>
                          <a:spcPct val="115000"/>
                        </a:lnSpc>
                      </a:pPr>
                      <a:endParaRPr lang="ru-RU" sz="1400">
                        <a:effectLst/>
                        <a:latin typeface="Calibri"/>
                        <a:cs typeface="Times New Roman"/>
                      </a:endParaRPr>
                    </a:p>
                  </a:txBody>
                  <a:tcPr marL="68580" marR="68580" marT="0" marB="0"/>
                </a:tc>
                <a:tc>
                  <a:txBody>
                    <a:bodyPr/>
                    <a:lstStyle/>
                    <a:p>
                      <a:pPr>
                        <a:lnSpc>
                          <a:spcPct val="115000"/>
                        </a:lnSpc>
                        <a:spcAft>
                          <a:spcPts val="0"/>
                        </a:spcAft>
                      </a:pPr>
                      <a:r>
                        <a:rPr lang="ru-RU" sz="1400" dirty="0">
                          <a:effectLst/>
                        </a:rPr>
                        <a:t>спрос на образовательные услуги</a:t>
                      </a:r>
                      <a:endParaRPr lang="ru-RU" sz="14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043792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2771800" y="116632"/>
            <a:ext cx="6192688" cy="6480720"/>
          </a:xfrm>
        </p:spPr>
        <p:txBody>
          <a:bodyPr>
            <a:noAutofit/>
          </a:bodyPr>
          <a:lstStyle/>
          <a:p>
            <a:pPr algn="l"/>
            <a:r>
              <a:rPr lang="ru-RU" sz="2000" u="sng" dirty="0" smtClean="0">
                <a:solidFill>
                  <a:schemeClr val="bg1"/>
                </a:solidFill>
              </a:rPr>
              <a:t>РЕЗУЛЬТАТ</a:t>
            </a:r>
            <a:r>
              <a:rPr lang="ru-RU" sz="2000" u="sng" dirty="0" smtClean="0">
                <a:solidFill>
                  <a:schemeClr val="bg1"/>
                </a:solidFill>
              </a:rPr>
              <a:t>:</a:t>
            </a:r>
          </a:p>
          <a:p>
            <a:pPr algn="l"/>
            <a:r>
              <a:rPr lang="ru-RU" sz="2000" dirty="0" smtClean="0">
                <a:solidFill>
                  <a:schemeClr val="bg1"/>
                </a:solidFill>
              </a:rPr>
              <a:t>Проведен анализ существующих госзаданий ДОО </a:t>
            </a:r>
          </a:p>
          <a:p>
            <a:pPr algn="l"/>
            <a:r>
              <a:rPr lang="ru-RU" sz="2000" dirty="0" smtClean="0">
                <a:solidFill>
                  <a:schemeClr val="bg1"/>
                </a:solidFill>
              </a:rPr>
              <a:t>9 регионов:</a:t>
            </a:r>
            <a:endParaRPr lang="ru-RU" sz="2000" dirty="0" smtClean="0">
              <a:solidFill>
                <a:schemeClr val="bg1"/>
              </a:solidFill>
            </a:endParaRPr>
          </a:p>
          <a:p>
            <a:pPr algn="ctr"/>
            <a:endParaRPr lang="ru-RU" sz="1600" dirty="0" smtClean="0"/>
          </a:p>
          <a:p>
            <a:pPr algn="ctr"/>
            <a:endParaRPr lang="ru-RU" sz="1600" dirty="0"/>
          </a:p>
          <a:p>
            <a:pPr algn="ctr"/>
            <a:r>
              <a:rPr lang="ru-RU" sz="1600" dirty="0" smtClean="0"/>
              <a:t>Сравнительная </a:t>
            </a:r>
            <a:r>
              <a:rPr lang="ru-RU" sz="1600" dirty="0"/>
              <a:t>характеристика </a:t>
            </a:r>
            <a:r>
              <a:rPr lang="ru-RU" sz="1600" i="1" dirty="0"/>
              <a:t>«полноты» </a:t>
            </a:r>
            <a:r>
              <a:rPr lang="ru-RU" sz="1600" dirty="0"/>
              <a:t>государственных заданий по ассортименту </a:t>
            </a:r>
            <a:r>
              <a:rPr lang="ru-RU" sz="1600" dirty="0" smtClean="0"/>
              <a:t>показателей в регионах:</a:t>
            </a:r>
            <a:endParaRPr lang="ru-RU" sz="1600" u="sng" dirty="0" smtClean="0">
              <a:solidFill>
                <a:schemeClr val="bg1"/>
              </a:solidFill>
            </a:endParaRPr>
          </a:p>
          <a:p>
            <a:pPr algn="l"/>
            <a:endParaRPr lang="ru-RU" sz="2000" u="sng" dirty="0" smtClean="0">
              <a:solidFill>
                <a:schemeClr val="bg1"/>
              </a:solidFill>
            </a:endParaRPr>
          </a:p>
        </p:txBody>
      </p:sp>
      <p:sp>
        <p:nvSpPr>
          <p:cNvPr id="2" name="Прямоугольник 1"/>
          <p:cNvSpPr/>
          <p:nvPr/>
        </p:nvSpPr>
        <p:spPr>
          <a:xfrm>
            <a:off x="107504" y="116632"/>
            <a:ext cx="2664296" cy="2554545"/>
          </a:xfrm>
          <a:prstGeom prst="rect">
            <a:avLst/>
          </a:prstGeom>
        </p:spPr>
        <p:txBody>
          <a:bodyPr wrap="square">
            <a:spAutoFit/>
          </a:bodyPr>
          <a:lstStyle/>
          <a:p>
            <a:r>
              <a:rPr lang="ru-RU" sz="2000" u="sng" dirty="0" smtClean="0">
                <a:solidFill>
                  <a:schemeClr val="tx2">
                    <a:lumMod val="75000"/>
                  </a:schemeClr>
                </a:solidFill>
              </a:rPr>
              <a:t>ЗАДАЧИ:</a:t>
            </a:r>
          </a:p>
          <a:p>
            <a:endParaRPr lang="ru-RU" sz="2000" u="sng" dirty="0">
              <a:solidFill>
                <a:schemeClr val="tx2">
                  <a:lumMod val="75000"/>
                </a:schemeClr>
              </a:solidFill>
            </a:endParaRPr>
          </a:p>
          <a:p>
            <a:r>
              <a:rPr lang="ru-RU" sz="2000" dirty="0" smtClean="0">
                <a:solidFill>
                  <a:schemeClr val="tx2">
                    <a:lumMod val="75000"/>
                  </a:schemeClr>
                </a:solidFill>
              </a:rPr>
              <a:t>4. Выявить </a:t>
            </a:r>
            <a:r>
              <a:rPr lang="ru-RU" sz="2000" dirty="0">
                <a:solidFill>
                  <a:schemeClr val="tx2">
                    <a:lumMod val="75000"/>
                  </a:schemeClr>
                </a:solidFill>
              </a:rPr>
              <a:t>возможности «государственного задания» как фактора развития ДОО</a:t>
            </a:r>
            <a:r>
              <a:rPr lang="ru-RU" sz="2000" dirty="0" smtClean="0">
                <a:solidFill>
                  <a:schemeClr val="tx2">
                    <a:lumMod val="75000"/>
                  </a:schemeClr>
                </a:solidFill>
              </a:rPr>
              <a:t>.</a:t>
            </a:r>
            <a:endParaRPr lang="ru-RU" dirty="0">
              <a:solidFill>
                <a:schemeClr val="tx2">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2671176"/>
            <a:ext cx="5832648" cy="3998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4024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139031749"/>
              </p:ext>
            </p:extLst>
          </p:nvPr>
        </p:nvGraphicFramePr>
        <p:xfrm>
          <a:off x="16590" y="762962"/>
          <a:ext cx="9127409" cy="5943573"/>
        </p:xfrm>
        <a:graphic>
          <a:graphicData uri="http://schemas.openxmlformats.org/drawingml/2006/table">
            <a:tbl>
              <a:tblPr firstRow="1" firstCol="1" bandRow="1">
                <a:tableStyleId>{5C22544A-7EE6-4342-B048-85BDC9FD1C3A}</a:tableStyleId>
              </a:tblPr>
              <a:tblGrid>
                <a:gridCol w="1056063"/>
                <a:gridCol w="603465"/>
                <a:gridCol w="7467881"/>
              </a:tblGrid>
              <a:tr h="245632">
                <a:tc rowSpan="14">
                  <a:txBody>
                    <a:bodyPr/>
                    <a:lstStyle/>
                    <a:p>
                      <a:pPr algn="ctr">
                        <a:lnSpc>
                          <a:spcPct val="115000"/>
                        </a:lnSpc>
                        <a:spcAft>
                          <a:spcPts val="0"/>
                        </a:spcAft>
                      </a:pPr>
                      <a:r>
                        <a:rPr lang="ru-RU" sz="1400" dirty="0">
                          <a:effectLst/>
                        </a:rPr>
                        <a:t>Ямало-Ненецкий округ</a:t>
                      </a:r>
                      <a:endParaRPr lang="ru-RU" sz="1400" dirty="0">
                        <a:effectLst/>
                        <a:latin typeface="Calibri"/>
                        <a:ea typeface="Calibri"/>
                        <a:cs typeface="Times New Roman"/>
                      </a:endParaRPr>
                    </a:p>
                  </a:txBody>
                  <a:tcPr marL="64814" marR="64814" marT="0" marB="0"/>
                </a:tc>
                <a:tc>
                  <a:txBody>
                    <a:bodyPr/>
                    <a:lstStyle/>
                    <a:p>
                      <a:pPr algn="ctr">
                        <a:lnSpc>
                          <a:spcPct val="115000"/>
                        </a:lnSpc>
                        <a:spcAft>
                          <a:spcPts val="0"/>
                        </a:spcAft>
                      </a:pPr>
                      <a:r>
                        <a:rPr lang="ru-RU" sz="1400" dirty="0">
                          <a:effectLst/>
                        </a:rPr>
                        <a:t>1</a:t>
                      </a:r>
                      <a:endParaRPr lang="ru-RU" sz="1400" dirty="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 Выполнение плана посещаемости </a:t>
                      </a:r>
                      <a:endParaRPr lang="ru-RU" sz="1400" dirty="0">
                        <a:effectLst/>
                        <a:latin typeface="Calibri"/>
                        <a:ea typeface="Calibri"/>
                        <a:cs typeface="Times New Roman"/>
                      </a:endParaRPr>
                    </a:p>
                  </a:txBody>
                  <a:tcPr marL="64814" marR="64814" marT="0" marB="0"/>
                </a:tc>
              </a:tr>
              <a:tr h="612664">
                <a:tc vMerge="1">
                  <a:txBody>
                    <a:bodyPr/>
                    <a:lstStyle/>
                    <a:p>
                      <a:endParaRPr lang="ru-RU"/>
                    </a:p>
                  </a:txBody>
                  <a:tcPr/>
                </a:tc>
                <a:tc>
                  <a:txBody>
                    <a:bodyPr/>
                    <a:lstStyle/>
                    <a:p>
                      <a:pPr algn="ctr">
                        <a:lnSpc>
                          <a:spcPct val="115000"/>
                        </a:lnSpc>
                        <a:spcAft>
                          <a:spcPts val="0"/>
                        </a:spcAft>
                      </a:pPr>
                      <a:r>
                        <a:rPr lang="ru-RU" sz="1400" dirty="0">
                          <a:effectLst/>
                        </a:rPr>
                        <a:t>2</a:t>
                      </a:r>
                      <a:endParaRPr lang="ru-RU" sz="1400" dirty="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Доля детей, занятых дополнительным образованием в дошкольном образовательном учреждении в возрасте от 4 до 7 лет</a:t>
                      </a:r>
                      <a:endParaRPr lang="ru-RU" sz="1400" dirty="0">
                        <a:effectLst/>
                        <a:latin typeface="Calibri"/>
                        <a:ea typeface="Calibri"/>
                        <a:cs typeface="Times New Roman"/>
                      </a:endParaRPr>
                    </a:p>
                  </a:txBody>
                  <a:tcPr marL="64814" marR="64814" marT="0" marB="0"/>
                </a:tc>
              </a:tr>
              <a:tr h="539427">
                <a:tc vMerge="1">
                  <a:txBody>
                    <a:bodyPr/>
                    <a:lstStyle/>
                    <a:p>
                      <a:endParaRPr lang="ru-RU"/>
                    </a:p>
                  </a:txBody>
                  <a:tcPr/>
                </a:tc>
                <a:tc>
                  <a:txBody>
                    <a:bodyPr/>
                    <a:lstStyle/>
                    <a:p>
                      <a:pPr algn="ctr">
                        <a:lnSpc>
                          <a:spcPct val="115000"/>
                        </a:lnSpc>
                        <a:spcAft>
                          <a:spcPts val="0"/>
                        </a:spcAft>
                      </a:pPr>
                      <a:r>
                        <a:rPr lang="ru-RU" sz="1400" dirty="0">
                          <a:effectLst/>
                        </a:rPr>
                        <a:t>3</a:t>
                      </a:r>
                      <a:endParaRPr lang="ru-RU" sz="1400" dirty="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Доля воспитанников старших и подготовительных групп, освоивших программу дошкольного образования </a:t>
                      </a:r>
                      <a:endParaRPr lang="ru-RU" sz="1400" dirty="0">
                        <a:effectLst/>
                        <a:latin typeface="Calibri"/>
                        <a:ea typeface="Calibri"/>
                        <a:cs typeface="Times New Roman"/>
                      </a:endParaRPr>
                    </a:p>
                  </a:txBody>
                  <a:tcPr marL="64814" marR="64814" marT="0" marB="0"/>
                </a:tc>
              </a:tr>
              <a:tr h="359618">
                <a:tc vMerge="1">
                  <a:txBody>
                    <a:bodyPr/>
                    <a:lstStyle/>
                    <a:p>
                      <a:endParaRPr lang="ru-RU"/>
                    </a:p>
                  </a:txBody>
                  <a:tcPr/>
                </a:tc>
                <a:tc>
                  <a:txBody>
                    <a:bodyPr/>
                    <a:lstStyle/>
                    <a:p>
                      <a:pPr algn="ctr">
                        <a:lnSpc>
                          <a:spcPct val="115000"/>
                        </a:lnSpc>
                        <a:spcAft>
                          <a:spcPts val="0"/>
                        </a:spcAft>
                      </a:pPr>
                      <a:r>
                        <a:rPr lang="ru-RU" sz="1400" dirty="0">
                          <a:effectLst/>
                        </a:rPr>
                        <a:t>4</a:t>
                      </a:r>
                      <a:endParaRPr lang="ru-RU" sz="1400" dirty="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Доля воспитанников готовых к обучению в школе</a:t>
                      </a:r>
                      <a:endParaRPr lang="ru-RU" sz="1400" dirty="0">
                        <a:effectLst/>
                        <a:latin typeface="Calibri"/>
                        <a:ea typeface="Calibri"/>
                        <a:cs typeface="Times New Roman"/>
                      </a:endParaRPr>
                    </a:p>
                  </a:txBody>
                  <a:tcPr marL="64814" marR="64814" marT="0" marB="0"/>
                </a:tc>
              </a:tr>
              <a:tr h="326427">
                <a:tc vMerge="1">
                  <a:txBody>
                    <a:bodyPr/>
                    <a:lstStyle/>
                    <a:p>
                      <a:endParaRPr lang="ru-RU"/>
                    </a:p>
                  </a:txBody>
                  <a:tcPr/>
                </a:tc>
                <a:tc>
                  <a:txBody>
                    <a:bodyPr/>
                    <a:lstStyle/>
                    <a:p>
                      <a:pPr algn="ctr">
                        <a:lnSpc>
                          <a:spcPct val="115000"/>
                        </a:lnSpc>
                        <a:spcAft>
                          <a:spcPts val="0"/>
                        </a:spcAft>
                      </a:pPr>
                      <a:r>
                        <a:rPr lang="ru-RU" sz="1400">
                          <a:effectLst/>
                        </a:rPr>
                        <a:t>5</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Укомплектованность кадрами в соответствии со штатным расписанием</a:t>
                      </a:r>
                      <a:endParaRPr lang="ru-RU" sz="1400" dirty="0">
                        <a:effectLst/>
                        <a:latin typeface="Calibri"/>
                        <a:ea typeface="Calibri"/>
                        <a:cs typeface="Times New Roman"/>
                      </a:endParaRPr>
                    </a:p>
                  </a:txBody>
                  <a:tcPr marL="64814" marR="64814" marT="0" marB="0"/>
                </a:tc>
              </a:tr>
              <a:tr h="439413">
                <a:tc vMerge="1">
                  <a:txBody>
                    <a:bodyPr/>
                    <a:lstStyle/>
                    <a:p>
                      <a:endParaRPr lang="ru-RU"/>
                    </a:p>
                  </a:txBody>
                  <a:tcPr/>
                </a:tc>
                <a:tc>
                  <a:txBody>
                    <a:bodyPr/>
                    <a:lstStyle/>
                    <a:p>
                      <a:pPr algn="ctr">
                        <a:lnSpc>
                          <a:spcPct val="115000"/>
                        </a:lnSpc>
                        <a:spcAft>
                          <a:spcPts val="0"/>
                        </a:spcAft>
                      </a:pPr>
                      <a:r>
                        <a:rPr lang="ru-RU" sz="1400">
                          <a:effectLst/>
                        </a:rPr>
                        <a:t>6</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 Доля педагогических работников, имеющих квалификационную категорию</a:t>
                      </a:r>
                      <a:endParaRPr lang="ru-RU" sz="1400" dirty="0">
                        <a:effectLst/>
                        <a:latin typeface="Calibri"/>
                        <a:ea typeface="Calibri"/>
                        <a:cs typeface="Times New Roman"/>
                      </a:endParaRPr>
                    </a:p>
                  </a:txBody>
                  <a:tcPr marL="64814" marR="64814" marT="0" marB="0"/>
                </a:tc>
              </a:tr>
              <a:tr h="673965">
                <a:tc vMerge="1">
                  <a:txBody>
                    <a:bodyPr/>
                    <a:lstStyle/>
                    <a:p>
                      <a:endParaRPr lang="ru-RU"/>
                    </a:p>
                  </a:txBody>
                  <a:tcPr/>
                </a:tc>
                <a:tc>
                  <a:txBody>
                    <a:bodyPr/>
                    <a:lstStyle/>
                    <a:p>
                      <a:pPr algn="ctr">
                        <a:lnSpc>
                          <a:spcPct val="115000"/>
                        </a:lnSpc>
                        <a:spcAft>
                          <a:spcPts val="0"/>
                        </a:spcAft>
                      </a:pPr>
                      <a:r>
                        <a:rPr lang="ru-RU" sz="1400">
                          <a:effectLst/>
                        </a:rPr>
                        <a:t>7</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Доля родителей (законных представителей) воспитанников, удовлетворенных качеством и доступностью муниципальной услуги</a:t>
                      </a:r>
                      <a:endParaRPr lang="ru-RU" sz="1400" dirty="0">
                        <a:effectLst/>
                        <a:latin typeface="Calibri"/>
                        <a:ea typeface="Calibri"/>
                        <a:cs typeface="Times New Roman"/>
                      </a:endParaRPr>
                    </a:p>
                  </a:txBody>
                  <a:tcPr marL="64814" marR="64814" marT="0" marB="0"/>
                </a:tc>
              </a:tr>
              <a:tr h="491264">
                <a:tc vMerge="1">
                  <a:txBody>
                    <a:bodyPr/>
                    <a:lstStyle/>
                    <a:p>
                      <a:endParaRPr lang="ru-RU"/>
                    </a:p>
                  </a:txBody>
                  <a:tcPr/>
                </a:tc>
                <a:tc>
                  <a:txBody>
                    <a:bodyPr/>
                    <a:lstStyle/>
                    <a:p>
                      <a:pPr algn="ctr">
                        <a:lnSpc>
                          <a:spcPct val="115000"/>
                        </a:lnSpc>
                        <a:spcAft>
                          <a:spcPts val="0"/>
                        </a:spcAft>
                      </a:pPr>
                      <a:r>
                        <a:rPr lang="ru-RU" sz="1400">
                          <a:effectLst/>
                        </a:rPr>
                        <a:t>8</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 Уровень информированности </a:t>
                      </a:r>
                      <a:endParaRPr lang="ru-RU" sz="1400" dirty="0" smtClean="0">
                        <a:effectLst/>
                      </a:endParaRPr>
                    </a:p>
                    <a:p>
                      <a:pPr>
                        <a:lnSpc>
                          <a:spcPct val="115000"/>
                        </a:lnSpc>
                        <a:spcAft>
                          <a:spcPts val="0"/>
                        </a:spcAft>
                      </a:pPr>
                      <a:endParaRPr lang="ru-RU" sz="1400" dirty="0">
                        <a:effectLst/>
                        <a:latin typeface="Calibri"/>
                        <a:ea typeface="Calibri"/>
                        <a:cs typeface="Times New Roman"/>
                      </a:endParaRPr>
                    </a:p>
                  </a:txBody>
                  <a:tcPr marL="64814" marR="64814" marT="0" marB="0"/>
                </a:tc>
              </a:tr>
              <a:tr h="359618">
                <a:tc vMerge="1">
                  <a:txBody>
                    <a:bodyPr/>
                    <a:lstStyle/>
                    <a:p>
                      <a:endParaRPr lang="ru-RU"/>
                    </a:p>
                  </a:txBody>
                  <a:tcPr/>
                </a:tc>
                <a:tc>
                  <a:txBody>
                    <a:bodyPr/>
                    <a:lstStyle/>
                    <a:p>
                      <a:pPr algn="ctr">
                        <a:lnSpc>
                          <a:spcPct val="115000"/>
                        </a:lnSpc>
                        <a:spcAft>
                          <a:spcPts val="0"/>
                        </a:spcAft>
                      </a:pPr>
                      <a:r>
                        <a:rPr lang="ru-RU" sz="1400">
                          <a:effectLst/>
                        </a:rPr>
                        <a:t>9</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 Наличие и состояние документооборота по работе с заявителями </a:t>
                      </a:r>
                      <a:endParaRPr lang="ru-RU" sz="1400" dirty="0">
                        <a:effectLst/>
                        <a:latin typeface="Calibri"/>
                        <a:ea typeface="Calibri"/>
                        <a:cs typeface="Times New Roman"/>
                      </a:endParaRPr>
                    </a:p>
                  </a:txBody>
                  <a:tcPr marL="64814" marR="64814" marT="0" marB="0"/>
                </a:tc>
              </a:tr>
              <a:tr h="439413">
                <a:tc vMerge="1">
                  <a:txBody>
                    <a:bodyPr/>
                    <a:lstStyle/>
                    <a:p>
                      <a:endParaRPr lang="ru-RU"/>
                    </a:p>
                  </a:txBody>
                  <a:tcPr/>
                </a:tc>
                <a:tc>
                  <a:txBody>
                    <a:bodyPr/>
                    <a:lstStyle/>
                    <a:p>
                      <a:pPr algn="ctr">
                        <a:lnSpc>
                          <a:spcPct val="115000"/>
                        </a:lnSpc>
                        <a:spcAft>
                          <a:spcPts val="0"/>
                        </a:spcAft>
                      </a:pPr>
                      <a:r>
                        <a:rPr lang="ru-RU" sz="1400">
                          <a:effectLst/>
                        </a:rPr>
                        <a:t>10</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 Доля предоставленных услуг к общему количеству поступивших заявлений </a:t>
                      </a:r>
                      <a:endParaRPr lang="ru-RU" sz="1400" dirty="0">
                        <a:effectLst/>
                        <a:latin typeface="Calibri"/>
                        <a:ea typeface="Calibri"/>
                        <a:cs typeface="Times New Roman"/>
                      </a:endParaRPr>
                    </a:p>
                  </a:txBody>
                  <a:tcPr marL="64814" marR="64814" marT="0" marB="0"/>
                </a:tc>
              </a:tr>
              <a:tr h="359618">
                <a:tc vMerge="1">
                  <a:txBody>
                    <a:bodyPr/>
                    <a:lstStyle/>
                    <a:p>
                      <a:endParaRPr lang="ru-RU"/>
                    </a:p>
                  </a:txBody>
                  <a:tcPr/>
                </a:tc>
                <a:tc>
                  <a:txBody>
                    <a:bodyPr/>
                    <a:lstStyle/>
                    <a:p>
                      <a:pPr algn="ctr">
                        <a:lnSpc>
                          <a:spcPct val="115000"/>
                        </a:lnSpc>
                        <a:spcAft>
                          <a:spcPts val="0"/>
                        </a:spcAft>
                      </a:pPr>
                      <a:r>
                        <a:rPr lang="ru-RU" sz="1400">
                          <a:effectLst/>
                        </a:rPr>
                        <a:t>11</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 Среднее число дней, пропущенных воспитанником по болезни</a:t>
                      </a:r>
                      <a:endParaRPr lang="ru-RU" sz="1400" dirty="0">
                        <a:effectLst/>
                        <a:latin typeface="Calibri"/>
                        <a:ea typeface="Calibri"/>
                        <a:cs typeface="Times New Roman"/>
                      </a:endParaRPr>
                    </a:p>
                  </a:txBody>
                  <a:tcPr marL="64814" marR="64814" marT="0" marB="0"/>
                </a:tc>
              </a:tr>
              <a:tr h="245632">
                <a:tc vMerge="1">
                  <a:txBody>
                    <a:bodyPr/>
                    <a:lstStyle/>
                    <a:p>
                      <a:endParaRPr lang="ru-RU"/>
                    </a:p>
                  </a:txBody>
                  <a:tcPr/>
                </a:tc>
                <a:tc>
                  <a:txBody>
                    <a:bodyPr/>
                    <a:lstStyle/>
                    <a:p>
                      <a:pPr algn="ctr">
                        <a:lnSpc>
                          <a:spcPct val="115000"/>
                        </a:lnSpc>
                        <a:spcAft>
                          <a:spcPts val="0"/>
                        </a:spcAft>
                      </a:pPr>
                      <a:r>
                        <a:rPr lang="ru-RU" sz="1400">
                          <a:effectLst/>
                        </a:rPr>
                        <a:t>12</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 Коэффициент посещаемости </a:t>
                      </a:r>
                      <a:endParaRPr lang="ru-RU" sz="1400" dirty="0">
                        <a:effectLst/>
                        <a:latin typeface="Calibri"/>
                        <a:ea typeface="Calibri"/>
                        <a:cs typeface="Times New Roman"/>
                      </a:endParaRPr>
                    </a:p>
                  </a:txBody>
                  <a:tcPr marL="64814" marR="64814" marT="0" marB="0"/>
                </a:tc>
              </a:tr>
              <a:tr h="359618">
                <a:tc vMerge="1">
                  <a:txBody>
                    <a:bodyPr/>
                    <a:lstStyle/>
                    <a:p>
                      <a:endParaRPr lang="ru-RU"/>
                    </a:p>
                  </a:txBody>
                  <a:tcPr/>
                </a:tc>
                <a:tc>
                  <a:txBody>
                    <a:bodyPr/>
                    <a:lstStyle/>
                    <a:p>
                      <a:pPr algn="ctr">
                        <a:lnSpc>
                          <a:spcPct val="115000"/>
                        </a:lnSpc>
                        <a:spcAft>
                          <a:spcPts val="0"/>
                        </a:spcAft>
                      </a:pPr>
                      <a:r>
                        <a:rPr lang="ru-RU" sz="1400">
                          <a:effectLst/>
                        </a:rPr>
                        <a:t>13</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Своевременность предоставления муниципальной услуги </a:t>
                      </a:r>
                      <a:endParaRPr lang="ru-RU" sz="1400" dirty="0">
                        <a:effectLst/>
                        <a:latin typeface="Calibri"/>
                        <a:ea typeface="Calibri"/>
                        <a:cs typeface="Times New Roman"/>
                      </a:endParaRPr>
                    </a:p>
                  </a:txBody>
                  <a:tcPr marL="64814" marR="64814" marT="0" marB="0"/>
                </a:tc>
              </a:tr>
              <a:tr h="491264">
                <a:tc vMerge="1">
                  <a:txBody>
                    <a:bodyPr/>
                    <a:lstStyle/>
                    <a:p>
                      <a:endParaRPr lang="ru-RU"/>
                    </a:p>
                  </a:txBody>
                  <a:tcPr/>
                </a:tc>
                <a:tc>
                  <a:txBody>
                    <a:bodyPr/>
                    <a:lstStyle/>
                    <a:p>
                      <a:pPr algn="ctr">
                        <a:lnSpc>
                          <a:spcPct val="115000"/>
                        </a:lnSpc>
                        <a:spcAft>
                          <a:spcPts val="0"/>
                        </a:spcAft>
                      </a:pPr>
                      <a:r>
                        <a:rPr lang="ru-RU" sz="1400">
                          <a:effectLst/>
                        </a:rPr>
                        <a:t>14</a:t>
                      </a:r>
                      <a:endParaRPr lang="ru-RU" sz="1400">
                        <a:effectLst/>
                        <a:latin typeface="Calibri"/>
                        <a:ea typeface="Calibri"/>
                        <a:cs typeface="Times New Roman"/>
                      </a:endParaRPr>
                    </a:p>
                  </a:txBody>
                  <a:tcPr marL="64814" marR="64814" marT="0" marB="0"/>
                </a:tc>
                <a:tc>
                  <a:txBody>
                    <a:bodyPr/>
                    <a:lstStyle/>
                    <a:p>
                      <a:pPr>
                        <a:lnSpc>
                          <a:spcPct val="115000"/>
                        </a:lnSpc>
                        <a:spcAft>
                          <a:spcPts val="0"/>
                        </a:spcAft>
                      </a:pPr>
                      <a:r>
                        <a:rPr lang="ru-RU" sz="1400" dirty="0">
                          <a:effectLst/>
                        </a:rPr>
                        <a:t>Отсутствие необоснованных отказов в предоставлении муниципальной </a:t>
                      </a:r>
                      <a:r>
                        <a:rPr lang="ru-RU" sz="1400" dirty="0" smtClean="0">
                          <a:effectLst/>
                        </a:rPr>
                        <a:t>услуги</a:t>
                      </a:r>
                    </a:p>
                    <a:p>
                      <a:pPr>
                        <a:lnSpc>
                          <a:spcPct val="115000"/>
                        </a:lnSpc>
                        <a:spcAft>
                          <a:spcPts val="0"/>
                        </a:spcAft>
                      </a:pPr>
                      <a:endParaRPr lang="ru-RU" sz="1400" dirty="0" smtClean="0">
                        <a:effectLst/>
                        <a:latin typeface="Calibri"/>
                        <a:ea typeface="Calibri"/>
                        <a:cs typeface="Times New Roman"/>
                      </a:endParaRPr>
                    </a:p>
                  </a:txBody>
                  <a:tcPr marL="64814" marR="64814" marT="0" marB="0"/>
                </a:tc>
              </a:tr>
            </a:tbl>
          </a:graphicData>
        </a:graphic>
      </p:graphicFrame>
      <p:sp>
        <p:nvSpPr>
          <p:cNvPr id="5" name="Прямоугольник 4"/>
          <p:cNvSpPr/>
          <p:nvPr/>
        </p:nvSpPr>
        <p:spPr>
          <a:xfrm>
            <a:off x="539552" y="116632"/>
            <a:ext cx="7704856" cy="646331"/>
          </a:xfrm>
          <a:prstGeom prst="rect">
            <a:avLst/>
          </a:prstGeom>
        </p:spPr>
        <p:txBody>
          <a:bodyPr wrap="square">
            <a:spAutoFit/>
          </a:bodyPr>
          <a:lstStyle/>
          <a:p>
            <a:pPr algn="ctr"/>
            <a:r>
              <a:rPr lang="ru-RU" b="1" dirty="0">
                <a:solidFill>
                  <a:schemeClr val="bg2">
                    <a:lumMod val="50000"/>
                  </a:schemeClr>
                </a:solidFill>
              </a:rPr>
              <a:t>Перечень специфических показателей, включенных в государственное задание  </a:t>
            </a:r>
            <a:r>
              <a:rPr lang="ru-RU" b="1" dirty="0" smtClean="0">
                <a:solidFill>
                  <a:schemeClr val="bg2">
                    <a:lumMod val="50000"/>
                  </a:schemeClr>
                </a:solidFill>
              </a:rPr>
              <a:t>Ямало-Ненецкого округа</a:t>
            </a:r>
            <a:endParaRPr lang="ru-RU" b="1" dirty="0">
              <a:solidFill>
                <a:schemeClr val="bg2">
                  <a:lumMod val="50000"/>
                </a:schemeClr>
              </a:solidFill>
            </a:endParaRPr>
          </a:p>
        </p:txBody>
      </p:sp>
    </p:spTree>
    <p:extLst>
      <p:ext uri="{BB962C8B-B14F-4D97-AF65-F5344CB8AC3E}">
        <p14:creationId xmlns:p14="http://schemas.microsoft.com/office/powerpoint/2010/main" val="116804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subTitle" idx="1"/>
          </p:nvPr>
        </p:nvSpPr>
        <p:spPr>
          <a:xfrm>
            <a:off x="2771800" y="116632"/>
            <a:ext cx="6192688" cy="6480720"/>
          </a:xfrm>
        </p:spPr>
        <p:txBody>
          <a:bodyPr>
            <a:noAutofit/>
          </a:bodyPr>
          <a:lstStyle/>
          <a:p>
            <a:pPr algn="l"/>
            <a:r>
              <a:rPr lang="ru-RU" sz="2000" u="sng" dirty="0" smtClean="0">
                <a:solidFill>
                  <a:schemeClr val="bg1"/>
                </a:solidFill>
              </a:rPr>
              <a:t>РЕЗУЛЬТАТ:</a:t>
            </a:r>
          </a:p>
          <a:p>
            <a:pPr algn="l"/>
            <a:r>
              <a:rPr lang="ru-RU" sz="2000" dirty="0" smtClean="0"/>
              <a:t> В ходе исследования выявлено, что:</a:t>
            </a:r>
          </a:p>
          <a:p>
            <a:pPr algn="l"/>
            <a:r>
              <a:rPr lang="ru-RU" sz="1800" dirty="0" smtClean="0"/>
              <a:t>Госзадание </a:t>
            </a:r>
            <a:r>
              <a:rPr lang="ru-RU" sz="1800" dirty="0"/>
              <a:t>формируется «сверху», т.е.  представителем учредителя (администрацией районных систем образования) исключительно по формальным типовым правилам, без спецификации их на конкретную образовательную организацию, что нивелирует усилия государства по повышению эффективности использования бюджетных средств на образовательную деятельность, ориентированную «на результат</a:t>
            </a:r>
            <a:r>
              <a:rPr lang="ru-RU" sz="1800" dirty="0" smtClean="0"/>
              <a:t>».</a:t>
            </a:r>
          </a:p>
          <a:p>
            <a:pPr algn="l"/>
            <a:r>
              <a:rPr lang="ru-RU" sz="2000" dirty="0" smtClean="0"/>
              <a:t> Следует:</a:t>
            </a:r>
            <a:endParaRPr lang="ru-RU" sz="2000" dirty="0"/>
          </a:p>
          <a:p>
            <a:pPr algn="l"/>
            <a:endParaRPr lang="ru-RU" sz="2000" u="sng" dirty="0" smtClean="0">
              <a:solidFill>
                <a:schemeClr val="bg1"/>
              </a:solidFill>
            </a:endParaRPr>
          </a:p>
        </p:txBody>
      </p:sp>
      <p:sp>
        <p:nvSpPr>
          <p:cNvPr id="2" name="Прямоугольник 1"/>
          <p:cNvSpPr/>
          <p:nvPr/>
        </p:nvSpPr>
        <p:spPr>
          <a:xfrm>
            <a:off x="107504" y="116632"/>
            <a:ext cx="2664296" cy="2246769"/>
          </a:xfrm>
          <a:prstGeom prst="rect">
            <a:avLst/>
          </a:prstGeom>
        </p:spPr>
        <p:txBody>
          <a:bodyPr wrap="square">
            <a:spAutoFit/>
          </a:bodyPr>
          <a:lstStyle/>
          <a:p>
            <a:r>
              <a:rPr lang="ru-RU" sz="2000" u="sng" dirty="0" smtClean="0">
                <a:solidFill>
                  <a:schemeClr val="tx2">
                    <a:lumMod val="75000"/>
                  </a:schemeClr>
                </a:solidFill>
              </a:rPr>
              <a:t>ЗАДАЧИ:</a:t>
            </a:r>
          </a:p>
          <a:p>
            <a:endParaRPr lang="ru-RU" sz="2000" u="sng" dirty="0">
              <a:solidFill>
                <a:schemeClr val="tx2">
                  <a:lumMod val="75000"/>
                </a:schemeClr>
              </a:solidFill>
            </a:endParaRPr>
          </a:p>
          <a:p>
            <a:r>
              <a:rPr lang="ru-RU" sz="2000" dirty="0" smtClean="0">
                <a:solidFill>
                  <a:schemeClr val="tx2">
                    <a:lumMod val="75000"/>
                  </a:schemeClr>
                </a:solidFill>
              </a:rPr>
              <a:t>5. Разработать </a:t>
            </a:r>
            <a:r>
              <a:rPr lang="ru-RU" sz="2000" dirty="0">
                <a:solidFill>
                  <a:schemeClr val="tx2">
                    <a:lumMod val="75000"/>
                  </a:schemeClr>
                </a:solidFill>
              </a:rPr>
              <a:t>алгоритм формирования государственного задания  для ДОО.</a:t>
            </a:r>
            <a:endParaRPr lang="ru-RU" dirty="0">
              <a:solidFill>
                <a:schemeClr val="tx2">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429000"/>
            <a:ext cx="2808312"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797152"/>
            <a:ext cx="2664296"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7985" y="3789040"/>
            <a:ext cx="2808311"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1" y="5301208"/>
            <a:ext cx="2592288"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93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725</TotalTime>
  <Words>776</Words>
  <Application>Microsoft Office PowerPoint</Application>
  <PresentationFormat>Экран (4:3)</PresentationFormat>
  <Paragraphs>144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Государственное задание как РЕСУРС УПРАВЛЕНИЯ  дошкольной образовательной ОРГАНИЗАЦИей </vt:lpstr>
      <vt:lpstr>Объект исследования –  процесс управления РАЗВИТИЕМ ДОО.  Предмет исследования – государственное задание как РЕСУРС УПРАВЛЕНИЯ развитием ДОО.  </vt:lpstr>
      <vt:lpstr>Презентация PowerPoint</vt:lpstr>
      <vt:lpstr>Презентация PowerPoint</vt:lpstr>
      <vt:lpstr>Презентация PowerPoint</vt:lpstr>
      <vt:lpstr>критерии развития дошкольной организации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задание как фактор развития услуг дошкольного образовательного учреждения</dc:title>
  <dc:creator>sveta</dc:creator>
  <cp:lastModifiedBy>sveta</cp:lastModifiedBy>
  <cp:revision>71</cp:revision>
  <dcterms:created xsi:type="dcterms:W3CDTF">2012-09-21T14:43:58Z</dcterms:created>
  <dcterms:modified xsi:type="dcterms:W3CDTF">2012-12-21T12:29:03Z</dcterms:modified>
</cp:coreProperties>
</file>