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0"/>
  </p:notesMasterIdLst>
  <p:handoutMasterIdLst>
    <p:handoutMasterId r:id="rId61"/>
  </p:handoutMasterIdLst>
  <p:sldIdLst>
    <p:sldId id="312" r:id="rId2"/>
    <p:sldId id="377" r:id="rId3"/>
    <p:sldId id="390" r:id="rId4"/>
    <p:sldId id="379" r:id="rId5"/>
    <p:sldId id="395" r:id="rId6"/>
    <p:sldId id="396" r:id="rId7"/>
    <p:sldId id="397" r:id="rId8"/>
    <p:sldId id="398" r:id="rId9"/>
    <p:sldId id="399" r:id="rId10"/>
    <p:sldId id="400" r:id="rId11"/>
    <p:sldId id="456" r:id="rId12"/>
    <p:sldId id="457" r:id="rId13"/>
    <p:sldId id="458" r:id="rId14"/>
    <p:sldId id="459" r:id="rId15"/>
    <p:sldId id="427" r:id="rId16"/>
    <p:sldId id="437" r:id="rId17"/>
    <p:sldId id="438" r:id="rId18"/>
    <p:sldId id="428" r:id="rId19"/>
    <p:sldId id="439" r:id="rId20"/>
    <p:sldId id="429" r:id="rId21"/>
    <p:sldId id="455" r:id="rId22"/>
    <p:sldId id="430" r:id="rId23"/>
    <p:sldId id="441" r:id="rId24"/>
    <p:sldId id="431" r:id="rId25"/>
    <p:sldId id="442" r:id="rId26"/>
    <p:sldId id="432" r:id="rId27"/>
    <p:sldId id="443" r:id="rId28"/>
    <p:sldId id="450" r:id="rId29"/>
    <p:sldId id="451" r:id="rId30"/>
    <p:sldId id="452" r:id="rId31"/>
    <p:sldId id="453" r:id="rId32"/>
    <p:sldId id="454" r:id="rId33"/>
    <p:sldId id="446" r:id="rId34"/>
    <p:sldId id="447" r:id="rId35"/>
    <p:sldId id="448" r:id="rId36"/>
    <p:sldId id="449" r:id="rId37"/>
    <p:sldId id="433" r:id="rId38"/>
    <p:sldId id="444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424" r:id="rId56"/>
    <p:sldId id="425" r:id="rId57"/>
    <p:sldId id="391" r:id="rId58"/>
    <p:sldId id="462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E8E8E8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E8E8E8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E8E8E8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E8E8E8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E8E8E8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E8E8E8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E8E8E8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E8E8E8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E8E8E8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FF"/>
    <a:srgbClr val="DD97BA"/>
    <a:srgbClr val="85CBFF"/>
    <a:srgbClr val="3BABFF"/>
    <a:srgbClr val="99CC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7122" autoAdjust="0"/>
  </p:normalViewPr>
  <p:slideViewPr>
    <p:cSldViewPr>
      <p:cViewPr varScale="1">
        <p:scale>
          <a:sx n="91" d="100"/>
          <a:sy n="91" d="100"/>
        </p:scale>
        <p:origin x="-155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2011-12%20&#1075;&#1086;&#1076;&#1086;&#1074;&#1086;&#1081;%20&#1086;&#1090;&#1095;&#1077;&#1090;\&#1087;&#1088;&#1077;&#1079;&#1077;&#1085;&#1090;&#1072;&#1094;&#1080;&#1103;\&#1044;&#1080;&#1072;&#1075;&#1088;&#1072;&#1084;&#1084;&#1072;%20&#1055;&#1055;&#1057;%20&#1076;&#1083;&#1103;%20&#1087;&#1088;&#1077;&#1079;&#1077;&#1085;&#1090;&#1072;&#1094;&#1080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2011-12%20&#1075;&#1086;&#1076;&#1086;&#1074;&#1086;&#1081;%20&#1086;&#1090;&#1095;&#1077;&#1090;\&#1050;&#1072;&#1076;&#1088;&#1086;&#1074;&#1099;&#1081;%20&#1088;&#1077;&#1079;&#1077;&#1088;&#1074;%20&#1060;&#1048;&#1051;&#1048;&#1040;&#105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2011-12%20&#1075;&#1086;&#1076;&#1086;&#1074;&#1086;&#1081;%20&#1086;&#1090;&#1095;&#1077;&#1090;\&#1050;&#1072;&#1076;&#1088;&#1086;&#1074;&#1099;&#1081;%20&#1088;&#1077;&#1079;&#1077;&#1088;&#1074;%20&#1060;&#1048;&#1051;&#1048;&#1040;&#105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75;&#1086;&#1076;&#1086;&#1074;&#1086;&#1081;%20&#1086;&#1090;&#1095;&#1077;&#1090;%202011-12\&#1072;&#1085;&#1072;&#1083;&#1080;&#1079;%20&#1073;&#1091;&#1087;%20&#1080;%20&#1088;&#1091;&#1087;\&#1055;&#1088;&#1080;&#1083;%204.5.2.4.%20&#1044;&#1072;&#1085;&#1085;&#1099;&#1077;%20&#1086;%20&#1088;&#1072;&#1089;&#1087;&#1088;&#1077;&#1076;%20&#1089;&#1088;&#1077;&#1076;%20&#1072;&#1091;&#1076;%20&#1085;&#1077;&#1076;%20&#1085;&#1072;&#1075;&#1088;&#1091;&#1079;%20&#1087;&#1086;%20&#1092;&#1072;&#1082;&#1091;&#1083;&#1100;&#1090;%20&#1080;%20&#1091;&#1088;%20&#1087;&#1086;&#1076;&#1075;&#1086;&#1090;%20(&#1092;&#1080;&#1083;&#1080;&#1072;&#1083;&#1099;)%2008-11%20&#1091;&#1095;.%20&#1075;&#1075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75;&#1086;&#1076;&#1086;&#1074;&#1086;&#1081;%20&#1086;&#1090;&#1095;&#1077;&#1090;%202011-12\&#1072;&#1085;&#1072;&#1083;&#1080;&#1079;%20&#1073;&#1091;&#1087;%20&#1080;%20&#1088;&#1091;&#1087;\&#1055;&#1088;&#1080;&#1083;%204.5.2.4.%20&#1044;&#1072;&#1085;&#1085;&#1099;&#1077;%20&#1086;%20&#1088;&#1072;&#1089;&#1087;&#1088;&#1077;&#1076;%20&#1089;&#1088;&#1077;&#1076;%20&#1072;&#1091;&#1076;%20&#1085;&#1077;&#1076;%20&#1085;&#1072;&#1075;&#1088;&#1091;&#1079;%20&#1087;&#1086;%20&#1092;&#1072;&#1082;&#1091;&#1083;&#1100;&#1090;%20&#1080;%20&#1091;&#1088;%20&#1087;&#1086;&#1076;&#1075;&#1086;&#1090;%20(&#1092;&#1080;&#1083;&#1080;&#1072;&#1083;&#1099;)%2008-11%20&#1091;&#1095;.%20&#1075;&#1075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75;&#1086;&#1076;&#1086;&#1074;&#1086;&#1081;%20&#1086;&#1090;&#1095;&#1077;&#1090;%202011-12\&#1072;&#1085;&#1072;&#1083;&#1080;&#1079;%20&#1073;&#1091;&#1087;%20&#1080;%20&#1088;&#1091;&#1087;\&#1055;&#1088;&#1080;&#1083;%204.5.2.4.%20&#1044;&#1072;&#1085;&#1085;&#1099;&#1077;%20&#1086;%20&#1088;&#1072;&#1089;&#1087;&#1088;&#1077;&#1076;%20&#1089;&#1088;&#1077;&#1076;%20&#1072;&#1091;&#1076;%20&#1085;&#1077;&#1076;%20&#1085;&#1072;&#1075;&#1088;&#1091;&#1079;%20&#1087;&#1086;%20&#1092;&#1072;&#1082;&#1091;&#1083;&#1100;&#1090;%20&#1080;%20&#1091;&#1088;%20&#1087;&#1086;&#1076;&#1075;&#1086;&#1090;%20(&#1092;&#1080;&#1083;&#1080;&#1072;&#1083;&#1099;)%2008-11%20&#1091;&#1095;.%20&#1075;&#1075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75;&#1086;&#1076;&#1086;&#1074;&#1086;&#1081;%20&#1086;&#1090;&#1095;&#1077;&#1090;%202011-12\&#1072;&#1085;&#1072;&#1083;&#1080;&#1079;%20&#1073;&#1091;&#1087;%20&#1080;%20&#1088;&#1091;&#1087;\&#1055;&#1088;&#1080;&#1083;%204.5.2.4.%20&#1044;&#1072;&#1085;&#1085;&#1099;&#1077;%20&#1086;%20&#1088;&#1072;&#1089;&#1087;&#1088;&#1077;&#1076;%20&#1089;&#1088;&#1077;&#1076;%20&#1072;&#1091;&#1076;%20&#1085;&#1077;&#1076;%20&#1085;&#1072;&#1075;&#1088;&#1091;&#1079;%20&#1087;&#1086;%20&#1092;&#1072;&#1082;&#1091;&#1083;&#1100;&#1090;%20&#1080;%20&#1091;&#1088;%20&#1087;&#1086;&#1076;&#1075;&#1086;&#1090;%20(&#1092;&#1080;&#1083;&#1080;&#1072;&#1083;&#1099;)%2008-11%20&#1091;&#1095;.%20&#1075;&#1075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2011-12%20&#1075;&#1086;&#1076;&#1086;&#1074;&#1086;&#1081;%20&#1086;&#1090;&#1095;&#1077;&#1090;\&#1086;&#1090;&#1095;&#1077;&#1090;&#1099;%20&#1087;&#1086;%20&#1085;&#1072;&#1075;&#1088;&#1091;&#1079;&#1082;&#1077;\&#1053;&#1072;&#1075;&#1088;&#1091;&#1079;&#1082;&#1072;%20&#1080;&#1090;&#1086;&#1075;%20&#1057;&#1055;&#107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2011-12%20&#1075;&#1086;&#1076;&#1086;&#1074;&#1086;&#1081;%20&#1086;&#1090;&#1095;&#1077;&#1090;\&#1087;&#1088;&#1077;&#1079;&#1077;&#1085;&#1090;&#1072;&#1094;&#1080;&#1103;\&#1044;&#1080;&#1072;&#1075;&#1088;&#1072;&#1084;&#1084;&#1072;%20&#1055;&#1055;&#1057;%20&#1076;&#1083;&#1103;%20&#1087;&#1088;&#1077;&#1079;&#1077;&#1085;&#1090;&#1072;&#1094;&#108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2011-12%20&#1075;&#1086;&#1076;&#1086;&#1074;&#1086;&#1081;%20&#1086;&#1090;&#1095;&#1077;&#1090;\&#1087;&#1088;&#1077;&#1079;&#1077;&#1085;&#1090;&#1072;&#1094;&#1080;&#1103;\&#1044;&#1080;&#1072;&#1075;&#1088;&#1072;&#1084;&#1084;&#1072;%20&#1055;&#1055;&#1057;%20&#1076;&#1083;&#1103;%20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2011-12%20&#1075;&#1086;&#1076;&#1086;&#1074;&#1086;&#1081;%20&#1086;&#1090;&#1095;&#1077;&#1090;\&#1087;&#1088;&#1077;&#1079;&#1077;&#1085;&#1090;&#1072;&#1094;&#1080;&#1103;\&#1044;&#1080;&#1072;&#1075;&#1088;&#1072;&#1084;&#1084;&#1072;%20&#1055;&#1055;&#1057;%20&#1076;&#1083;&#1103;%20&#1087;&#1088;&#1077;&#1079;&#1077;&#1085;&#1090;&#1072;&#1094;&#1080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2011-12%20&#1075;&#1086;&#1076;&#1086;&#1074;&#1086;&#1081;%20&#1086;&#1090;&#1095;&#1077;&#1090;\&#1087;&#1088;&#1077;&#1079;&#1077;&#1085;&#1090;&#1072;&#1094;&#1080;&#1103;\&#1044;&#1080;&#1072;&#1075;&#1088;&#1072;&#1084;&#1084;&#1072;%20&#1055;&#1055;&#1057;%20&#1076;&#1083;&#1103;%20&#1087;&#1088;&#1077;&#1079;&#1077;&#1085;&#1090;&#1072;&#1094;&#1080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2011-12%20&#1075;&#1086;&#1076;&#1086;&#1074;&#1086;&#1081;%20&#1086;&#1090;&#1095;&#1077;&#1090;\&#1087;&#1088;&#1077;&#1079;&#1077;&#1085;&#1090;&#1072;&#1094;&#1080;&#1103;\&#1044;&#1080;&#1072;&#1075;&#1088;&#1072;&#1084;&#1084;&#1072;%20&#1055;&#1055;&#1057;%20&#1076;&#1083;&#1103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2011-12%20&#1075;&#1086;&#1076;&#1086;&#1074;&#1086;&#1081;%20&#1086;&#1090;&#1095;&#1077;&#1090;\&#1087;&#1088;&#1077;&#1079;&#1077;&#1085;&#1090;&#1072;&#1094;&#1080;&#1103;\&#1044;&#1080;&#1072;&#1075;&#1088;&#1072;&#1084;&#1084;&#1072;%20&#1055;&#1055;&#1057;%20&#1076;&#1083;&#1103;%20&#1087;&#1088;&#1077;&#1079;&#1077;&#1085;&#1090;&#1072;&#1094;&#1080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2011-12%20&#1075;&#1086;&#1076;&#1086;&#1074;&#1086;&#1081;%20&#1086;&#1090;&#1095;&#1077;&#1090;\&#1087;&#1088;&#1077;&#1079;&#1077;&#1085;&#1090;&#1072;&#1094;&#1080;&#1103;\&#1044;&#1080;&#1072;&#1075;&#1088;&#1072;&#1084;&#1084;&#1072;%20&#1055;&#1055;&#1057;%20&#1076;&#1083;&#1103;%20&#1087;&#1088;&#1077;&#1079;&#1077;&#1085;&#1090;&#1072;&#1094;&#1080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52;&#1054;\&#1043;&#1054;&#1044;&#1054;&#1042;&#1067;&#1045;%20&#1086;&#1090;&#1095;&#1077;&#1090;&#1099;%20&#1087;&#1086;%20&#1091;&#1095;-&#1084;&#1077;&#1090;&#1086;&#1076;%20&#1088;&#1072;&#1073;&#1086;&#1090;&#1077;%20&#1092;&#1080;&#1083;&#1080;&#1072;&#1083;&#1072;\2011-12%20&#1075;&#1086;&#1076;&#1086;&#1074;&#1086;&#1081;%20&#1086;&#1090;&#1095;&#1077;&#1090;\&#1087;&#1088;&#1077;&#1079;&#1077;&#1085;&#1090;&#1072;&#1094;&#1080;&#1103;\&#1044;&#1080;&#1072;&#1075;&#1088;&#1072;&#1084;&#1084;&#1072;%20&#1055;&#1055;&#1057;%20&#1076;&#1083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baseline="0" dirty="0" smtClean="0"/>
              <a:t>Соотношение численности </a:t>
            </a:r>
            <a:r>
              <a:rPr lang="ru-RU" sz="1600" baseline="0" dirty="0"/>
              <a:t>преподавателей и </a:t>
            </a:r>
            <a:r>
              <a:rPr lang="ru-RU" sz="1600" baseline="0" dirty="0" smtClean="0"/>
              <a:t>количества ставок</a:t>
            </a:r>
            <a:endParaRPr lang="ru-RU" sz="1600" baseline="0" dirty="0"/>
          </a:p>
        </c:rich>
      </c:tx>
      <c:layout>
        <c:manualLayout>
          <c:xMode val="edge"/>
          <c:yMode val="edge"/>
          <c:x val="0.17614827783908996"/>
          <c:y val="2.855231932914266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1875"/>
          <c:y val="0.20636590675913136"/>
          <c:w val="0.85742187500000155"/>
          <c:h val="0.64748062079334945"/>
        </c:manualLayout>
      </c:layout>
      <c:lineChart>
        <c:grouping val="standard"/>
        <c:varyColors val="0"/>
        <c:ser>
          <c:idx val="0"/>
          <c:order val="0"/>
          <c:tx>
            <c:strRef>
              <c:f>Лист3!$L$3</c:f>
              <c:strCache>
                <c:ptCount val="1"/>
                <c:pt idx="0">
                  <c:v>Люди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666699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Лист3!$J$4:$K$7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Лист3!$L$4:$L$7</c:f>
              <c:numCache>
                <c:formatCode>General</c:formatCode>
                <c:ptCount val="4"/>
                <c:pt idx="0">
                  <c:v>351</c:v>
                </c:pt>
                <c:pt idx="1">
                  <c:v>337</c:v>
                </c:pt>
                <c:pt idx="2">
                  <c:v>336</c:v>
                </c:pt>
                <c:pt idx="3">
                  <c:v>337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Лист3!$M$3</c:f>
              <c:strCache>
                <c:ptCount val="1"/>
                <c:pt idx="0">
                  <c:v>Ставки</c:v>
                </c:pt>
              </c:strCache>
            </c:strRef>
          </c:tx>
          <c:spPr>
            <a:ln w="25400">
              <a:solidFill>
                <a:srgbClr val="FF99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Лист3!$J$4:$K$7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Лист3!$M$4:$M$7</c:f>
              <c:numCache>
                <c:formatCode>General</c:formatCode>
                <c:ptCount val="4"/>
                <c:pt idx="0">
                  <c:v>199</c:v>
                </c:pt>
                <c:pt idx="1">
                  <c:v>203</c:v>
                </c:pt>
                <c:pt idx="2">
                  <c:v>216</c:v>
                </c:pt>
                <c:pt idx="3">
                  <c:v>255.7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32768"/>
        <c:axId val="64034304"/>
      </c:lineChart>
      <c:catAx>
        <c:axId val="64032768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out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034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34304"/>
        <c:scaling>
          <c:orientation val="minMax"/>
          <c:min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4032768"/>
        <c:crosses val="autoZero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5088874150965049"/>
          <c:y val="0.11921773384736745"/>
          <c:w val="0.28710937500000056"/>
          <c:h val="6.4139941690962099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0"/>
      <c:rotY val="0"/>
      <c:rAngAx val="0"/>
      <c:perspective val="10"/>
    </c:view3D>
    <c:floor>
      <c:thickness val="0"/>
    </c:floor>
    <c:sideWall>
      <c:thickness val="0"/>
      <c:spPr>
        <a:solidFill>
          <a:schemeClr val="bg1">
            <a:lumMod val="85000"/>
          </a:schemeClr>
        </a:solidFill>
      </c:spPr>
    </c:sideWall>
    <c:backWall>
      <c:thickness val="0"/>
      <c:spPr>
        <a:solidFill>
          <a:schemeClr val="bg1">
            <a:lumMod val="85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'кадр рез и итоги ФОИ'!$A$4</c:f>
              <c:strCache>
                <c:ptCount val="1"/>
                <c:pt idx="0">
                  <c:v>будущие профессора</c:v>
                </c:pt>
              </c:strCache>
            </c:strRef>
          </c:tx>
          <c:spPr>
            <a:solidFill>
              <a:srgbClr val="85CBFF"/>
            </a:solidFill>
            <a:ln>
              <a:solidFill>
                <a:srgbClr val="0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 рез и итоги ФОИ'!$B$3:$D$3</c:f>
              <c:strCache>
                <c:ptCount val="3"/>
                <c:pt idx="0">
                  <c:v>2010г.,
 15 чел.</c:v>
                </c:pt>
                <c:pt idx="1">
                  <c:v>2011г.,
 22 чел.</c:v>
                </c:pt>
                <c:pt idx="2">
                  <c:v>2012г., 
29 чел</c:v>
                </c:pt>
              </c:strCache>
            </c:strRef>
          </c:cat>
          <c:val>
            <c:numRef>
              <c:f>'кадр рез и итоги ФОИ'!$B$4:$D$4</c:f>
              <c:numCache>
                <c:formatCode>General</c:formatCode>
                <c:ptCount val="3"/>
                <c:pt idx="0">
                  <c:v>7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'кадр рез и итоги ФОИ'!$A$5</c:f>
              <c:strCache>
                <c:ptCount val="1"/>
                <c:pt idx="0">
                  <c:v>новые преподаватели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 рез и итоги ФОИ'!$B$3:$D$3</c:f>
              <c:strCache>
                <c:ptCount val="3"/>
                <c:pt idx="0">
                  <c:v>2010г.,
 15 чел.</c:v>
                </c:pt>
                <c:pt idx="1">
                  <c:v>2011г.,
 22 чел.</c:v>
                </c:pt>
                <c:pt idx="2">
                  <c:v>2012г., 
29 чел</c:v>
                </c:pt>
              </c:strCache>
            </c:strRef>
          </c:cat>
          <c:val>
            <c:numRef>
              <c:f>'кадр рез и итоги ФОИ'!$B$5:$D$5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'кадр рез и итоги ФОИ'!$A$6</c:f>
              <c:strCache>
                <c:ptCount val="1"/>
                <c:pt idx="0">
                  <c:v>новые исследователи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 рез и итоги ФОИ'!$B$3:$D$3</c:f>
              <c:strCache>
                <c:ptCount val="3"/>
                <c:pt idx="0">
                  <c:v>2010г.,
 15 чел.</c:v>
                </c:pt>
                <c:pt idx="1">
                  <c:v>2011г.,
 22 чел.</c:v>
                </c:pt>
                <c:pt idx="2">
                  <c:v>2012г., 
29 чел</c:v>
                </c:pt>
              </c:strCache>
            </c:strRef>
          </c:cat>
          <c:val>
            <c:numRef>
              <c:f>'кадр рез и итоги ФОИ'!$B$6:$D$6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'кадр рез и итоги ФОИ'!$A$7</c:f>
              <c:strCache>
                <c:ptCount val="1"/>
                <c:pt idx="0">
                  <c:v>будущие преподаватели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0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 рез и итоги ФОИ'!$B$3:$D$3</c:f>
              <c:strCache>
                <c:ptCount val="3"/>
                <c:pt idx="0">
                  <c:v>2010г.,
 15 чел.</c:v>
                </c:pt>
                <c:pt idx="1">
                  <c:v>2011г.,
 22 чел.</c:v>
                </c:pt>
                <c:pt idx="2">
                  <c:v>2012г., 
29 чел</c:v>
                </c:pt>
              </c:strCache>
            </c:strRef>
          </c:cat>
          <c:val>
            <c:numRef>
              <c:f>'кадр рез и итоги ФОИ'!$B$7:$D$7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832064"/>
        <c:axId val="65833600"/>
        <c:axId val="0"/>
      </c:bar3DChart>
      <c:catAx>
        <c:axId val="65832064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cross"/>
        <c:tickLblPos val="nextTo"/>
        <c:crossAx val="65833600"/>
        <c:crosses val="autoZero"/>
        <c:auto val="1"/>
        <c:lblAlgn val="ctr"/>
        <c:lblOffset val="100"/>
        <c:tickLblSkip val="1"/>
        <c:tickMarkSkip val="20"/>
        <c:noMultiLvlLbl val="0"/>
      </c:catAx>
      <c:valAx>
        <c:axId val="6583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832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'кадр рез и итоги ФОИ'!$M$2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 рез и итоги ФОИ'!$L$3:$L$8</c:f>
              <c:strCache>
                <c:ptCount val="6"/>
                <c:pt idx="0">
                  <c:v>Факультет менеджмента</c:v>
                </c:pt>
                <c:pt idx="1">
                  <c:v>Отделение прикладной политологии</c:v>
                </c:pt>
                <c:pt idx="2">
                  <c:v>Факультет  экономики</c:v>
                </c:pt>
                <c:pt idx="3">
                  <c:v>Факультет социологии</c:v>
                </c:pt>
                <c:pt idx="4">
                  <c:v>Юридический факультет</c:v>
                </c:pt>
                <c:pt idx="5">
                  <c:v>Кафедра иностранных языков</c:v>
                </c:pt>
              </c:strCache>
            </c:strRef>
          </c:cat>
          <c:val>
            <c:numRef>
              <c:f>'кадр рез и итоги ФОИ'!$M$3:$M$8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'кадр рез и итоги ФОИ'!$N$2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 рез и итоги ФОИ'!$L$3:$L$8</c:f>
              <c:strCache>
                <c:ptCount val="6"/>
                <c:pt idx="0">
                  <c:v>Факультет менеджмента</c:v>
                </c:pt>
                <c:pt idx="1">
                  <c:v>Отделение прикладной политологии</c:v>
                </c:pt>
                <c:pt idx="2">
                  <c:v>Факультет  экономики</c:v>
                </c:pt>
                <c:pt idx="3">
                  <c:v>Факультет социологии</c:v>
                </c:pt>
                <c:pt idx="4">
                  <c:v>Юридический факультет</c:v>
                </c:pt>
                <c:pt idx="5">
                  <c:v>Кафедра иностранных языков</c:v>
                </c:pt>
              </c:strCache>
            </c:strRef>
          </c:cat>
          <c:val>
            <c:numRef>
              <c:f>'кадр рез и итоги ФОИ'!$N$3:$N$8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5</c:v>
                </c:pt>
                <c:pt idx="4">
                  <c:v>1</c:v>
                </c:pt>
                <c:pt idx="5">
                  <c:v>6</c:v>
                </c:pt>
              </c:numCache>
            </c:numRef>
          </c:val>
        </c:ser>
        <c:ser>
          <c:idx val="2"/>
          <c:order val="2"/>
          <c:tx>
            <c:strRef>
              <c:f>'кадр рез и итоги ФОИ'!$O$2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'кадр рез и итоги ФОИ'!$L$3:$L$8</c:f>
              <c:strCache>
                <c:ptCount val="6"/>
                <c:pt idx="0">
                  <c:v>Факультет менеджмента</c:v>
                </c:pt>
                <c:pt idx="1">
                  <c:v>Отделение прикладной политологии</c:v>
                </c:pt>
                <c:pt idx="2">
                  <c:v>Факультет  экономики</c:v>
                </c:pt>
                <c:pt idx="3">
                  <c:v>Факультет социологии</c:v>
                </c:pt>
                <c:pt idx="4">
                  <c:v>Юридический факультет</c:v>
                </c:pt>
                <c:pt idx="5">
                  <c:v>Кафедра иностранных языков</c:v>
                </c:pt>
              </c:strCache>
            </c:strRef>
          </c:cat>
          <c:val>
            <c:numRef>
              <c:f>'кадр рез и итоги ФОИ'!$O$3:$O$8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6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865984"/>
        <c:axId val="65884160"/>
      </c:barChart>
      <c:catAx>
        <c:axId val="6586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65884160"/>
        <c:crosses val="autoZero"/>
        <c:auto val="1"/>
        <c:lblAlgn val="ctr"/>
        <c:lblOffset val="100"/>
        <c:noMultiLvlLbl val="0"/>
      </c:catAx>
      <c:valAx>
        <c:axId val="6588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865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Анализ</a:t>
            </a:r>
            <a:r>
              <a:rPr lang="ru-RU" sz="1400" baseline="0"/>
              <a:t> р</a:t>
            </a:r>
            <a:r>
              <a:rPr lang="ru-RU" sz="1400"/>
              <a:t>аспределения средней недельной аудиторной нагрузки по уровням подготовки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666666666666694"/>
          <c:y val="0.13021385524936793"/>
          <c:w val="0.70277777777777772"/>
          <c:h val="0.52986739083774237"/>
        </c:manualLayout>
      </c:layout>
      <c:lineChart>
        <c:grouping val="standard"/>
        <c:varyColors val="0"/>
        <c:ser>
          <c:idx val="0"/>
          <c:order val="0"/>
          <c:tx>
            <c:strRef>
              <c:f>'2.3.5 (2)'!$A$38:$B$38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'2.3.5 (2)'!$C$37:$F$37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(2)'!$C$38:$F$38</c:f>
              <c:numCache>
                <c:formatCode>0%</c:formatCode>
                <c:ptCount val="4"/>
                <c:pt idx="0">
                  <c:v>0.44</c:v>
                </c:pt>
                <c:pt idx="1">
                  <c:v>0.40875926759466258</c:v>
                </c:pt>
                <c:pt idx="2">
                  <c:v>0.41432816376587861</c:v>
                </c:pt>
                <c:pt idx="3">
                  <c:v>0.3703793321001993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'2.3.5 (2)'!$A$39:$B$39</c:f>
              <c:strCache>
                <c:ptCount val="1"/>
                <c:pt idx="0">
                  <c:v>специалитет</c:v>
                </c:pt>
              </c:strCache>
            </c:strRef>
          </c:tx>
          <c:marker>
            <c:symbol val="none"/>
          </c:marker>
          <c:cat>
            <c:strRef>
              <c:f>'2.3.5 (2)'!$C$37:$F$37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(2)'!$C$39:$F$39</c:f>
              <c:numCache>
                <c:formatCode>0%</c:formatCode>
                <c:ptCount val="4"/>
                <c:pt idx="0">
                  <c:v>0.41000000000000009</c:v>
                </c:pt>
                <c:pt idx="1">
                  <c:v>0.35186146731745066</c:v>
                </c:pt>
                <c:pt idx="2">
                  <c:v>0.36357698086093171</c:v>
                </c:pt>
                <c:pt idx="3">
                  <c:v>0.20126969788216412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'2.3.5 (2)'!$A$40:$B$40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'2.3.5 (2)'!$C$37:$F$37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(2)'!$C$40:$F$40</c:f>
              <c:numCache>
                <c:formatCode>0%</c:formatCode>
                <c:ptCount val="4"/>
                <c:pt idx="0">
                  <c:v>0.38000000000000012</c:v>
                </c:pt>
                <c:pt idx="1">
                  <c:v>0.35763080540858322</c:v>
                </c:pt>
                <c:pt idx="2">
                  <c:v>0.37865982659679109</c:v>
                </c:pt>
                <c:pt idx="3">
                  <c:v>0.24173309704179874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19616"/>
        <c:axId val="65921408"/>
      </c:lineChart>
      <c:catAx>
        <c:axId val="65919616"/>
        <c:scaling>
          <c:orientation val="minMax"/>
        </c:scaling>
        <c:delete val="0"/>
        <c:axPos val="b"/>
        <c:minorGridlines/>
        <c:majorTickMark val="none"/>
        <c:minorTickMark val="none"/>
        <c:tickLblPos val="nextTo"/>
        <c:crossAx val="65921408"/>
        <c:crosses val="autoZero"/>
        <c:auto val="1"/>
        <c:lblAlgn val="ctr"/>
        <c:lblOffset val="100"/>
        <c:noMultiLvlLbl val="0"/>
      </c:catAx>
      <c:valAx>
        <c:axId val="65921408"/>
        <c:scaling>
          <c:orientation val="minMax"/>
          <c:min val="0.2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9196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  <c:spPr>
        <a:solidFill>
          <a:srgbClr val="FFFFFF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Уровень подготовки: </a:t>
            </a:r>
            <a:r>
              <a:rPr lang="ru-RU" dirty="0" err="1" smtClean="0"/>
              <a:t>Бакалавриат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'2.3.5 (2)'!$B$13</c:f>
              <c:strCache>
                <c:ptCount val="1"/>
                <c:pt idx="0">
                  <c:v>Факультет менеджмента</c:v>
                </c:pt>
              </c:strCache>
            </c:strRef>
          </c:tx>
          <c:marker>
            <c:symbol val="none"/>
          </c:marker>
          <c:cat>
            <c:strRef>
              <c:f>'2.3.5 (2)'!$C$12:$F$12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(2)'!$C$13:$F$13</c:f>
              <c:numCache>
                <c:formatCode>0%</c:formatCode>
                <c:ptCount val="4"/>
                <c:pt idx="0">
                  <c:v>0.41000000000000009</c:v>
                </c:pt>
                <c:pt idx="1">
                  <c:v>0.3980294396961061</c:v>
                </c:pt>
                <c:pt idx="2">
                  <c:v>0.43237619642114034</c:v>
                </c:pt>
                <c:pt idx="3">
                  <c:v>0.39114724480578139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'2.3.5 (2)'!$B$14</c:f>
              <c:strCache>
                <c:ptCount val="1"/>
                <c:pt idx="0">
                  <c:v>Отделение психологии</c:v>
                </c:pt>
              </c:strCache>
            </c:strRef>
          </c:tx>
          <c:marker>
            <c:symbol val="none"/>
          </c:marker>
          <c:cat>
            <c:strRef>
              <c:f>'2.3.5 (2)'!$C$12:$F$12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(2)'!$C$14:$F$14</c:f>
              <c:numCache>
                <c:formatCode>0%</c:formatCode>
                <c:ptCount val="4"/>
                <c:pt idx="0">
                  <c:v>0.44</c:v>
                </c:pt>
                <c:pt idx="1">
                  <c:v>0.35555555555555557</c:v>
                </c:pt>
                <c:pt idx="2">
                  <c:v>0.37448559670781917</c:v>
                </c:pt>
                <c:pt idx="3">
                  <c:v>0.3288166214995486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'2.3.5 (2)'!$B$15</c:f>
              <c:strCache>
                <c:ptCount val="1"/>
                <c:pt idx="0">
                  <c:v>Отд. прикладной политологии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'2.3.5 (2)'!$C$12:$F$12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(2)'!$C$15:$F$15</c:f>
              <c:numCache>
                <c:formatCode>0%</c:formatCode>
                <c:ptCount val="4"/>
                <c:pt idx="0">
                  <c:v>0.41000000000000009</c:v>
                </c:pt>
                <c:pt idx="1">
                  <c:v>0.43220955614843559</c:v>
                </c:pt>
                <c:pt idx="2">
                  <c:v>0.43746645195920586</c:v>
                </c:pt>
                <c:pt idx="3">
                  <c:v>0.37917795844625118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'2.3.5 (2)'!$B$16</c:f>
              <c:strCache>
                <c:ptCount val="1"/>
                <c:pt idx="0">
                  <c:v>Факультет социологии</c:v>
                </c:pt>
              </c:strCache>
            </c:strRef>
          </c:tx>
          <c:marker>
            <c:symbol val="none"/>
          </c:marker>
          <c:cat>
            <c:strRef>
              <c:f>'2.3.5 (2)'!$C$12:$F$12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(2)'!$C$16:$F$16</c:f>
              <c:numCache>
                <c:formatCode>0%</c:formatCode>
                <c:ptCount val="4"/>
                <c:pt idx="0">
                  <c:v>0.4300000000000001</c:v>
                </c:pt>
                <c:pt idx="1">
                  <c:v>0.42508417508417529</c:v>
                </c:pt>
                <c:pt idx="2">
                  <c:v>0.41102993165213292</c:v>
                </c:pt>
                <c:pt idx="3">
                  <c:v>0.34846431797651323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'2.3.5 (2)'!$B$17</c:f>
              <c:strCache>
                <c:ptCount val="1"/>
                <c:pt idx="0">
                  <c:v>Факультет экономики</c:v>
                </c:pt>
              </c:strCache>
            </c:strRef>
          </c:tx>
          <c:spPr>
            <a:ln>
              <a:solidFill>
                <a:srgbClr val="922E54"/>
              </a:solidFill>
            </a:ln>
          </c:spPr>
          <c:marker>
            <c:symbol val="none"/>
          </c:marker>
          <c:cat>
            <c:strRef>
              <c:f>'2.3.5 (2)'!$C$12:$F$12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(2)'!$C$17:$F$17</c:f>
              <c:numCache>
                <c:formatCode>0%</c:formatCode>
                <c:ptCount val="4"/>
                <c:pt idx="0">
                  <c:v>0.5</c:v>
                </c:pt>
                <c:pt idx="1">
                  <c:v>0.43291761148904029</c:v>
                </c:pt>
                <c:pt idx="2">
                  <c:v>0.41628264208909382</c:v>
                </c:pt>
                <c:pt idx="3">
                  <c:v>0.34786208973200866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'2.3.5 (2)'!$B$18</c:f>
              <c:strCache>
                <c:ptCount val="1"/>
                <c:pt idx="0">
                  <c:v>Юридический факультет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'2.3.5 (2)'!$C$12:$F$12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(2)'!$C$18:$F$18</c:f>
              <c:numCache>
                <c:formatCode>General</c:formatCode>
                <c:ptCount val="4"/>
                <c:pt idx="3" formatCode="0%">
                  <c:v>0.42680776014109356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85920"/>
        <c:axId val="65988096"/>
      </c:lineChart>
      <c:catAx>
        <c:axId val="65985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65988096"/>
        <c:crosses val="autoZero"/>
        <c:auto val="1"/>
        <c:lblAlgn val="ctr"/>
        <c:lblOffset val="100"/>
        <c:noMultiLvlLbl val="0"/>
      </c:catAx>
      <c:valAx>
        <c:axId val="65988096"/>
        <c:scaling>
          <c:orientation val="minMax"/>
          <c:max val="0.5"/>
          <c:min val="0.30000000000000027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65985920"/>
        <c:crosses val="autoZero"/>
        <c:crossBetween val="between"/>
        <c:majorUnit val="0.0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  <c:spPr>
        <a:solidFill>
          <a:srgbClr val="FFFFFF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Уровень подготовки: </a:t>
            </a:r>
            <a:r>
              <a:rPr lang="ru-RU" dirty="0" err="1" smtClean="0"/>
              <a:t>Специалитет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'2.3.5 (2)'!$B$23</c:f>
              <c:strCache>
                <c:ptCount val="1"/>
                <c:pt idx="0">
                  <c:v>Факультет менеджмента</c:v>
                </c:pt>
              </c:strCache>
            </c:strRef>
          </c:tx>
          <c:marker>
            <c:symbol val="none"/>
          </c:marker>
          <c:cat>
            <c:strRef>
              <c:f>'2.3.5 (2)'!$C$22:$F$22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(2)'!$C$23:$F$23</c:f>
              <c:numCache>
                <c:formatCode>0%</c:formatCode>
                <c:ptCount val="4"/>
                <c:pt idx="0">
                  <c:v>0.39000000000000012</c:v>
                </c:pt>
                <c:pt idx="1">
                  <c:v>0.35105732795501782</c:v>
                </c:pt>
                <c:pt idx="2">
                  <c:v>0.36296296296296332</c:v>
                </c:pt>
                <c:pt idx="3">
                  <c:v>0.18586269196025293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'2.3.5 (2)'!$B$24</c:f>
              <c:strCache>
                <c:ptCount val="1"/>
                <c:pt idx="0">
                  <c:v>Отделение психологии</c:v>
                </c:pt>
              </c:strCache>
            </c:strRef>
          </c:tx>
          <c:marker>
            <c:symbol val="none"/>
          </c:marker>
          <c:cat>
            <c:strRef>
              <c:f>'2.3.5 (2)'!$C$22:$F$22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(2)'!$C$24:$F$24</c:f>
              <c:numCache>
                <c:formatCode>0%</c:formatCode>
                <c:ptCount val="4"/>
                <c:pt idx="0">
                  <c:v>0.46</c:v>
                </c:pt>
                <c:pt idx="1">
                  <c:v>0.36269196025293587</c:v>
                </c:pt>
                <c:pt idx="2">
                  <c:v>0.34293552812071326</c:v>
                </c:pt>
                <c:pt idx="3">
                  <c:v>0.13008130081300814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'2.3.5 (2)'!$B$25</c:f>
              <c:strCache>
                <c:ptCount val="1"/>
                <c:pt idx="0">
                  <c:v>Факультет социологии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'2.3.5 (2)'!$C$22:$F$22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(2)'!$C$25:$F$25</c:f>
              <c:numCache>
                <c:formatCode>0%</c:formatCode>
                <c:ptCount val="4"/>
                <c:pt idx="0">
                  <c:v>0.32000000000000012</c:v>
                </c:pt>
                <c:pt idx="1">
                  <c:v>0.30511463844797182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'2.3.5 (2)'!$B$26</c:f>
              <c:strCache>
                <c:ptCount val="1"/>
                <c:pt idx="0">
                  <c:v>Факультет экономики</c:v>
                </c:pt>
              </c:strCache>
            </c:strRef>
          </c:tx>
          <c:marker>
            <c:symbol val="none"/>
          </c:marker>
          <c:cat>
            <c:strRef>
              <c:f>'2.3.5 (2)'!$C$22:$F$22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(2)'!$C$26:$F$26</c:f>
              <c:numCache>
                <c:formatCode>0%</c:formatCode>
                <c:ptCount val="4"/>
                <c:pt idx="0">
                  <c:v>0.4200000000000001</c:v>
                </c:pt>
                <c:pt idx="1">
                  <c:v>0.33854166666666685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'2.3.5 (2)'!$B$27</c:f>
              <c:strCache>
                <c:ptCount val="1"/>
                <c:pt idx="0">
                  <c:v>Юридический факультет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'2.3.5 (2)'!$C$22:$F$22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(2)'!$C$27:$F$27</c:f>
              <c:numCache>
                <c:formatCode>0%</c:formatCode>
                <c:ptCount val="4"/>
                <c:pt idx="0">
                  <c:v>0.44</c:v>
                </c:pt>
                <c:pt idx="1">
                  <c:v>0.40190174326465955</c:v>
                </c:pt>
                <c:pt idx="2">
                  <c:v>0.38483245149911827</c:v>
                </c:pt>
                <c:pt idx="3">
                  <c:v>0.28786510087323097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42496"/>
        <c:axId val="66052480"/>
      </c:lineChart>
      <c:catAx>
        <c:axId val="66042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66052480"/>
        <c:crosses val="autoZero"/>
        <c:auto val="1"/>
        <c:lblAlgn val="ctr"/>
        <c:lblOffset val="100"/>
        <c:noMultiLvlLbl val="0"/>
      </c:catAx>
      <c:valAx>
        <c:axId val="66052480"/>
        <c:scaling>
          <c:orientation val="minMax"/>
          <c:min val="0.1"/>
        </c:scaling>
        <c:delete val="0"/>
        <c:axPos val="l"/>
        <c:majorGridlines/>
        <c:title>
          <c:layout/>
          <c:overlay val="0"/>
        </c:title>
        <c:numFmt formatCode="0%" sourceLinked="1"/>
        <c:majorTickMark val="none"/>
        <c:minorTickMark val="none"/>
        <c:tickLblPos val="nextTo"/>
        <c:crossAx val="660424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Уровень подготовки: Магистратура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'2.3.5 (2)'!$B$31</c:f>
              <c:strCache>
                <c:ptCount val="1"/>
                <c:pt idx="0">
                  <c:v>Факультет менеджмента</c:v>
                </c:pt>
              </c:strCache>
            </c:strRef>
          </c:tx>
          <c:marker>
            <c:symbol val="none"/>
          </c:marker>
          <c:cat>
            <c:strRef>
              <c:f>'2.3.5 (2)'!$C$30:$F$30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(2)'!$C$31:$F$31</c:f>
              <c:numCache>
                <c:formatCode>0%</c:formatCode>
                <c:ptCount val="4"/>
                <c:pt idx="1">
                  <c:v>0.4</c:v>
                </c:pt>
                <c:pt idx="2">
                  <c:v>0.37668161434977593</c:v>
                </c:pt>
                <c:pt idx="3">
                  <c:v>0.24906439540585892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'2.3.5 (2)'!$B$32</c:f>
              <c:strCache>
                <c:ptCount val="1"/>
                <c:pt idx="0">
                  <c:v>Отд. прикладной политологии</c:v>
                </c:pt>
              </c:strCache>
            </c:strRef>
          </c:tx>
          <c:marker>
            <c:symbol val="none"/>
          </c:marker>
          <c:cat>
            <c:strRef>
              <c:f>'2.3.5 (2)'!$C$30:$F$30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(2)'!$C$32:$F$32</c:f>
              <c:numCache>
                <c:formatCode>General</c:formatCode>
                <c:ptCount val="4"/>
                <c:pt idx="2" formatCode="0%">
                  <c:v>0.35400000000000009</c:v>
                </c:pt>
                <c:pt idx="3" formatCode="0%">
                  <c:v>0.21815718157181577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'2.3.5 (2)'!$B$33</c:f>
              <c:strCache>
                <c:ptCount val="1"/>
                <c:pt idx="0">
                  <c:v>Факультет социологии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'2.3.5 (2)'!$C$30:$F$30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(2)'!$C$33:$F$33</c:f>
              <c:numCache>
                <c:formatCode>0%</c:formatCode>
                <c:ptCount val="4"/>
                <c:pt idx="0">
                  <c:v>0.38000000000000012</c:v>
                </c:pt>
                <c:pt idx="1">
                  <c:v>0.34</c:v>
                </c:pt>
                <c:pt idx="2">
                  <c:v>0.41394335511982583</c:v>
                </c:pt>
                <c:pt idx="3">
                  <c:v>0.22523336344474559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'2.3.5 (2)'!$B$34</c:f>
              <c:strCache>
                <c:ptCount val="1"/>
                <c:pt idx="0">
                  <c:v>Факультет экономики</c:v>
                </c:pt>
              </c:strCache>
            </c:strRef>
          </c:tx>
          <c:marker>
            <c:symbol val="none"/>
          </c:marker>
          <c:cat>
            <c:strRef>
              <c:f>'2.3.5 (2)'!$C$30:$F$30</c:f>
              <c:strCache>
                <c:ptCount val="4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</c:strCache>
            </c:strRef>
          </c:cat>
          <c:val>
            <c:numRef>
              <c:f>'2.3.5 (2)'!$C$34:$F$34</c:f>
              <c:numCache>
                <c:formatCode>0%</c:formatCode>
                <c:ptCount val="4"/>
                <c:pt idx="1">
                  <c:v>0.33200000000000013</c:v>
                </c:pt>
                <c:pt idx="2">
                  <c:v>0.37037037037037057</c:v>
                </c:pt>
                <c:pt idx="3">
                  <c:v>0.27447744774477456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48224"/>
        <c:axId val="66149760"/>
      </c:lineChart>
      <c:catAx>
        <c:axId val="66148224"/>
        <c:scaling>
          <c:orientation val="minMax"/>
        </c:scaling>
        <c:delete val="0"/>
        <c:axPos val="b"/>
        <c:majorTickMark val="none"/>
        <c:minorTickMark val="none"/>
        <c:tickLblPos val="nextTo"/>
        <c:crossAx val="66149760"/>
        <c:crosses val="autoZero"/>
        <c:auto val="1"/>
        <c:lblAlgn val="ctr"/>
        <c:lblOffset val="100"/>
        <c:noMultiLvlLbl val="0"/>
      </c:catAx>
      <c:valAx>
        <c:axId val="66149760"/>
        <c:scaling>
          <c:orientation val="minMax"/>
          <c:max val="0.45"/>
          <c:min val="0.2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661482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/>
              <a:t>     НЕ ВЫПОЛНЕНИЕ          ПЕРЕВЫПОЛНЕНИЕ</a:t>
            </a:r>
            <a:endParaRPr lang="ru-RU" sz="1600" b="1" dirty="0"/>
          </a:p>
        </c:rich>
      </c:tx>
      <c:layout>
        <c:manualLayout>
          <c:xMode val="edge"/>
          <c:yMode val="edge"/>
          <c:x val="0.3939023123917511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956063268892839"/>
          <c:y val="0.12581077081476957"/>
          <c:w val="0.59226713532512987"/>
          <c:h val="0.7746114203760088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'10-11г 5.4 СПб'!$J$35</c:f>
              <c:strCache>
                <c:ptCount val="1"/>
                <c:pt idx="0">
                  <c:v>2009/10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'10-11г 5.4 СПб'!$G$36:$G$54</c:f>
              <c:strCache>
                <c:ptCount val="19"/>
                <c:pt idx="0">
                  <c:v>ГиМУ</c:v>
                </c:pt>
                <c:pt idx="1">
                  <c:v>Бизнес-информатики</c:v>
                </c:pt>
                <c:pt idx="2">
                  <c:v>Менеджмента</c:v>
                </c:pt>
                <c:pt idx="3">
                  <c:v>Прикл. политологии</c:v>
                </c:pt>
                <c:pt idx="4">
                  <c:v>Психологии</c:v>
                </c:pt>
                <c:pt idx="5">
                  <c:v>Гуманитарных наук</c:v>
                </c:pt>
                <c:pt idx="6">
                  <c:v>МиТСИ</c:v>
                </c:pt>
                <c:pt idx="7">
                  <c:v>Социологии</c:v>
                </c:pt>
                <c:pt idx="8">
                  <c:v>Институц. экономики</c:v>
                </c:pt>
                <c:pt idx="9">
                  <c:v>Городской и региональной экономики</c:v>
                </c:pt>
                <c:pt idx="10">
                  <c:v>ФРиФМ</c:v>
                </c:pt>
                <c:pt idx="11">
                  <c:v>Экономической теории</c:v>
                </c:pt>
                <c:pt idx="12">
                  <c:v>ГПиП</c:v>
                </c:pt>
                <c:pt idx="13">
                  <c:v>КиАП</c:v>
                </c:pt>
                <c:pt idx="14">
                  <c:v>ТиИГиП</c:v>
                </c:pt>
                <c:pt idx="15">
                  <c:v>Финансового права</c:v>
                </c:pt>
                <c:pt idx="16">
                  <c:v>Иностранных языков</c:v>
                </c:pt>
                <c:pt idx="17">
                  <c:v>Математики</c:v>
                </c:pt>
                <c:pt idx="18">
                  <c:v>Физического воспитания</c:v>
                </c:pt>
              </c:strCache>
            </c:strRef>
          </c:cat>
          <c:val>
            <c:numRef>
              <c:f>'10-11г 5.4 СПб'!$J$36:$J$54</c:f>
              <c:numCache>
                <c:formatCode>0.0</c:formatCode>
                <c:ptCount val="19"/>
                <c:pt idx="0">
                  <c:v>2.9592407781486392</c:v>
                </c:pt>
                <c:pt idx="1">
                  <c:v>-1.6764290042415699</c:v>
                </c:pt>
                <c:pt idx="2">
                  <c:v>-4.1762016502427599</c:v>
                </c:pt>
                <c:pt idx="3">
                  <c:v>-8.5485572272991526</c:v>
                </c:pt>
                <c:pt idx="4">
                  <c:v>-0.64380359831312761</c:v>
                </c:pt>
                <c:pt idx="5">
                  <c:v>-7.963844940208487</c:v>
                </c:pt>
                <c:pt idx="6">
                  <c:v>-9.1897604770434071</c:v>
                </c:pt>
                <c:pt idx="7">
                  <c:v>-15.216726502661235</c:v>
                </c:pt>
                <c:pt idx="8">
                  <c:v>-11.003597714393212</c:v>
                </c:pt>
                <c:pt idx="10">
                  <c:v>-5.1912529178421662</c:v>
                </c:pt>
                <c:pt idx="11">
                  <c:v>-7.2928129226272045</c:v>
                </c:pt>
                <c:pt idx="12">
                  <c:v>-0.91479560375785263</c:v>
                </c:pt>
                <c:pt idx="13">
                  <c:v>-14.232210526315797</c:v>
                </c:pt>
                <c:pt idx="14">
                  <c:v>-13.371842146555778</c:v>
                </c:pt>
                <c:pt idx="15">
                  <c:v>14.522031179507753</c:v>
                </c:pt>
                <c:pt idx="16">
                  <c:v>-3.0457663847258232E-2</c:v>
                </c:pt>
                <c:pt idx="17">
                  <c:v>-2.3418071652074275</c:v>
                </c:pt>
                <c:pt idx="18">
                  <c:v>0.64137661321861161</c:v>
                </c:pt>
              </c:numCache>
            </c:numRef>
          </c:val>
        </c:ser>
        <c:ser>
          <c:idx val="3"/>
          <c:order val="1"/>
          <c:tx>
            <c:strRef>
              <c:f>'10-11г 5.4 СПб'!$K$35</c:f>
              <c:strCache>
                <c:ptCount val="1"/>
                <c:pt idx="0">
                  <c:v>2010/11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'10-11г 5.4 СПб'!$G$36:$G$54</c:f>
              <c:strCache>
                <c:ptCount val="19"/>
                <c:pt idx="0">
                  <c:v>ГиМУ</c:v>
                </c:pt>
                <c:pt idx="1">
                  <c:v>Бизнес-информатики</c:v>
                </c:pt>
                <c:pt idx="2">
                  <c:v>Менеджмента</c:v>
                </c:pt>
                <c:pt idx="3">
                  <c:v>Прикл. политологии</c:v>
                </c:pt>
                <c:pt idx="4">
                  <c:v>Психологии</c:v>
                </c:pt>
                <c:pt idx="5">
                  <c:v>Гуманитарных наук</c:v>
                </c:pt>
                <c:pt idx="6">
                  <c:v>МиТСИ</c:v>
                </c:pt>
                <c:pt idx="7">
                  <c:v>Социологии</c:v>
                </c:pt>
                <c:pt idx="8">
                  <c:v>Институц. экономики</c:v>
                </c:pt>
                <c:pt idx="9">
                  <c:v>Городской и региональной экономики</c:v>
                </c:pt>
                <c:pt idx="10">
                  <c:v>ФРиФМ</c:v>
                </c:pt>
                <c:pt idx="11">
                  <c:v>Экономической теории</c:v>
                </c:pt>
                <c:pt idx="12">
                  <c:v>ГПиП</c:v>
                </c:pt>
                <c:pt idx="13">
                  <c:v>КиАП</c:v>
                </c:pt>
                <c:pt idx="14">
                  <c:v>ТиИГиП</c:v>
                </c:pt>
                <c:pt idx="15">
                  <c:v>Финансового права</c:v>
                </c:pt>
                <c:pt idx="16">
                  <c:v>Иностранных языков</c:v>
                </c:pt>
                <c:pt idx="17">
                  <c:v>Математики</c:v>
                </c:pt>
                <c:pt idx="18">
                  <c:v>Физического воспитания</c:v>
                </c:pt>
              </c:strCache>
            </c:strRef>
          </c:cat>
          <c:val>
            <c:numRef>
              <c:f>'10-11г 5.4 СПб'!$K$36:$K$54</c:f>
              <c:numCache>
                <c:formatCode>0.0</c:formatCode>
                <c:ptCount val="19"/>
                <c:pt idx="0">
                  <c:v>3.1731472447143592</c:v>
                </c:pt>
                <c:pt idx="1">
                  <c:v>-0.25963321656708149</c:v>
                </c:pt>
                <c:pt idx="2">
                  <c:v>-3.4404651045730352</c:v>
                </c:pt>
                <c:pt idx="3">
                  <c:v>-2.3183801500010341</c:v>
                </c:pt>
                <c:pt idx="4">
                  <c:v>-2.0585968285310949</c:v>
                </c:pt>
                <c:pt idx="5">
                  <c:v>-5.6632335464885957</c:v>
                </c:pt>
                <c:pt idx="6">
                  <c:v>-5.297370142095545</c:v>
                </c:pt>
                <c:pt idx="7">
                  <c:v>-14.182641594351722</c:v>
                </c:pt>
                <c:pt idx="8">
                  <c:v>3.0134209085204313</c:v>
                </c:pt>
                <c:pt idx="10">
                  <c:v>-13.600434069525111</c:v>
                </c:pt>
                <c:pt idx="11">
                  <c:v>-4.0027730230040284</c:v>
                </c:pt>
                <c:pt idx="12">
                  <c:v>-1.2939885293492781</c:v>
                </c:pt>
                <c:pt idx="13">
                  <c:v>-1.273135038397939</c:v>
                </c:pt>
                <c:pt idx="14">
                  <c:v>-1.0463132361707754</c:v>
                </c:pt>
                <c:pt idx="15">
                  <c:v>3.6755110917790432</c:v>
                </c:pt>
                <c:pt idx="16">
                  <c:v>-2.7292501556644318E-2</c:v>
                </c:pt>
                <c:pt idx="17">
                  <c:v>-0.29626285569177935</c:v>
                </c:pt>
                <c:pt idx="18">
                  <c:v>-5.3552111559724853E-3</c:v>
                </c:pt>
              </c:numCache>
            </c:numRef>
          </c:val>
        </c:ser>
        <c:ser>
          <c:idx val="4"/>
          <c:order val="2"/>
          <c:tx>
            <c:strRef>
              <c:f>'10-11г 5.4 СПб'!$L$35</c:f>
              <c:strCache>
                <c:ptCount val="1"/>
                <c:pt idx="0">
                  <c:v>2011/12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'10-11г 5.4 СПб'!$G$36:$G$54</c:f>
              <c:strCache>
                <c:ptCount val="19"/>
                <c:pt idx="0">
                  <c:v>ГиМУ</c:v>
                </c:pt>
                <c:pt idx="1">
                  <c:v>Бизнес-информатики</c:v>
                </c:pt>
                <c:pt idx="2">
                  <c:v>Менеджмента</c:v>
                </c:pt>
                <c:pt idx="3">
                  <c:v>Прикл. политологии</c:v>
                </c:pt>
                <c:pt idx="4">
                  <c:v>Психологии</c:v>
                </c:pt>
                <c:pt idx="5">
                  <c:v>Гуманитарных наук</c:v>
                </c:pt>
                <c:pt idx="6">
                  <c:v>МиТСИ</c:v>
                </c:pt>
                <c:pt idx="7">
                  <c:v>Социологии</c:v>
                </c:pt>
                <c:pt idx="8">
                  <c:v>Институц. экономики</c:v>
                </c:pt>
                <c:pt idx="9">
                  <c:v>Городской и региональной экономики</c:v>
                </c:pt>
                <c:pt idx="10">
                  <c:v>ФРиФМ</c:v>
                </c:pt>
                <c:pt idx="11">
                  <c:v>Экономической теории</c:v>
                </c:pt>
                <c:pt idx="12">
                  <c:v>ГПиП</c:v>
                </c:pt>
                <c:pt idx="13">
                  <c:v>КиАП</c:v>
                </c:pt>
                <c:pt idx="14">
                  <c:v>ТиИГиП</c:v>
                </c:pt>
                <c:pt idx="15">
                  <c:v>Финансового права</c:v>
                </c:pt>
                <c:pt idx="16">
                  <c:v>Иностранных языков</c:v>
                </c:pt>
                <c:pt idx="17">
                  <c:v>Математики</c:v>
                </c:pt>
                <c:pt idx="18">
                  <c:v>Физического воспитания</c:v>
                </c:pt>
              </c:strCache>
            </c:strRef>
          </c:cat>
          <c:val>
            <c:numRef>
              <c:f>'10-11г 5.4 СПб'!$L$36:$L$54</c:f>
              <c:numCache>
                <c:formatCode>0.0</c:formatCode>
                <c:ptCount val="19"/>
                <c:pt idx="0">
                  <c:v>-2.7999999999999972</c:v>
                </c:pt>
                <c:pt idx="1">
                  <c:v>-5</c:v>
                </c:pt>
                <c:pt idx="2">
                  <c:v>-2.2000000000000037</c:v>
                </c:pt>
                <c:pt idx="3">
                  <c:v>9.9999999999994357E-2</c:v>
                </c:pt>
                <c:pt idx="4">
                  <c:v>-0.40000000000000568</c:v>
                </c:pt>
                <c:pt idx="5">
                  <c:v>-4.4000000000000075</c:v>
                </c:pt>
                <c:pt idx="6">
                  <c:v>-0.29999999999999738</c:v>
                </c:pt>
                <c:pt idx="7">
                  <c:v>-2.9000000000000057</c:v>
                </c:pt>
                <c:pt idx="8">
                  <c:v>0.79999999999999738</c:v>
                </c:pt>
                <c:pt idx="9">
                  <c:v>-2</c:v>
                </c:pt>
                <c:pt idx="10">
                  <c:v>-7.5999999999999943</c:v>
                </c:pt>
                <c:pt idx="11">
                  <c:v>-2.4000000000000057</c:v>
                </c:pt>
                <c:pt idx="12">
                  <c:v>-9.9999999999994357E-2</c:v>
                </c:pt>
                <c:pt idx="13">
                  <c:v>0</c:v>
                </c:pt>
                <c:pt idx="14">
                  <c:v>0</c:v>
                </c:pt>
                <c:pt idx="15">
                  <c:v>-1.0999999999999936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11168"/>
        <c:axId val="75912704"/>
      </c:barChart>
      <c:catAx>
        <c:axId val="75911168"/>
        <c:scaling>
          <c:orientation val="maxMin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in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591270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75912704"/>
        <c:scaling>
          <c:orientation val="minMax"/>
        </c:scaling>
        <c:delete val="0"/>
        <c:axPos val="t"/>
        <c:majorGridlines/>
        <c:numFmt formatCode="0.0" sourceLinked="1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591116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rgbClr val="FF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37587865665913422"/>
          <c:y val="0.92936356065352854"/>
          <c:w val="0.60189365189459898"/>
          <c:h val="5.387542444578004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3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217347062386436"/>
          <c:y val="4.6893610886804077E-2"/>
          <c:w val="0.86517439935392693"/>
          <c:h val="0.7308863025962399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Лист3!$A$117</c:f>
              <c:strCache>
                <c:ptCount val="1"/>
                <c:pt idx="0">
                  <c:v>Доктора наук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Лист3!$B$116:$G$116</c:f>
              <c:strCache>
                <c:ptCount val="6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</c:strCache>
            </c:strRef>
          </c:cat>
          <c:val>
            <c:numRef>
              <c:f>Лист3!$B$117:$G$117</c:f>
              <c:numCache>
                <c:formatCode>General</c:formatCode>
                <c:ptCount val="6"/>
                <c:pt idx="0">
                  <c:v>15</c:v>
                </c:pt>
                <c:pt idx="1">
                  <c:v>22</c:v>
                </c:pt>
                <c:pt idx="2">
                  <c:v>26</c:v>
                </c:pt>
                <c:pt idx="3">
                  <c:v>34</c:v>
                </c:pt>
                <c:pt idx="4">
                  <c:v>32</c:v>
                </c:pt>
                <c:pt idx="5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Лист3!$A$118</c:f>
              <c:strCache>
                <c:ptCount val="1"/>
                <c:pt idx="0">
                  <c:v>Кандидаты наук</c:v>
                </c:pt>
              </c:strCache>
            </c:strRef>
          </c:tx>
          <c:spPr>
            <a:solidFill>
              <a:srgbClr val="DD97BA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Лист3!$B$116:$G$116</c:f>
              <c:strCache>
                <c:ptCount val="6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</c:strCache>
            </c:strRef>
          </c:cat>
          <c:val>
            <c:numRef>
              <c:f>Лист3!$B$118:$G$118</c:f>
              <c:numCache>
                <c:formatCode>General</c:formatCode>
                <c:ptCount val="6"/>
                <c:pt idx="0">
                  <c:v>75</c:v>
                </c:pt>
                <c:pt idx="1">
                  <c:v>86</c:v>
                </c:pt>
                <c:pt idx="2">
                  <c:v>102</c:v>
                </c:pt>
                <c:pt idx="3">
                  <c:v>139</c:v>
                </c:pt>
                <c:pt idx="4">
                  <c:v>156</c:v>
                </c:pt>
                <c:pt idx="5">
                  <c:v>163</c:v>
                </c:pt>
              </c:numCache>
            </c:numRef>
          </c:val>
        </c:ser>
        <c:ser>
          <c:idx val="2"/>
          <c:order val="2"/>
          <c:tx>
            <c:strRef>
              <c:f>Лист3!$A$119</c:f>
              <c:strCache>
                <c:ptCount val="1"/>
                <c:pt idx="0">
                  <c:v>Без ученой степени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Лист3!$B$116:$G$116</c:f>
              <c:strCache>
                <c:ptCount val="6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</c:strCache>
            </c:strRef>
          </c:cat>
          <c:val>
            <c:numRef>
              <c:f>Лист3!$B$119:$G$119</c:f>
              <c:numCache>
                <c:formatCode>General</c:formatCode>
                <c:ptCount val="6"/>
                <c:pt idx="0">
                  <c:v>93</c:v>
                </c:pt>
                <c:pt idx="1">
                  <c:v>184</c:v>
                </c:pt>
                <c:pt idx="2">
                  <c:v>223</c:v>
                </c:pt>
                <c:pt idx="3">
                  <c:v>164</c:v>
                </c:pt>
                <c:pt idx="4">
                  <c:v>148</c:v>
                </c:pt>
                <c:pt idx="5">
                  <c:v>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092032"/>
        <c:axId val="64093568"/>
        <c:axId val="0"/>
      </c:bar3DChart>
      <c:catAx>
        <c:axId val="6409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4093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0935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40920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534005129331541"/>
          <c:y val="0.89790053109906132"/>
          <c:w val="0.68932147761408857"/>
          <c:h val="8.108131886178811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baseline="0" dirty="0" smtClean="0"/>
              <a:t>Доктора наук</a:t>
            </a:r>
            <a:endParaRPr lang="ru-RU" sz="1600" baseline="0" dirty="0"/>
          </a:p>
        </c:rich>
      </c:tx>
      <c:layout>
        <c:manualLayout>
          <c:xMode val="edge"/>
          <c:yMode val="edge"/>
          <c:x val="0.14358218781974291"/>
          <c:y val="5.248903565420878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2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7102242692518063E-2"/>
          <c:y val="4.0955631399317426E-2"/>
          <c:w val="0.91206523712837873"/>
          <c:h val="0.706484641638225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Лист3!$A$144</c:f>
              <c:strCache>
                <c:ptCount val="1"/>
                <c:pt idx="0">
                  <c:v>штатные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Лист3!$B$143:$G$143</c:f>
              <c:strCache>
                <c:ptCount val="6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</c:strCache>
            </c:strRef>
          </c:cat>
          <c:val>
            <c:numRef>
              <c:f>Лист3!$B$144:$G$144</c:f>
              <c:numCache>
                <c:formatCode>General</c:formatCode>
                <c:ptCount val="6"/>
                <c:pt idx="0">
                  <c:v>6</c:v>
                </c:pt>
                <c:pt idx="1">
                  <c:v>12</c:v>
                </c:pt>
                <c:pt idx="2">
                  <c:v>12</c:v>
                </c:pt>
                <c:pt idx="3">
                  <c:v>8</c:v>
                </c:pt>
                <c:pt idx="4">
                  <c:v>15</c:v>
                </c:pt>
                <c:pt idx="5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Лист3!$A$145</c:f>
              <c:strCache>
                <c:ptCount val="1"/>
                <c:pt idx="0">
                  <c:v>совместители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Лист3!$B$143:$G$143</c:f>
              <c:strCache>
                <c:ptCount val="6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</c:strCache>
            </c:strRef>
          </c:cat>
          <c:val>
            <c:numRef>
              <c:f>Лист3!$B$145:$G$145</c:f>
              <c:numCache>
                <c:formatCode>General</c:formatCode>
                <c:ptCount val="6"/>
                <c:pt idx="0">
                  <c:v>9</c:v>
                </c:pt>
                <c:pt idx="1">
                  <c:v>10</c:v>
                </c:pt>
                <c:pt idx="2">
                  <c:v>14</c:v>
                </c:pt>
                <c:pt idx="3">
                  <c:v>26</c:v>
                </c:pt>
                <c:pt idx="4">
                  <c:v>17</c:v>
                </c:pt>
                <c:pt idx="5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858368"/>
        <c:axId val="64876544"/>
        <c:axId val="0"/>
      </c:bar3DChart>
      <c:catAx>
        <c:axId val="6485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4876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8765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48583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4455182127626288"/>
          <c:y val="0.89078498293515351"/>
          <c:w val="0.31250048906451816"/>
          <c:h val="8.532423208191126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baseline="0" dirty="0" smtClean="0"/>
              <a:t>Кандидаты наук</a:t>
            </a:r>
            <a:endParaRPr lang="ru-RU" sz="1600" baseline="0" dirty="0"/>
          </a:p>
        </c:rich>
      </c:tx>
      <c:layout>
        <c:manualLayout>
          <c:xMode val="edge"/>
          <c:yMode val="edge"/>
          <c:x val="0.16977152632873732"/>
          <c:y val="0.1284265211776769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2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76808919578206"/>
          <c:y val="5.9722431224606277E-2"/>
          <c:w val="0.88201085890272368"/>
          <c:h val="0.753613172454162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Лист3!$A$171</c:f>
              <c:strCache>
                <c:ptCount val="1"/>
                <c:pt idx="0">
                  <c:v>штатные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Лист3!$B$170:$G$170</c:f>
              <c:strCache>
                <c:ptCount val="6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</c:strCache>
            </c:strRef>
          </c:cat>
          <c:val>
            <c:numRef>
              <c:f>Лист3!$B$171:$G$171</c:f>
              <c:numCache>
                <c:formatCode>General</c:formatCode>
                <c:ptCount val="6"/>
                <c:pt idx="0">
                  <c:v>32</c:v>
                </c:pt>
                <c:pt idx="1">
                  <c:v>34</c:v>
                </c:pt>
                <c:pt idx="2">
                  <c:v>64</c:v>
                </c:pt>
                <c:pt idx="3">
                  <c:v>68</c:v>
                </c:pt>
                <c:pt idx="4">
                  <c:v>94</c:v>
                </c:pt>
                <c:pt idx="5">
                  <c:v>103</c:v>
                </c:pt>
              </c:numCache>
            </c:numRef>
          </c:val>
        </c:ser>
        <c:ser>
          <c:idx val="1"/>
          <c:order val="1"/>
          <c:tx>
            <c:strRef>
              <c:f>Лист3!$A$172</c:f>
              <c:strCache>
                <c:ptCount val="1"/>
                <c:pt idx="0">
                  <c:v>совместители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Лист3!$B$170:$G$170</c:f>
              <c:strCache>
                <c:ptCount val="6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</c:strCache>
            </c:strRef>
          </c:cat>
          <c:val>
            <c:numRef>
              <c:f>Лист3!$B$172:$G$172</c:f>
              <c:numCache>
                <c:formatCode>General</c:formatCode>
                <c:ptCount val="6"/>
                <c:pt idx="0">
                  <c:v>43</c:v>
                </c:pt>
                <c:pt idx="1">
                  <c:v>52</c:v>
                </c:pt>
                <c:pt idx="2">
                  <c:v>38</c:v>
                </c:pt>
                <c:pt idx="3">
                  <c:v>71</c:v>
                </c:pt>
                <c:pt idx="4">
                  <c:v>62</c:v>
                </c:pt>
                <c:pt idx="5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984960"/>
        <c:axId val="64986496"/>
        <c:axId val="0"/>
      </c:bar3DChart>
      <c:catAx>
        <c:axId val="6498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4986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9864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49849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6320028375022217"/>
          <c:y val="0.88808820807516353"/>
          <c:w val="0.27520021500016795"/>
          <c:h val="8.664275200733301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Факультет экономики</a:t>
            </a:r>
            <a:endParaRPr lang="ru-RU" dirty="0"/>
          </a:p>
        </c:rich>
      </c:tx>
      <c:layout>
        <c:manualLayout>
          <c:xMode val="edge"/>
          <c:yMode val="edge"/>
          <c:x val="0.66300269054140071"/>
          <c:y val="1.641014155362261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'Итог графики'!$B$6</c:f>
              <c:strCache>
                <c:ptCount val="1"/>
                <c:pt idx="0">
                  <c:v>Кафедра экономической теории 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'Итог графики'!$C$5:$F$5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'Итог графики'!$C$6:$F$6</c:f>
              <c:numCache>
                <c:formatCode>General</c:formatCode>
                <c:ptCount val="4"/>
                <c:pt idx="0">
                  <c:v>60</c:v>
                </c:pt>
                <c:pt idx="1">
                  <c:v>55</c:v>
                </c:pt>
                <c:pt idx="2">
                  <c:v>47.8</c:v>
                </c:pt>
                <c:pt idx="3">
                  <c:v>45.8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'Итог графики'!$B$7</c:f>
              <c:strCache>
                <c:ptCount val="1"/>
                <c:pt idx="0">
                  <c:v>Кафедра институциональной экономики 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4.3760377476326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27816162749274E-3"/>
                  <c:y val="4.3760377476326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4.3760377476326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'Итог графики'!$C$5:$F$5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'Итог графики'!$C$7:$F$7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'Итог графики'!$B$8</c:f>
              <c:strCache>
                <c:ptCount val="1"/>
                <c:pt idx="0">
                  <c:v>Кафедра финансовых рынков и финансового менеджмента 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1"/>
              <c:layout>
                <c:manualLayout>
                  <c:x val="0"/>
                  <c:y val="-3.82903302917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27816162749274E-3"/>
                  <c:y val="8.2050707768113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'Итог графики'!$C$5:$F$5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'Итог графики'!$C$8:$F$8</c:f>
              <c:numCache>
                <c:formatCode>General</c:formatCode>
                <c:ptCount val="4"/>
                <c:pt idx="0">
                  <c:v>60</c:v>
                </c:pt>
                <c:pt idx="1">
                  <c:v>69.599999999999994</c:v>
                </c:pt>
                <c:pt idx="2">
                  <c:v>69.8</c:v>
                </c:pt>
                <c:pt idx="3">
                  <c:v>81.2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'Итог графики'!$B$9</c:f>
              <c:strCache>
                <c:ptCount val="1"/>
                <c:pt idx="0">
                  <c:v>Кафедра городской и региональной экономики</c:v>
                </c:pt>
              </c:strCache>
            </c:strRef>
          </c:tx>
          <c:marker>
            <c:symbol val="circle"/>
            <c:size val="10"/>
            <c:spPr>
              <a:solidFill>
                <a:srgbClr val="7030A0"/>
              </a:solidFill>
            </c:spPr>
          </c:marke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'Итог графики'!$C$5:$F$5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'Итог графики'!$C$9:$F$9</c:f>
              <c:numCache>
                <c:formatCode>General</c:formatCode>
                <c:ptCount val="4"/>
                <c:pt idx="3">
                  <c:v>63.6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49344"/>
        <c:axId val="65050880"/>
      </c:lineChart>
      <c:catAx>
        <c:axId val="65049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5050880"/>
        <c:crosses val="autoZero"/>
        <c:auto val="1"/>
        <c:lblAlgn val="ctr"/>
        <c:lblOffset val="100"/>
        <c:noMultiLvlLbl val="0"/>
      </c:catAx>
      <c:valAx>
        <c:axId val="650508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049344"/>
        <c:crosses val="autoZero"/>
        <c:crossBetween val="between"/>
      </c:valAx>
      <c:spPr>
        <a:noFill/>
      </c:spPr>
    </c:plotArea>
    <c:legend>
      <c:legendPos val="r"/>
      <c:layout/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Факультет менеджмента</a:t>
            </a:r>
            <a:endParaRPr lang="ru-RU" dirty="0"/>
          </a:p>
        </c:rich>
      </c:tx>
      <c:layout>
        <c:manualLayout>
          <c:xMode val="edge"/>
          <c:yMode val="edge"/>
          <c:x val="0.62804882169346821"/>
          <c:y val="6.01705190299495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320995543926614E-2"/>
          <c:y val="7.2591947274724442E-2"/>
          <c:w val="0.54459098118721883"/>
          <c:h val="0.8100738937754336"/>
        </c:manualLayout>
      </c:layout>
      <c:lineChart>
        <c:grouping val="standard"/>
        <c:varyColors val="0"/>
        <c:ser>
          <c:idx val="5"/>
          <c:order val="5"/>
          <c:tx>
            <c:strRef>
              <c:f>'Итог графики'!$B$6</c:f>
            </c:strRef>
          </c:tx>
          <c:cat>
            <c:multiLvlStrRef>
              <c:f>'Итог графики'!$C$5:$F$5</c:f>
            </c:multiLvlStrRef>
          </c:cat>
          <c:val>
            <c:numRef>
              <c:f>'Итог графики'!$C$6:$F$6</c:f>
            </c:numRef>
          </c:val>
          <c:smooth val="0"/>
        </c:ser>
        <c:ser>
          <c:idx val="6"/>
          <c:order val="6"/>
          <c:tx>
            <c:strRef>
              <c:f>'Итог графики'!$B$7</c:f>
            </c:strRef>
          </c:tx>
          <c:cat>
            <c:multiLvlStrRef>
              <c:f>'Итог графики'!$C$5:$F$5</c:f>
            </c:multiLvlStrRef>
          </c:cat>
          <c:val>
            <c:numRef>
              <c:f>'Итог графики'!$C$7:$F$7</c:f>
            </c:numRef>
          </c:val>
          <c:smooth val="0"/>
        </c:ser>
        <c:ser>
          <c:idx val="7"/>
          <c:order val="7"/>
          <c:tx>
            <c:strRef>
              <c:f>'Итог графики'!$B$8</c:f>
            </c:strRef>
          </c:tx>
          <c:spPr>
            <a:ln>
              <a:solidFill>
                <a:srgbClr val="0070C0"/>
              </a:solidFill>
            </a:ln>
          </c:spPr>
          <c:cat>
            <c:multiLvlStrRef>
              <c:f>'Итог графики'!$C$5:$F$5</c:f>
            </c:multiLvlStrRef>
          </c:cat>
          <c:val>
            <c:numRef>
              <c:f>'Итог графики'!$C$8:$F$8</c:f>
            </c:numRef>
          </c:val>
          <c:smooth val="0"/>
        </c:ser>
        <c:ser>
          <c:idx val="8"/>
          <c:order val="8"/>
          <c:tx>
            <c:strRef>
              <c:f>'Итог графики'!$B$9</c:f>
            </c:strRef>
          </c:tx>
          <c:cat>
            <c:multiLvlStrRef>
              <c:f>'Итог графики'!$C$5:$F$5</c:f>
            </c:multiLvlStrRef>
          </c:cat>
          <c:val>
            <c:numRef>
              <c:f>'Итог графики'!$C$9:$F$9</c:f>
            </c:numRef>
          </c:val>
          <c:smooth val="0"/>
        </c:ser>
        <c:ser>
          <c:idx val="0"/>
          <c:order val="0"/>
          <c:tx>
            <c:strRef>
              <c:f>'[Диаграмма ППС для презентации.xlsx]Итог графики'!$B$13</c:f>
              <c:strCache>
                <c:ptCount val="1"/>
                <c:pt idx="0">
                  <c:v>Кафедра менеджмента</c:v>
                </c:pt>
              </c:strCache>
            </c:strRef>
          </c:tx>
          <c:dLbls>
            <c:dLbl>
              <c:idx val="0"/>
              <c:layout>
                <c:manualLayout>
                  <c:x val="-1.3793006909294863E-2"/>
                  <c:y val="-3.0085259514974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60450586039889E-2"/>
                  <c:y val="-4.649540106859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27816162749274E-3"/>
                  <c:y val="-1.749645517379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ППС для презентации.xlsx]Итог графики'!$C$12:$F$12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'[Диаграмма ППС для презентации.xlsx]Итог графики'!$C$13:$F$13</c:f>
              <c:numCache>
                <c:formatCode>General</c:formatCode>
                <c:ptCount val="4"/>
                <c:pt idx="0">
                  <c:v>80.900000000000006</c:v>
                </c:pt>
                <c:pt idx="1">
                  <c:v>69.2</c:v>
                </c:pt>
                <c:pt idx="2">
                  <c:v>65.5</c:v>
                </c:pt>
                <c:pt idx="3">
                  <c:v>70.599999999999994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'[Диаграмма ППС для презентации.xlsx]Итог графики'!$B$14</c:f>
              <c:strCache>
                <c:ptCount val="1"/>
                <c:pt idx="0">
                  <c:v>Кафедра бизнес-информатики</c:v>
                </c:pt>
              </c:strCache>
            </c:strRef>
          </c:tx>
          <c:dLbls>
            <c:dLbl>
              <c:idx val="0"/>
              <c:layout>
                <c:manualLayout>
                  <c:x val="-2.145578852556982E-2"/>
                  <c:y val="3.82903302917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923232202314824E-2"/>
                  <c:y val="3.82903302917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390675879059827E-2"/>
                  <c:y val="3.5555306699515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858119555804841E-2"/>
                  <c:y val="3.5555306699515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ППС для презентации.xlsx]Итог графики'!$C$12:$F$12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'[Диаграмма ППС для презентации.xlsx]Итог графики'!$C$14:$F$14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33.300000000000004</c:v>
                </c:pt>
                <c:pt idx="3">
                  <c:v>33.300000000000004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'[Диаграмма ППС для презентации.xlsx]Итог графики'!$B$15</c:f>
              <c:strCache>
                <c:ptCount val="1"/>
                <c:pt idx="0">
                  <c:v>Кафедра государственного и муниципального управления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1.5325563232549862E-3"/>
                  <c:y val="2.6948089910955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60450586039889E-2"/>
                  <c:y val="2.6948089910955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586013818589758E-2"/>
                  <c:y val="-5.196544825313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627816162749274E-3"/>
                  <c:y val="-3.5555306699515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ППС для презентации.xlsx]Итог графики'!$C$12:$F$12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'[Диаграмма ППС для презентации.xlsx]Итог графики'!$C$15:$F$15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77.7</c:v>
                </c:pt>
                <c:pt idx="3">
                  <c:v>91.7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'[Диаграмма ППС для презентации.xlsx]Итог графики'!$B$16</c:f>
              <c:strCache>
                <c:ptCount val="1"/>
                <c:pt idx="0">
                  <c:v>Кафедра психологии</c:v>
                </c:pt>
              </c:strCache>
            </c:strRef>
          </c:tx>
          <c:dLbls>
            <c:dLbl>
              <c:idx val="0"/>
              <c:layout>
                <c:manualLayout>
                  <c:x val="-6.5899921899964423E-2"/>
                  <c:y val="-2.091488629383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1225605806240525E-2"/>
                  <c:y val="2.091488629383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834809253454402E-2"/>
                  <c:y val="-2.3529247080561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ППС для презентации.xlsx]Итог графики'!$C$12:$F$12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'[Диаграмма ППС для презентации.xlsx]Итог графики'!$C$16:$F$16</c:f>
              <c:numCache>
                <c:formatCode>General</c:formatCode>
                <c:ptCount val="4"/>
                <c:pt idx="0">
                  <c:v>66.7</c:v>
                </c:pt>
                <c:pt idx="1">
                  <c:v>66.7</c:v>
                </c:pt>
                <c:pt idx="2">
                  <c:v>66.7</c:v>
                </c:pt>
                <c:pt idx="3">
                  <c:v>87.5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'[Диаграмма ППС для презентации.xlsx]Итог графики'!$B$17</c:f>
              <c:strCache>
                <c:ptCount val="1"/>
                <c:pt idx="0">
                  <c:v>Кафедра прикладной политологии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dLbls>
            <c:dLbl>
              <c:idx val="0"/>
              <c:layout>
                <c:manualLayout>
                  <c:x val="-6.5899921899964423E-2"/>
                  <c:y val="-2.188018873816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976689697649594E-3"/>
                  <c:y val="1.914516514589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44133374394575E-2"/>
                  <c:y val="4.3760377476326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627816162749274E-3"/>
                  <c:y val="3.5555306699515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ППС для презентации.xlsx]Итог графики'!$C$12:$F$12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'[Диаграмма ППС для презентации.xlsx]Итог графики'!$C$17:$F$17</c:f>
              <c:numCache>
                <c:formatCode>General</c:formatCode>
                <c:ptCount val="4"/>
                <c:pt idx="0">
                  <c:v>54.5</c:v>
                </c:pt>
                <c:pt idx="1">
                  <c:v>56.3</c:v>
                </c:pt>
                <c:pt idx="2">
                  <c:v>62.5</c:v>
                </c:pt>
                <c:pt idx="3">
                  <c:v>68.2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679360"/>
        <c:axId val="65680896"/>
      </c:lineChart>
      <c:catAx>
        <c:axId val="65679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 b="1" baseline="0"/>
            </a:pPr>
            <a:endParaRPr lang="ru-RU"/>
          </a:p>
        </c:txPr>
        <c:crossAx val="65680896"/>
        <c:crosses val="autoZero"/>
        <c:auto val="1"/>
        <c:lblAlgn val="ctr"/>
        <c:lblOffset val="100"/>
        <c:noMultiLvlLbl val="0"/>
      </c:catAx>
      <c:valAx>
        <c:axId val="6568089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6793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Юридический факультет</a:t>
            </a:r>
            <a:endParaRPr lang="ru-RU" dirty="0"/>
          </a:p>
        </c:rich>
      </c:tx>
      <c:layout>
        <c:manualLayout>
          <c:xMode val="edge"/>
          <c:yMode val="edge"/>
          <c:x val="0.65005495697332205"/>
          <c:y val="3.04759771710134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041502586699187E-2"/>
          <c:y val="4.2412401562993723E-2"/>
          <c:w val="0.58471841066572705"/>
          <c:h val="0.858172521227198"/>
        </c:manualLayout>
      </c:layout>
      <c:lineChart>
        <c:grouping val="standard"/>
        <c:varyColors val="0"/>
        <c:ser>
          <c:idx val="0"/>
          <c:order val="0"/>
          <c:tx>
            <c:strRef>
              <c:f>'Итог графики'!$B$20</c:f>
              <c:strCache>
                <c:ptCount val="1"/>
                <c:pt idx="0">
                  <c:v>Кафедра теории и истории государства и права </c:v>
                </c:pt>
              </c:strCache>
            </c:strRef>
          </c:tx>
          <c:dLbls>
            <c:dLbl>
              <c:idx val="0"/>
              <c:layout>
                <c:manualLayout>
                  <c:x val="-4.3360130121360583E-3"/>
                  <c:y val="-3.301564193526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360130121360583E-3"/>
                  <c:y val="-2.7936312406762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906753414240382E-2"/>
                  <c:y val="-4.063463622801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'Итог графики'!$C$19:$F$19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'Итог графики'!$C$20:$F$20</c:f>
              <c:numCache>
                <c:formatCode>General</c:formatCode>
                <c:ptCount val="4"/>
                <c:pt idx="0">
                  <c:v>80</c:v>
                </c:pt>
                <c:pt idx="1">
                  <c:v>72.7</c:v>
                </c:pt>
                <c:pt idx="2">
                  <c:v>69.2</c:v>
                </c:pt>
                <c:pt idx="3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'Итог графики'!$B$21</c:f>
              <c:strCache>
                <c:ptCount val="1"/>
                <c:pt idx="0">
                  <c:v>Кафедра конституционного и административного права</c:v>
                </c:pt>
              </c:strCache>
            </c:strRef>
          </c:tx>
          <c:dLbls>
            <c:dLbl>
              <c:idx val="0"/>
              <c:layout>
                <c:manualLayout>
                  <c:x val="-4.3360130121360583E-3"/>
                  <c:y val="2.5396647642511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008039036408174E-2"/>
                  <c:y val="3.5555306699515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680065060680282E-2"/>
                  <c:y val="2.7936312406762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360130121360583E-3"/>
                  <c:y val="-3.3015641935264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'Итог графики'!$C$19:$F$19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'Итог графики'!$C$21:$F$21</c:f>
              <c:numCache>
                <c:formatCode>General</c:formatCode>
                <c:ptCount val="4"/>
                <c:pt idx="0">
                  <c:v>72.7</c:v>
                </c:pt>
                <c:pt idx="1">
                  <c:v>70</c:v>
                </c:pt>
                <c:pt idx="2">
                  <c:v>69.2</c:v>
                </c:pt>
                <c:pt idx="3">
                  <c:v>58.3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'Итог графики'!$B$22</c:f>
              <c:strCache>
                <c:ptCount val="1"/>
                <c:pt idx="0">
                  <c:v>Кафедра гражданского права и процесса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dLbls>
            <c:dLbl>
              <c:idx val="0"/>
              <c:layout>
                <c:manualLayout>
                  <c:x val="-2.1680065060680282E-2"/>
                  <c:y val="4.5713965756520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234727389968274E-2"/>
                  <c:y val="3.301564193526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234727389968274E-2"/>
                  <c:y val="3.301564193526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360130121360583E-3"/>
                  <c:y val="-2.5396647642511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'Итог графики'!$C$19:$F$19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'Итог графики'!$C$22:$F$22</c:f>
              <c:numCache>
                <c:formatCode>General</c:formatCode>
                <c:ptCount val="4"/>
                <c:pt idx="0">
                  <c:v>63.6</c:v>
                </c:pt>
                <c:pt idx="1">
                  <c:v>50</c:v>
                </c:pt>
                <c:pt idx="2">
                  <c:v>60</c:v>
                </c:pt>
                <c:pt idx="3">
                  <c:v>42.9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'Итог графики'!$B$23</c:f>
              <c:strCache>
                <c:ptCount val="1"/>
                <c:pt idx="0">
                  <c:v>Кафедра финансового права</c:v>
                </c:pt>
              </c:strCache>
            </c:strRef>
          </c:tx>
          <c:spPr>
            <a:ln w="38100"/>
          </c:spPr>
          <c:dLbls>
            <c:dLbl>
              <c:idx val="0"/>
              <c:layout>
                <c:manualLayout>
                  <c:x val="-4.3360130121360583E-3"/>
                  <c:y val="2.5396647642511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17363694984133E-2"/>
                  <c:y val="2.5396647642511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477493816344736E-2"/>
                  <c:y val="-1.0158659057004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360130121360583E-3"/>
                  <c:y val="1.2698323821255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'Итог графики'!$C$19:$F$19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'Итог графики'!$C$23:$F$23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60</c:v>
                </c:pt>
                <c:pt idx="3">
                  <c:v>57.1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735296"/>
        <c:axId val="65761664"/>
      </c:lineChart>
      <c:catAx>
        <c:axId val="65735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65761664"/>
        <c:crosses val="autoZero"/>
        <c:auto val="1"/>
        <c:lblAlgn val="ctr"/>
        <c:lblOffset val="100"/>
        <c:noMultiLvlLbl val="0"/>
      </c:catAx>
      <c:valAx>
        <c:axId val="6576166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7352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Факультет социологии</a:t>
            </a:r>
          </a:p>
        </c:rich>
      </c:tx>
      <c:layout>
        <c:manualLayout>
          <c:xMode val="edge"/>
          <c:yMode val="edge"/>
          <c:x val="0.68181741186633948"/>
          <c:y val="3.184057316374538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'Итог графики'!$B$27</c:f>
              <c:strCache>
                <c:ptCount val="1"/>
                <c:pt idx="0">
                  <c:v>Кафедра гуманитарных наук</c:v>
                </c:pt>
              </c:strCache>
            </c:strRef>
          </c:tx>
          <c:dLbls>
            <c:dLbl>
              <c:idx val="0"/>
              <c:layout>
                <c:manualLayout>
                  <c:x val="-7.02142611292956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3.980071645468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445284046035344E-2"/>
                  <c:y val="3.1840573163745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756817982379298E-3"/>
                  <c:y val="-3.7147335357702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'Итог графики'!$C$26:$F$26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'Итог графики'!$C$27:$F$27</c:f>
              <c:numCache>
                <c:formatCode>General</c:formatCode>
                <c:ptCount val="4"/>
                <c:pt idx="0">
                  <c:v>66.7</c:v>
                </c:pt>
                <c:pt idx="1">
                  <c:v>64.3</c:v>
                </c:pt>
                <c:pt idx="2">
                  <c:v>68.8</c:v>
                </c:pt>
                <c:pt idx="3">
                  <c:v>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'Итог графики'!$B$28</c:f>
              <c:strCache>
                <c:ptCount val="1"/>
                <c:pt idx="0">
                  <c:v>Кафедра социологии</c:v>
                </c:pt>
              </c:strCache>
            </c:strRef>
          </c:tx>
          <c:dLbls>
            <c:dLbl>
              <c:idx val="0"/>
              <c:layout>
                <c:manualLayout>
                  <c:x val="-7.0214261129295671E-2"/>
                  <c:y val="2.653381096978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635226973568943E-3"/>
                  <c:y val="-3.4493954260724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372329440749129E-2"/>
                  <c:y val="-3.4493954260724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'Итог графики'!$C$26:$F$26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'Итог графики'!$C$28:$F$28</c:f>
              <c:numCache>
                <c:formatCode>General</c:formatCode>
                <c:ptCount val="4"/>
                <c:pt idx="0">
                  <c:v>76.5</c:v>
                </c:pt>
                <c:pt idx="1">
                  <c:v>73.3</c:v>
                </c:pt>
                <c:pt idx="2">
                  <c:v>71.400000000000006</c:v>
                </c:pt>
                <c:pt idx="3">
                  <c:v>61.1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'Итог графики'!$B$29</c:f>
              <c:strCache>
                <c:ptCount val="1"/>
                <c:pt idx="0">
                  <c:v>Кафедра методов и технологий социологических исследований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6.2744658881498258E-2"/>
                  <c:y val="-5.3067621939575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433124945154306E-2"/>
                  <c:y val="-4.2454097551660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756817982379298E-3"/>
                  <c:y val="-3.7147335357702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854090789427591E-2"/>
                  <c:y val="-3.7147335357702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'Итог графики'!$C$26:$F$26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'Итог графики'!$C$29:$F$29</c:f>
              <c:numCache>
                <c:formatCode>General</c:formatCode>
                <c:ptCount val="4"/>
                <c:pt idx="0">
                  <c:v>60</c:v>
                </c:pt>
                <c:pt idx="1">
                  <c:v>87.5</c:v>
                </c:pt>
                <c:pt idx="2">
                  <c:v>90</c:v>
                </c:pt>
                <c:pt idx="3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635264"/>
        <c:axId val="64636800"/>
      </c:lineChart>
      <c:catAx>
        <c:axId val="64635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64636800"/>
        <c:crosses val="autoZero"/>
        <c:auto val="1"/>
        <c:lblAlgn val="ctr"/>
        <c:lblOffset val="100"/>
        <c:noMultiLvlLbl val="0"/>
      </c:catAx>
      <c:valAx>
        <c:axId val="6463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63526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6395000565807716"/>
          <c:y val="0.23379337808006367"/>
          <c:w val="0.32708647164456678"/>
          <c:h val="0.4971232752500552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Межфакультетские</a:t>
            </a:r>
          </a:p>
          <a:p>
            <a:pPr>
              <a:defRPr/>
            </a:pPr>
            <a:r>
              <a:rPr lang="ru-RU" dirty="0" smtClean="0"/>
              <a:t> кафедры</a:t>
            </a:r>
            <a:endParaRPr lang="ru-RU" dirty="0"/>
          </a:p>
        </c:rich>
      </c:tx>
      <c:layout>
        <c:manualLayout>
          <c:xMode val="edge"/>
          <c:yMode val="edge"/>
          <c:x val="0.72187706516857464"/>
          <c:y val="4.444413337439457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824410236672311E-2"/>
          <c:y val="2.9803712968711663E-2"/>
          <c:w val="0.6232506720877552"/>
          <c:h val="0.86785723696236805"/>
        </c:manualLayout>
      </c:layout>
      <c:lineChart>
        <c:grouping val="standard"/>
        <c:varyColors val="0"/>
        <c:ser>
          <c:idx val="0"/>
          <c:order val="0"/>
          <c:tx>
            <c:strRef>
              <c:f>'Итог графики'!$B$32</c:f>
              <c:strCache>
                <c:ptCount val="1"/>
                <c:pt idx="0">
                  <c:v>Кафедра иностранных языков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'Итог графики'!$C$31:$F$31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'Итог графики'!$C$32:$F$32</c:f>
              <c:numCache>
                <c:formatCode>General</c:formatCode>
                <c:ptCount val="4"/>
                <c:pt idx="0">
                  <c:v>26.8</c:v>
                </c:pt>
                <c:pt idx="1">
                  <c:v>28.2</c:v>
                </c:pt>
                <c:pt idx="2">
                  <c:v>30.2</c:v>
                </c:pt>
                <c:pt idx="3">
                  <c:v>42.2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'Итог графики'!$B$33</c:f>
              <c:strCache>
                <c:ptCount val="1"/>
                <c:pt idx="0">
                  <c:v>Кафедра математики</c:v>
                </c:pt>
              </c:strCache>
            </c:strRef>
          </c:tx>
          <c:dLbls>
            <c:dLbl>
              <c:idx val="1"/>
              <c:layout>
                <c:manualLayout>
                  <c:x val="-5.9756817982379298E-3"/>
                  <c:y val="4.1829772587665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39204495594816E-3"/>
                  <c:y val="1.8300525507103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'Итог графики'!$C$31:$F$31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'Итог графики'!$C$33:$F$33</c:f>
              <c:numCache>
                <c:formatCode>General</c:formatCode>
                <c:ptCount val="4"/>
                <c:pt idx="0">
                  <c:v>35.300000000000004</c:v>
                </c:pt>
                <c:pt idx="1">
                  <c:v>54.5</c:v>
                </c:pt>
                <c:pt idx="2">
                  <c:v>53.8</c:v>
                </c:pt>
                <c:pt idx="3">
                  <c:v>58.8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'Итог графики'!$B$34</c:f>
              <c:strCache>
                <c:ptCount val="1"/>
                <c:pt idx="0">
                  <c:v>Кафедра физической культуры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8.9635226973568943E-3"/>
                  <c:y val="3.137232944074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756817982379298E-3"/>
                  <c:y val="4.705849416112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78408991189636E-2"/>
                  <c:y val="4.7058494161123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'Итог графики'!$C$31:$F$31</c:f>
              <c:strCache>
                <c:ptCount val="4"/>
                <c:pt idx="0">
                  <c:v>2008/2009  </c:v>
                </c:pt>
                <c:pt idx="1">
                  <c:v>2009/2010 </c:v>
                </c:pt>
                <c:pt idx="2">
                  <c:v>2010/2011 </c:v>
                </c:pt>
                <c:pt idx="3">
                  <c:v>2011/2012</c:v>
                </c:pt>
              </c:strCache>
            </c:strRef>
          </c:cat>
          <c:val>
            <c:numRef>
              <c:f>'Итог графики'!$C$34:$F$34</c:f>
              <c:numCache>
                <c:formatCode>General</c:formatCode>
                <c:ptCount val="4"/>
                <c:pt idx="0">
                  <c:v>11.1</c:v>
                </c:pt>
                <c:pt idx="1">
                  <c:v>18.2</c:v>
                </c:pt>
                <c:pt idx="2">
                  <c:v>23.1</c:v>
                </c:pt>
                <c:pt idx="3">
                  <c:v>16.7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702336"/>
        <c:axId val="64703872"/>
      </c:lineChart>
      <c:catAx>
        <c:axId val="64702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4703872"/>
        <c:crosses val="autoZero"/>
        <c:auto val="1"/>
        <c:lblAlgn val="ctr"/>
        <c:lblOffset val="100"/>
        <c:noMultiLvlLbl val="0"/>
      </c:catAx>
      <c:valAx>
        <c:axId val="647038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7023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B71B45D-1558-403B-9C20-83ABC9ED6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58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6319212-B385-4364-9A43-2A6A5FC71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A0A3EC-E488-461A-82F3-403140833CCB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60AB8-2337-4ADB-98A3-6035977AA58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0451C-390C-46C8-AF73-1AF0C3AFE5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E78B7-F3F8-4DD2-838A-A333AABD7B8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94364-712A-4A14-B9A8-84EEB8AE406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50C1-568C-4961-B2C1-99A352F0CF3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D6172-731A-4E23-828E-C99CB2A5088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215CE-CC38-44CD-B18D-7BFB602AFAE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5DDBC-05F7-4BE7-A323-DDC0B57014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B542-94E4-4AA5-B9C0-43FAE06FB1C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5D9CA-B71A-44D9-9078-2059241FB45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23339-4319-4FA0-B0B5-5132DD63952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80405-8B4F-489E-AA7B-4A90372918E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9EF28-094C-4298-B7CF-02034EA040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24525-EF96-4790-808D-71AE8D24E9C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229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29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29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8B2EFC-DD03-4B8B-9451-96687805CDD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1031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32" name="Line 1032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8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20051019-20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227647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</a:rPr>
              <a:t>ОТЧЕТ </a:t>
            </a:r>
            <a:br>
              <a:rPr lang="ru-RU" b="1" smtClean="0">
                <a:latin typeface="Times New Roman" pitchFamily="18" charset="0"/>
              </a:rPr>
            </a:br>
            <a:r>
              <a:rPr lang="ru-RU" b="1" smtClean="0">
                <a:latin typeface="Times New Roman" pitchFamily="18" charset="0"/>
              </a:rPr>
              <a:t>по учебно - методической работе</a:t>
            </a:r>
            <a:r>
              <a:rPr lang="ru-RU" smtClean="0"/>
              <a:t> 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4551363"/>
            <a:ext cx="8229600" cy="23066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smtClean="0"/>
              <a:t>  </a:t>
            </a:r>
            <a:r>
              <a:rPr lang="ru-RU" sz="2600" b="1" smtClean="0">
                <a:solidFill>
                  <a:srgbClr val="F2F2F2"/>
                </a:solidFill>
                <a:latin typeface="Times New Roman" pitchFamily="18" charset="0"/>
              </a:rPr>
              <a:t>201</a:t>
            </a:r>
            <a:r>
              <a:rPr lang="en-US" sz="2600" b="1" smtClean="0">
                <a:solidFill>
                  <a:srgbClr val="F2F2F2"/>
                </a:solidFill>
                <a:latin typeface="Times New Roman" pitchFamily="18" charset="0"/>
              </a:rPr>
              <a:t>1</a:t>
            </a:r>
            <a:r>
              <a:rPr lang="ru-RU" sz="2600" b="1" smtClean="0">
                <a:solidFill>
                  <a:srgbClr val="F2F2F2"/>
                </a:solidFill>
                <a:latin typeface="Times New Roman" pitchFamily="18" charset="0"/>
              </a:rPr>
              <a:t>-20</a:t>
            </a:r>
            <a:r>
              <a:rPr lang="en-US" sz="2600" b="1" smtClean="0">
                <a:solidFill>
                  <a:srgbClr val="F2F2F2"/>
                </a:solidFill>
                <a:latin typeface="Times New Roman" pitchFamily="18" charset="0"/>
              </a:rPr>
              <a:t>12</a:t>
            </a:r>
            <a:r>
              <a:rPr lang="ru-RU" sz="2600" b="1" smtClean="0">
                <a:solidFill>
                  <a:srgbClr val="F2F2F2"/>
                </a:solidFill>
                <a:latin typeface="Times New Roman" pitchFamily="18" charset="0"/>
              </a:rPr>
              <a:t> учебный год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smtClean="0">
                <a:solidFill>
                  <a:srgbClr val="F2F2F2"/>
                </a:solidFill>
                <a:latin typeface="Times New Roman" pitchFamily="18" charset="0"/>
              </a:rPr>
              <a:t>Санкт-Петербургский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smtClean="0">
                <a:solidFill>
                  <a:srgbClr val="F2F2F2"/>
                </a:solidFill>
                <a:latin typeface="Times New Roman" pitchFamily="18" charset="0"/>
              </a:rPr>
              <a:t>филиал НИУ ВШЭ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600" b="1" smtClean="0">
              <a:solidFill>
                <a:srgbClr val="F2F2F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900" b="1" smtClean="0">
                <a:solidFill>
                  <a:srgbClr val="F2F2F2"/>
                </a:solidFill>
              </a:rPr>
              <a:t>УМО НИУ ВШЭ</a:t>
            </a:r>
            <a:r>
              <a:rPr lang="en-US" sz="1900" b="1" smtClean="0">
                <a:solidFill>
                  <a:srgbClr val="F2F2F2"/>
                </a:solidFill>
              </a:rPr>
              <a:t> -</a:t>
            </a:r>
            <a:r>
              <a:rPr lang="ru-RU" sz="1900" b="1" smtClean="0">
                <a:solidFill>
                  <a:srgbClr val="F2F2F2"/>
                </a:solidFill>
              </a:rPr>
              <a:t> Санкт-Петербург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49" name="Object 57"/>
          <p:cNvGraphicFramePr>
            <a:graphicFrameLocks noGrp="1" noChangeAspect="1"/>
          </p:cNvGraphicFramePr>
          <p:nvPr>
            <p:ph idx="1"/>
          </p:nvPr>
        </p:nvGraphicFramePr>
        <p:xfrm>
          <a:off x="420688" y="1228725"/>
          <a:ext cx="8256587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8" name="Document" r:id="rId3" imgW="7089920" imgH="4807415" progId="Word.Document.8">
                  <p:embed/>
                </p:oleObj>
              </mc:Choice>
              <mc:Fallback>
                <p:oleObj name="Document" r:id="rId3" imgW="7089920" imgH="4807415" progId="Word.Document.8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228725"/>
                        <a:ext cx="8256587" cy="536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r>
              <a:rPr lang="ru-RU" sz="3600" b="1" smtClean="0">
                <a:solidFill>
                  <a:schemeClr val="bg1"/>
                </a:solidFill>
              </a:rPr>
              <a:t>Динамика отчислений по факультетам</a:t>
            </a:r>
          </a:p>
        </p:txBody>
      </p:sp>
      <p:sp>
        <p:nvSpPr>
          <p:cNvPr id="59451" name="Прямоугольник 1"/>
          <p:cNvSpPr>
            <a:spLocks noChangeArrowheads="1"/>
          </p:cNvSpPr>
          <p:nvPr/>
        </p:nvSpPr>
        <p:spPr bwMode="auto">
          <a:xfrm>
            <a:off x="2286000" y="1658938"/>
            <a:ext cx="4572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11525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600" b="1" smtClean="0">
                <a:solidFill>
                  <a:schemeClr val="bg1"/>
                </a:solidFill>
              </a:rPr>
              <a:t>Результаты сдачи государственных междисциплинарных экзаменов в 201</a:t>
            </a:r>
            <a:r>
              <a:rPr lang="en-US" sz="2600" b="1" smtClean="0">
                <a:solidFill>
                  <a:schemeClr val="bg1"/>
                </a:solidFill>
              </a:rPr>
              <a:t>1</a:t>
            </a:r>
            <a:r>
              <a:rPr lang="ru-RU" sz="2600" b="1" smtClean="0">
                <a:solidFill>
                  <a:schemeClr val="bg1"/>
                </a:solidFill>
              </a:rPr>
              <a:t>-201</a:t>
            </a:r>
            <a:r>
              <a:rPr lang="en-US" sz="2600" b="1" smtClean="0">
                <a:solidFill>
                  <a:schemeClr val="bg1"/>
                </a:solidFill>
              </a:rPr>
              <a:t>2</a:t>
            </a:r>
            <a:r>
              <a:rPr lang="ru-RU" sz="2600" b="1" smtClean="0">
                <a:solidFill>
                  <a:schemeClr val="bg1"/>
                </a:solidFill>
              </a:rPr>
              <a:t> уч. году (в %)</a:t>
            </a: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0" y="174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611188" y="5949950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3495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-231775" y="1362075"/>
          <a:ext cx="9318625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r:id="rId4" imgW="9321592" imgH="5547841" progId="Excel.Chart.8">
                  <p:embed/>
                </p:oleObj>
              </mc:Choice>
              <mc:Fallback>
                <p:oleObj r:id="rId4" imgW="9321592" imgH="5547841" progId="Excel.Char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1775" y="1362075"/>
                        <a:ext cx="9318625" cy="554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600" b="1" smtClean="0">
                <a:solidFill>
                  <a:srgbClr val="E8E8E8"/>
                </a:solidFill>
              </a:rPr>
              <a:t>Результаты защиты выпускных квалификационных работ в 201</a:t>
            </a:r>
            <a:r>
              <a:rPr lang="en-US" sz="2600" b="1" smtClean="0">
                <a:solidFill>
                  <a:srgbClr val="E8E8E8"/>
                </a:solidFill>
              </a:rPr>
              <a:t>1</a:t>
            </a:r>
            <a:r>
              <a:rPr lang="ru-RU" sz="2600" b="1" smtClean="0">
                <a:solidFill>
                  <a:srgbClr val="E8E8E8"/>
                </a:solidFill>
              </a:rPr>
              <a:t>-201</a:t>
            </a:r>
            <a:r>
              <a:rPr lang="en-US" sz="2600" b="1" smtClean="0">
                <a:solidFill>
                  <a:srgbClr val="E8E8E8"/>
                </a:solidFill>
              </a:rPr>
              <a:t>2</a:t>
            </a:r>
            <a:r>
              <a:rPr lang="ru-RU" sz="2600" b="1" smtClean="0">
                <a:solidFill>
                  <a:srgbClr val="E8E8E8"/>
                </a:solidFill>
              </a:rPr>
              <a:t> уч. году (в %, бак. и спец.)</a:t>
            </a: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0" y="174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611188" y="5949950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4519" name="Object 8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50800" y="1290638"/>
          <a:ext cx="9066213" cy="503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r:id="rId4" imgW="9065538" imgH="5029636" progId="Excel.Chart.8">
                  <p:embed/>
                </p:oleObj>
              </mc:Choice>
              <mc:Fallback>
                <p:oleObj r:id="rId4" imgW="9065538" imgH="5029636" progId="Excel.Char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290638"/>
                        <a:ext cx="9066213" cy="5030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413" cy="847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500" b="1" smtClean="0">
                <a:solidFill>
                  <a:schemeClr val="bg1"/>
                </a:solidFill>
              </a:rPr>
              <a:t>Результаты сдачи государственного экзамена по английскому языку в 201</a:t>
            </a:r>
            <a:r>
              <a:rPr lang="en-US" sz="2500" b="1" smtClean="0">
                <a:solidFill>
                  <a:schemeClr val="bg1"/>
                </a:solidFill>
              </a:rPr>
              <a:t>1</a:t>
            </a:r>
            <a:r>
              <a:rPr lang="ru-RU" sz="2500" b="1" smtClean="0">
                <a:solidFill>
                  <a:schemeClr val="bg1"/>
                </a:solidFill>
              </a:rPr>
              <a:t>-201</a:t>
            </a:r>
            <a:r>
              <a:rPr lang="en-US" sz="2500" b="1" smtClean="0">
                <a:solidFill>
                  <a:schemeClr val="bg1"/>
                </a:solidFill>
              </a:rPr>
              <a:t>2</a:t>
            </a:r>
            <a:r>
              <a:rPr lang="ru-RU" sz="2500" b="1" smtClean="0">
                <a:solidFill>
                  <a:schemeClr val="bg1"/>
                </a:solidFill>
              </a:rPr>
              <a:t> уч. году (в %)</a:t>
            </a:r>
            <a:endParaRPr lang="ru-RU" sz="2700" b="1" smtClean="0">
              <a:solidFill>
                <a:schemeClr val="bg1"/>
              </a:solidFill>
            </a:endParaRP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0" y="174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0" y="6019800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43" name="Rectangle 8"/>
          <p:cNvSpPr>
            <a:spLocks noChangeArrowheads="1"/>
          </p:cNvSpPr>
          <p:nvPr/>
        </p:nvSpPr>
        <p:spPr bwMode="auto">
          <a:xfrm>
            <a:off x="990600" y="57912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5544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163513" y="1236663"/>
          <a:ext cx="8921750" cy="567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r:id="rId4" imgW="8919221" imgH="5669771" progId="Excel.Chart.8">
                  <p:embed/>
                </p:oleObj>
              </mc:Choice>
              <mc:Fallback>
                <p:oleObj r:id="rId4" imgW="8919221" imgH="5669771" progId="Excel.Chart.8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236663"/>
                        <a:ext cx="8921750" cy="567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795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600" b="1" smtClean="0">
                <a:solidFill>
                  <a:srgbClr val="E8E8E8"/>
                </a:solidFill>
              </a:rPr>
              <a:t>Результаты защиты выпускных квалификационных работ в 201</a:t>
            </a:r>
            <a:r>
              <a:rPr lang="en-US" sz="2600" b="1" smtClean="0">
                <a:solidFill>
                  <a:srgbClr val="E8E8E8"/>
                </a:solidFill>
              </a:rPr>
              <a:t>1</a:t>
            </a:r>
            <a:r>
              <a:rPr lang="ru-RU" sz="2600" b="1" smtClean="0">
                <a:solidFill>
                  <a:srgbClr val="E8E8E8"/>
                </a:solidFill>
              </a:rPr>
              <a:t>-201</a:t>
            </a:r>
            <a:r>
              <a:rPr lang="en-US" sz="2600" b="1" smtClean="0">
                <a:solidFill>
                  <a:srgbClr val="E8E8E8"/>
                </a:solidFill>
              </a:rPr>
              <a:t>2</a:t>
            </a:r>
            <a:r>
              <a:rPr lang="ru-RU" sz="2600" b="1" smtClean="0">
                <a:solidFill>
                  <a:srgbClr val="E8E8E8"/>
                </a:solidFill>
              </a:rPr>
              <a:t> уч. году (в %) – магистерские программы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0" y="174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611188" y="5949950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6567" name="Object 8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34950" y="1735138"/>
          <a:ext cx="8636000" cy="505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r:id="rId4" imgW="8632684" imgH="5054022" progId="Excel.Chart.8">
                  <p:embed/>
                </p:oleObj>
              </mc:Choice>
              <mc:Fallback>
                <p:oleObj r:id="rId4" imgW="8632684" imgH="5054022" progId="Excel.Char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735138"/>
                        <a:ext cx="8636000" cy="505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3200" b="1" smtClean="0">
                <a:solidFill>
                  <a:srgbClr val="E8E8E8"/>
                </a:solidFill>
              </a:rPr>
              <a:t>Динамика численного состава ППС</a:t>
            </a:r>
            <a:br>
              <a:rPr lang="ru-RU" sz="3200" b="1" smtClean="0">
                <a:solidFill>
                  <a:srgbClr val="E8E8E8"/>
                </a:solidFill>
              </a:rPr>
            </a:br>
            <a:r>
              <a:rPr lang="ru-RU" sz="3200" b="1" smtClean="0">
                <a:solidFill>
                  <a:srgbClr val="E8E8E8"/>
                </a:solidFill>
              </a:rPr>
              <a:t>за  2008/09 - 2011/12 уч. гг. (чел.,ставок)</a:t>
            </a: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10" name="Chart 7"/>
          <p:cNvGraphicFramePr>
            <a:graphicFrameLocks/>
          </p:cNvGraphicFramePr>
          <p:nvPr/>
        </p:nvGraphicFramePr>
        <p:xfrm>
          <a:off x="285720" y="1714488"/>
          <a:ext cx="850112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3200" b="1" smtClean="0">
                <a:solidFill>
                  <a:srgbClr val="E8E8E8"/>
                </a:solidFill>
              </a:rPr>
              <a:t>Динамика качественного состава ППС</a:t>
            </a:r>
            <a:br>
              <a:rPr lang="ru-RU" sz="3200" b="1" smtClean="0">
                <a:solidFill>
                  <a:srgbClr val="E8E8E8"/>
                </a:solidFill>
              </a:rPr>
            </a:br>
            <a:r>
              <a:rPr lang="ru-RU" sz="3200" b="1" smtClean="0">
                <a:solidFill>
                  <a:srgbClr val="E8E8E8"/>
                </a:solidFill>
              </a:rPr>
              <a:t>за  2006/07 - 2011/12 уч. гг. (чел.)</a:t>
            </a:r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7" name="Chart 7"/>
          <p:cNvGraphicFramePr>
            <a:graphicFrameLocks/>
          </p:cNvGraphicFramePr>
          <p:nvPr/>
        </p:nvGraphicFramePr>
        <p:xfrm>
          <a:off x="142844" y="1785926"/>
          <a:ext cx="8786874" cy="478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400" b="1" smtClean="0">
                <a:solidFill>
                  <a:srgbClr val="E8E8E8"/>
                </a:solidFill>
              </a:rPr>
              <a:t>Соотношение штатных преподавателей и совместителей      НИУ ВШЭ Санкт-Петербург</a:t>
            </a:r>
            <a:r>
              <a:rPr lang="ru-RU" sz="3200" b="1" smtClean="0">
                <a:solidFill>
                  <a:srgbClr val="E8E8E8"/>
                </a:solidFill>
              </a:rPr>
              <a:t/>
            </a:r>
            <a:br>
              <a:rPr lang="ru-RU" sz="3200" b="1" smtClean="0">
                <a:solidFill>
                  <a:srgbClr val="E8E8E8"/>
                </a:solidFill>
              </a:rPr>
            </a:br>
            <a:r>
              <a:rPr lang="ru-RU" sz="2400" b="1" smtClean="0">
                <a:solidFill>
                  <a:srgbClr val="E8E8E8"/>
                </a:solidFill>
              </a:rPr>
              <a:t>за  2006/07 - 2011/12 уч. гг. (чел.)</a:t>
            </a:r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6" name="Chart 8"/>
          <p:cNvGraphicFramePr>
            <a:graphicFrameLocks/>
          </p:cNvGraphicFramePr>
          <p:nvPr/>
        </p:nvGraphicFramePr>
        <p:xfrm>
          <a:off x="1142976" y="1714489"/>
          <a:ext cx="671517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9"/>
          <p:cNvGraphicFramePr>
            <a:graphicFrameLocks/>
          </p:cNvGraphicFramePr>
          <p:nvPr/>
        </p:nvGraphicFramePr>
        <p:xfrm>
          <a:off x="1142976" y="4357694"/>
          <a:ext cx="6715172" cy="228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0075" cy="1228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качественного состава ППС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за 2010/2011 и  2011/2012 уч. гг.</a:t>
            </a:r>
            <a:r>
              <a:rPr lang="ru-RU" sz="2800" b="1" smtClean="0">
                <a:solidFill>
                  <a:srgbClr val="FF0000"/>
                </a:solidFill>
              </a:rPr>
              <a:t> </a:t>
            </a:r>
            <a:r>
              <a:rPr lang="ru-RU" sz="2800" b="1" smtClean="0">
                <a:solidFill>
                  <a:srgbClr val="E8E8E8"/>
                </a:solidFill>
              </a:rPr>
              <a:t/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(информация на октябрь, по факультетам)</a:t>
            </a:r>
            <a:r>
              <a:rPr lang="ru-RU" sz="2600" b="1" smtClean="0">
                <a:solidFill>
                  <a:srgbClr val="E8E8E8"/>
                </a:solidFill>
              </a:rPr>
              <a:t/>
            </a:r>
            <a:br>
              <a:rPr lang="ru-RU" sz="2600" b="1" smtClean="0">
                <a:solidFill>
                  <a:srgbClr val="E8E8E8"/>
                </a:solidFill>
              </a:rPr>
            </a:br>
            <a:endParaRPr lang="ru-RU" sz="2600" b="1" smtClean="0">
              <a:solidFill>
                <a:srgbClr val="E8E8E8"/>
              </a:solidFill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53205" name="Group 277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29600" cy="3800476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1355725"/>
                <a:gridCol w="1358900"/>
                <a:gridCol w="1333500"/>
                <a:gridCol w="1257300"/>
              </a:tblGrid>
              <a:tr h="5181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учеными степенями и званиями,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Докторов наук,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профессоров,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2010/20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1/2012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2010/20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1/2012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 экономики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экономической теории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институциональной экономики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городской и региональной экономики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финансовых рынков и финансового менеджмента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0075" cy="1228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состава ППС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с учеными степенями и званиями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за 2008/2009 -  2011/2012 уч. гг.</a:t>
            </a:r>
            <a:r>
              <a:rPr lang="ru-RU" sz="2800" b="1" smtClean="0">
                <a:solidFill>
                  <a:schemeClr val="bg1"/>
                </a:solidFill>
              </a:rPr>
              <a:t> (в %)</a:t>
            </a:r>
            <a:r>
              <a:rPr lang="ru-RU" sz="2800" b="1" smtClean="0">
                <a:solidFill>
                  <a:srgbClr val="E8E8E8"/>
                </a:solidFill>
              </a:rPr>
              <a:t/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(информация на октябрь)</a:t>
            </a:r>
            <a:r>
              <a:rPr lang="ru-RU" sz="2600" b="1" smtClean="0">
                <a:solidFill>
                  <a:srgbClr val="E8E8E8"/>
                </a:solidFill>
              </a:rPr>
              <a:t/>
            </a:r>
            <a:br>
              <a:rPr lang="ru-RU" sz="2600" b="1" smtClean="0">
                <a:solidFill>
                  <a:srgbClr val="E8E8E8"/>
                </a:solidFill>
              </a:rPr>
            </a:br>
            <a:endParaRPr lang="ru-RU" sz="2600" b="1" smtClean="0">
              <a:solidFill>
                <a:srgbClr val="E8E8E8"/>
              </a:solidFill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1857364"/>
          <a:ext cx="828680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47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   </a:t>
            </a:r>
            <a:r>
              <a:rPr lang="ru-RU" sz="2600" b="1" smtClean="0">
                <a:solidFill>
                  <a:schemeClr val="bg1"/>
                </a:solidFill>
              </a:rPr>
              <a:t>НАШИ ДОСТИЖЕНИЯ </a:t>
            </a:r>
            <a:br>
              <a:rPr lang="ru-RU" sz="2600" b="1" smtClean="0">
                <a:solidFill>
                  <a:schemeClr val="bg1"/>
                </a:solidFill>
              </a:rPr>
            </a:br>
            <a:r>
              <a:rPr lang="ru-RU" sz="2600" b="1" smtClean="0">
                <a:solidFill>
                  <a:schemeClr val="bg1"/>
                </a:solidFill>
              </a:rPr>
              <a:t>в 20</a:t>
            </a:r>
            <a:r>
              <a:rPr lang="en-US" sz="2600" b="1" smtClean="0">
                <a:solidFill>
                  <a:schemeClr val="bg1"/>
                </a:solidFill>
              </a:rPr>
              <a:t>11</a:t>
            </a:r>
            <a:r>
              <a:rPr lang="ru-RU" sz="2600" b="1" smtClean="0">
                <a:solidFill>
                  <a:schemeClr val="bg1"/>
                </a:solidFill>
              </a:rPr>
              <a:t>/201</a:t>
            </a:r>
            <a:r>
              <a:rPr lang="en-US" sz="2600" b="1" smtClean="0">
                <a:solidFill>
                  <a:schemeClr val="bg1"/>
                </a:solidFill>
              </a:rPr>
              <a:t>2</a:t>
            </a:r>
            <a:r>
              <a:rPr lang="ru-RU" sz="2600" b="1" smtClean="0">
                <a:solidFill>
                  <a:schemeClr val="bg1"/>
                </a:solidFill>
              </a:rPr>
              <a:t> учебном году: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107950" y="1196975"/>
            <a:ext cx="8856663" cy="496252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1. Получены лицензии на новые образовательные программы:</a:t>
            </a:r>
          </a:p>
          <a:p>
            <a:pPr marL="571500" indent="-571500" eaLnBrk="1" hangingPunct="1">
              <a:defRPr/>
            </a:pPr>
            <a:r>
              <a:rPr lang="ru-RU" sz="1800" dirty="0" smtClean="0"/>
              <a:t>030900.68 </a:t>
            </a:r>
            <a:r>
              <a:rPr lang="ru-RU" sz="1800" dirty="0"/>
              <a:t>Юриспруденция, </a:t>
            </a:r>
            <a:endParaRPr lang="ru-RU" sz="1800" dirty="0" smtClean="0"/>
          </a:p>
          <a:p>
            <a:pPr marL="571500" indent="-571500" eaLnBrk="1" hangingPunct="1">
              <a:defRPr/>
            </a:pPr>
            <a:r>
              <a:rPr lang="ru-RU" sz="1800" dirty="0" smtClean="0"/>
              <a:t>030600.62 </a:t>
            </a:r>
            <a:r>
              <a:rPr lang="ru-RU" sz="1800" dirty="0"/>
              <a:t>История, </a:t>
            </a:r>
            <a:endParaRPr lang="ru-RU" sz="1800" dirty="0" smtClean="0"/>
          </a:p>
          <a:p>
            <a:pPr marL="571500" indent="-571500" eaLnBrk="1" hangingPunct="1">
              <a:defRPr/>
            </a:pPr>
            <a:r>
              <a:rPr lang="ru-RU" sz="1800" dirty="0" smtClean="0"/>
              <a:t>032100.62 </a:t>
            </a:r>
            <a:r>
              <a:rPr lang="ru-RU" sz="1800" dirty="0"/>
              <a:t>Востоковедение и </a:t>
            </a:r>
            <a:r>
              <a:rPr lang="ru-RU" sz="1800" dirty="0" smtClean="0"/>
              <a:t>африканистика</a:t>
            </a:r>
          </a:p>
          <a:p>
            <a:pPr marL="571500" indent="-571500" eaLnBrk="1" hangingPunct="1">
              <a:defRPr/>
            </a:pPr>
            <a:r>
              <a:rPr lang="ru-RU" sz="1800" dirty="0" smtClean="0"/>
              <a:t>23.00.02 Политические институты, процессы и технологии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2. Открыты новые магистерские программы: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-</a:t>
            </a:r>
            <a:r>
              <a:rPr lang="ru-RU" sz="1800" dirty="0" smtClean="0"/>
              <a:t> Маркетинговые технологии (направление 080200.68 «Менеджмент») </a:t>
            </a:r>
            <a:r>
              <a:rPr lang="ru-RU" sz="1800" b="1" dirty="0" smtClean="0"/>
              <a:t>специализации: </a:t>
            </a:r>
            <a:r>
              <a:rPr lang="ru-RU" sz="1800" dirty="0" smtClean="0"/>
              <a:t>технология стратегического маркетинга и технология управления рыночными бренд-системами;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- </a:t>
            </a:r>
            <a:r>
              <a:rPr lang="ru-RU" sz="1800" dirty="0" smtClean="0"/>
              <a:t>Экономика (направление 080100.68 «Экономика») </a:t>
            </a:r>
            <a:r>
              <a:rPr lang="ru-RU" sz="1800" b="1" dirty="0" smtClean="0"/>
              <a:t>специализации: </a:t>
            </a:r>
            <a:r>
              <a:rPr lang="ru-RU" sz="1800" dirty="0" smtClean="0"/>
              <a:t>городская и региональная экономика и экономика инноваций;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b="1" dirty="0" smtClean="0"/>
              <a:t>- </a:t>
            </a:r>
            <a:r>
              <a:rPr lang="ru-RU" sz="1800" dirty="0" smtClean="0"/>
              <a:t>Управление образованием (направление 081100.68 «Государственное и муниципальное управление»)</a:t>
            </a:r>
            <a:endParaRPr lang="ru-RU" sz="1800" b="1" dirty="0" smtClean="0"/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ru-RU" sz="1800" dirty="0"/>
              <a:t>3</a:t>
            </a:r>
            <a:r>
              <a:rPr lang="ru-RU" sz="1800" dirty="0" smtClean="0"/>
              <a:t>. В </a:t>
            </a:r>
            <a:r>
              <a:rPr lang="ru-RU" sz="1800" dirty="0"/>
              <a:t>апреле 2012 года  филиал  </a:t>
            </a:r>
            <a:r>
              <a:rPr lang="ru-RU" sz="1800" dirty="0" smtClean="0"/>
              <a:t>успешно прошел </a:t>
            </a:r>
            <a:r>
              <a:rPr lang="ru-RU" sz="1800" dirty="0"/>
              <a:t>процедуру  аккредитации отдельной образовательной программы по направлению 030200.68 </a:t>
            </a:r>
            <a:r>
              <a:rPr lang="ru-RU" sz="1800" dirty="0" smtClean="0"/>
              <a:t>Политология и всей укрупненной </a:t>
            </a:r>
            <a:r>
              <a:rPr lang="ru-RU" sz="1800" dirty="0"/>
              <a:t>группы </a:t>
            </a:r>
            <a:r>
              <a:rPr lang="ru-RU" sz="1800" dirty="0" smtClean="0"/>
              <a:t>специальностей </a:t>
            </a:r>
            <a:r>
              <a:rPr lang="ru-RU" sz="1800" dirty="0"/>
              <a:t>Гуманитарные науки</a:t>
            </a:r>
            <a:r>
              <a:rPr lang="ru-RU" sz="1800" dirty="0" smtClean="0"/>
              <a:t>.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 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0075" cy="11398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качественного состава ППС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за 2009/2010 и  2010/2011 уч. гг.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(информация на октябрь)</a:t>
            </a:r>
            <a:br>
              <a:rPr lang="ru-RU" sz="2000" b="1" smtClean="0">
                <a:solidFill>
                  <a:srgbClr val="E8E8E8"/>
                </a:solidFill>
              </a:rPr>
            </a:br>
            <a:endParaRPr lang="ru-RU" sz="2000" b="1" smtClean="0">
              <a:solidFill>
                <a:srgbClr val="E8E8E8"/>
              </a:solidFill>
            </a:endParaRP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54217" name="Group 2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927871"/>
              </p:ext>
            </p:extLst>
          </p:nvPr>
        </p:nvGraphicFramePr>
        <p:xfrm>
          <a:off x="468313" y="1916113"/>
          <a:ext cx="8229600" cy="4441866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1355725"/>
                <a:gridCol w="1358900"/>
                <a:gridCol w="1333500"/>
                <a:gridCol w="1257300"/>
              </a:tblGrid>
              <a:tr h="51812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учеными степенями и званиями,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Докторов наук,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профессоров,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2010/2011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2011/2012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2010/2011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2011/2012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 менеджмента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менеджмента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бизнес-информатики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4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государственного и муниципального управления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0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психологии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2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прикладной политологии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0075" cy="1228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состава ППС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с учеными степенями и званиями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за 2008/2009 -  2011/2012 уч. гг.</a:t>
            </a:r>
            <a:r>
              <a:rPr lang="ru-RU" sz="2800" b="1" smtClean="0">
                <a:solidFill>
                  <a:schemeClr val="bg1"/>
                </a:solidFill>
              </a:rPr>
              <a:t> (в %)</a:t>
            </a:r>
            <a:r>
              <a:rPr lang="ru-RU" sz="2800" b="1" smtClean="0">
                <a:solidFill>
                  <a:srgbClr val="E8E8E8"/>
                </a:solidFill>
              </a:rPr>
              <a:t/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(информация на октябрь)</a:t>
            </a:r>
            <a:r>
              <a:rPr lang="ru-RU" sz="2600" b="1" smtClean="0">
                <a:solidFill>
                  <a:srgbClr val="E8E8E8"/>
                </a:solidFill>
              </a:rPr>
              <a:t/>
            </a:r>
            <a:br>
              <a:rPr lang="ru-RU" sz="2600" b="1" smtClean="0">
                <a:solidFill>
                  <a:srgbClr val="E8E8E8"/>
                </a:solidFill>
              </a:rPr>
            </a:br>
            <a:endParaRPr lang="ru-RU" sz="2600" b="1" smtClean="0">
              <a:solidFill>
                <a:srgbClr val="E8E8E8"/>
              </a:solidFill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1643050"/>
          <a:ext cx="828680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0075" cy="11398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качественного состава ППС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за 20</a:t>
            </a:r>
            <a:r>
              <a:rPr lang="en-US" sz="2800" b="1" smtClean="0">
                <a:solidFill>
                  <a:srgbClr val="E8E8E8"/>
                </a:solidFill>
              </a:rPr>
              <a:t>10</a:t>
            </a:r>
            <a:r>
              <a:rPr lang="ru-RU" sz="2800" b="1" smtClean="0">
                <a:solidFill>
                  <a:srgbClr val="E8E8E8"/>
                </a:solidFill>
              </a:rPr>
              <a:t>/20</a:t>
            </a:r>
            <a:r>
              <a:rPr lang="en-US" sz="2800" b="1" smtClean="0">
                <a:solidFill>
                  <a:srgbClr val="E8E8E8"/>
                </a:solidFill>
              </a:rPr>
              <a:t>11</a:t>
            </a:r>
            <a:r>
              <a:rPr lang="ru-RU" sz="2800" b="1" smtClean="0">
                <a:solidFill>
                  <a:srgbClr val="E8E8E8"/>
                </a:solidFill>
              </a:rPr>
              <a:t> и  20</a:t>
            </a:r>
            <a:r>
              <a:rPr lang="en-US" sz="2800" b="1" smtClean="0">
                <a:solidFill>
                  <a:srgbClr val="E8E8E8"/>
                </a:solidFill>
              </a:rPr>
              <a:t>11</a:t>
            </a:r>
            <a:r>
              <a:rPr lang="ru-RU" sz="2800" b="1" smtClean="0">
                <a:solidFill>
                  <a:srgbClr val="E8E8E8"/>
                </a:solidFill>
              </a:rPr>
              <a:t>/201</a:t>
            </a:r>
            <a:r>
              <a:rPr lang="en-US" sz="2800" b="1" smtClean="0">
                <a:solidFill>
                  <a:srgbClr val="E8E8E8"/>
                </a:solidFill>
              </a:rPr>
              <a:t>2</a:t>
            </a:r>
            <a:r>
              <a:rPr lang="ru-RU" sz="2800" b="1" smtClean="0">
                <a:solidFill>
                  <a:srgbClr val="E8E8E8"/>
                </a:solidFill>
              </a:rPr>
              <a:t> уч. гг.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(информация на октябрь)</a:t>
            </a:r>
            <a:br>
              <a:rPr lang="ru-RU" sz="2000" b="1" smtClean="0">
                <a:solidFill>
                  <a:srgbClr val="E8E8E8"/>
                </a:solidFill>
              </a:rPr>
            </a:br>
            <a:endParaRPr lang="ru-RU" sz="2000" b="1" smtClean="0">
              <a:solidFill>
                <a:srgbClr val="E8E8E8"/>
              </a:solidFill>
            </a:endParaRP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55200" name="Group 224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229600" cy="3968749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1355725"/>
                <a:gridCol w="1358900"/>
                <a:gridCol w="1333500"/>
                <a:gridCol w="1257300"/>
              </a:tblGrid>
              <a:tr h="51820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учеными степенями и званиями,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Докторов наук,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профессоров,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2010/20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1/2012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2010/20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1/2012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Юридический факультет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теории и истории государства и права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конституционного и административного права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гражданского права и процесса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7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финансового права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0075" cy="1228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состава ППС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с учеными степенями и званиями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за 2008/2009 -  2011/2012 уч. гг.</a:t>
            </a:r>
            <a:r>
              <a:rPr lang="ru-RU" sz="2800" b="1" smtClean="0">
                <a:solidFill>
                  <a:schemeClr val="bg1"/>
                </a:solidFill>
              </a:rPr>
              <a:t> (в %)</a:t>
            </a:r>
            <a:r>
              <a:rPr lang="ru-RU" sz="2800" b="1" smtClean="0">
                <a:solidFill>
                  <a:srgbClr val="E8E8E8"/>
                </a:solidFill>
              </a:rPr>
              <a:t/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(информация на октябрь)</a:t>
            </a:r>
            <a:r>
              <a:rPr lang="ru-RU" sz="2600" b="1" smtClean="0">
                <a:solidFill>
                  <a:srgbClr val="E8E8E8"/>
                </a:solidFill>
              </a:rPr>
              <a:t/>
            </a:r>
            <a:br>
              <a:rPr lang="ru-RU" sz="2600" b="1" smtClean="0">
                <a:solidFill>
                  <a:srgbClr val="E8E8E8"/>
                </a:solidFill>
              </a:rPr>
            </a:br>
            <a:endParaRPr lang="ru-RU" sz="2600" b="1" smtClean="0">
              <a:solidFill>
                <a:srgbClr val="E8E8E8"/>
              </a:solidFill>
            </a:endParaRPr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1714488"/>
          <a:ext cx="878687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0075" cy="11398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качественного состава ППС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за 20</a:t>
            </a:r>
            <a:r>
              <a:rPr lang="en-US" sz="2800" b="1" smtClean="0">
                <a:solidFill>
                  <a:srgbClr val="E8E8E8"/>
                </a:solidFill>
              </a:rPr>
              <a:t>10</a:t>
            </a:r>
            <a:r>
              <a:rPr lang="ru-RU" sz="2800" b="1" smtClean="0">
                <a:solidFill>
                  <a:srgbClr val="E8E8E8"/>
                </a:solidFill>
              </a:rPr>
              <a:t>/201</a:t>
            </a:r>
            <a:r>
              <a:rPr lang="en-US" sz="2800" b="1" smtClean="0">
                <a:solidFill>
                  <a:srgbClr val="E8E8E8"/>
                </a:solidFill>
              </a:rPr>
              <a:t>1</a:t>
            </a:r>
            <a:r>
              <a:rPr lang="ru-RU" sz="2800" b="1" smtClean="0">
                <a:solidFill>
                  <a:srgbClr val="E8E8E8"/>
                </a:solidFill>
              </a:rPr>
              <a:t> и  201</a:t>
            </a:r>
            <a:r>
              <a:rPr lang="en-US" sz="2800" b="1" smtClean="0">
                <a:solidFill>
                  <a:srgbClr val="E8E8E8"/>
                </a:solidFill>
              </a:rPr>
              <a:t>1</a:t>
            </a:r>
            <a:r>
              <a:rPr lang="ru-RU" sz="2800" b="1" smtClean="0">
                <a:solidFill>
                  <a:srgbClr val="E8E8E8"/>
                </a:solidFill>
              </a:rPr>
              <a:t>/201</a:t>
            </a:r>
            <a:r>
              <a:rPr lang="en-US" sz="2800" b="1" smtClean="0">
                <a:solidFill>
                  <a:srgbClr val="E8E8E8"/>
                </a:solidFill>
              </a:rPr>
              <a:t>2</a:t>
            </a:r>
            <a:r>
              <a:rPr lang="ru-RU" sz="2800" b="1" smtClean="0">
                <a:solidFill>
                  <a:srgbClr val="E8E8E8"/>
                </a:solidFill>
              </a:rPr>
              <a:t> уч. гг.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(информация на октябрь)</a:t>
            </a:r>
            <a:br>
              <a:rPr lang="ru-RU" sz="2000" b="1" smtClean="0">
                <a:solidFill>
                  <a:srgbClr val="E8E8E8"/>
                </a:solidFill>
              </a:rPr>
            </a:br>
            <a:endParaRPr lang="ru-RU" sz="2000" b="1" smtClean="0">
              <a:solidFill>
                <a:srgbClr val="E8E8E8"/>
              </a:solidFill>
            </a:endParaRP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56181" name="Group 181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29600" cy="3749736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1355725"/>
                <a:gridCol w="1358900"/>
                <a:gridCol w="1333500"/>
                <a:gridCol w="1257300"/>
              </a:tblGrid>
              <a:tr h="51811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учеными степенями и званиями,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Докторов наук,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профессоров,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2010/2011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2011/2012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2010/2011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2011/2012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 социологии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гуманитарных наук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7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социологии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8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методов и технологий социологических исследований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0075" cy="1228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состава ППС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с учеными степенями и званиями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за 2008/2009 -  2011/2012 уч. гг.</a:t>
            </a:r>
            <a:r>
              <a:rPr lang="ru-RU" sz="2800" b="1" smtClean="0">
                <a:solidFill>
                  <a:schemeClr val="bg1"/>
                </a:solidFill>
              </a:rPr>
              <a:t> (в %)</a:t>
            </a:r>
            <a:r>
              <a:rPr lang="ru-RU" sz="2800" b="1" smtClean="0">
                <a:solidFill>
                  <a:srgbClr val="E8E8E8"/>
                </a:solidFill>
              </a:rPr>
              <a:t/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(информация на октябрь)</a:t>
            </a:r>
            <a:r>
              <a:rPr lang="ru-RU" sz="2600" b="1" smtClean="0">
                <a:solidFill>
                  <a:srgbClr val="E8E8E8"/>
                </a:solidFill>
              </a:rPr>
              <a:t/>
            </a:r>
            <a:br>
              <a:rPr lang="ru-RU" sz="2600" b="1" smtClean="0">
                <a:solidFill>
                  <a:srgbClr val="E8E8E8"/>
                </a:solidFill>
              </a:rPr>
            </a:br>
            <a:endParaRPr lang="ru-RU" sz="2600" b="1" smtClean="0">
              <a:solidFill>
                <a:srgbClr val="E8E8E8"/>
              </a:solidFill>
            </a:endParaRP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714488"/>
          <a:ext cx="850112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0075" cy="11398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качественного состава ППС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за 20</a:t>
            </a:r>
            <a:r>
              <a:rPr lang="en-US" sz="2800" b="1" smtClean="0">
                <a:solidFill>
                  <a:srgbClr val="E8E8E8"/>
                </a:solidFill>
              </a:rPr>
              <a:t>10</a:t>
            </a:r>
            <a:r>
              <a:rPr lang="ru-RU" sz="2800" b="1" smtClean="0">
                <a:solidFill>
                  <a:srgbClr val="E8E8E8"/>
                </a:solidFill>
              </a:rPr>
              <a:t>/201</a:t>
            </a:r>
            <a:r>
              <a:rPr lang="en-US" sz="2800" b="1" smtClean="0">
                <a:solidFill>
                  <a:srgbClr val="E8E8E8"/>
                </a:solidFill>
              </a:rPr>
              <a:t>1</a:t>
            </a:r>
            <a:r>
              <a:rPr lang="ru-RU" sz="2800" b="1" smtClean="0">
                <a:solidFill>
                  <a:srgbClr val="E8E8E8"/>
                </a:solidFill>
              </a:rPr>
              <a:t> и  201</a:t>
            </a:r>
            <a:r>
              <a:rPr lang="en-US" sz="2800" b="1" smtClean="0">
                <a:solidFill>
                  <a:srgbClr val="E8E8E8"/>
                </a:solidFill>
              </a:rPr>
              <a:t>1</a:t>
            </a:r>
            <a:r>
              <a:rPr lang="ru-RU" sz="2800" b="1" smtClean="0">
                <a:solidFill>
                  <a:srgbClr val="E8E8E8"/>
                </a:solidFill>
              </a:rPr>
              <a:t>/201</a:t>
            </a:r>
            <a:r>
              <a:rPr lang="en-US" sz="2800" b="1" smtClean="0">
                <a:solidFill>
                  <a:srgbClr val="E8E8E8"/>
                </a:solidFill>
              </a:rPr>
              <a:t>2</a:t>
            </a:r>
            <a:r>
              <a:rPr lang="ru-RU" sz="2800" b="1" smtClean="0">
                <a:solidFill>
                  <a:srgbClr val="E8E8E8"/>
                </a:solidFill>
              </a:rPr>
              <a:t> уч. гг.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(информация на октябрь)</a:t>
            </a:r>
            <a:br>
              <a:rPr lang="ru-RU" sz="2000" b="1" smtClean="0">
                <a:solidFill>
                  <a:srgbClr val="E8E8E8"/>
                </a:solidFill>
              </a:rPr>
            </a:br>
            <a:endParaRPr lang="ru-RU" sz="2000" b="1" smtClean="0">
              <a:solidFill>
                <a:srgbClr val="E8E8E8"/>
              </a:solidFill>
            </a:endParaRPr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57214" name="Group 190"/>
          <p:cNvGraphicFramePr>
            <a:graphicFrameLocks noGrp="1"/>
          </p:cNvGraphicFramePr>
          <p:nvPr>
            <p:ph idx="1"/>
          </p:nvPr>
        </p:nvGraphicFramePr>
        <p:xfrm>
          <a:off x="395288" y="2060575"/>
          <a:ext cx="8229600" cy="2949576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1355725"/>
                <a:gridCol w="1358900"/>
                <a:gridCol w="1333500"/>
                <a:gridCol w="1257300"/>
              </a:tblGrid>
              <a:tr h="51821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учеными степенями и званиями,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Докторов наук,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профессоров,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2010/2011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2011/2012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2010/2011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2011/2012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иностранных языков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математики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7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физической культуры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0075" cy="1228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состава ППС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с учеными степенями и званиями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за 2008/2009 -  2011/2012 уч. гг.</a:t>
            </a:r>
            <a:r>
              <a:rPr lang="ru-RU" sz="2800" b="1" smtClean="0">
                <a:solidFill>
                  <a:schemeClr val="bg1"/>
                </a:solidFill>
              </a:rPr>
              <a:t> (в %)</a:t>
            </a:r>
            <a:r>
              <a:rPr lang="ru-RU" sz="2800" b="1" smtClean="0">
                <a:solidFill>
                  <a:srgbClr val="E8E8E8"/>
                </a:solidFill>
              </a:rPr>
              <a:t/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(информация на октябрь)</a:t>
            </a:r>
            <a:r>
              <a:rPr lang="ru-RU" sz="2600" b="1" smtClean="0">
                <a:solidFill>
                  <a:srgbClr val="E8E8E8"/>
                </a:solidFill>
              </a:rPr>
              <a:t/>
            </a:r>
            <a:br>
              <a:rPr lang="ru-RU" sz="2600" b="1" smtClean="0">
                <a:solidFill>
                  <a:srgbClr val="E8E8E8"/>
                </a:solidFill>
              </a:rPr>
            </a:br>
            <a:endParaRPr lang="ru-RU" sz="2600" b="1" smtClean="0">
              <a:solidFill>
                <a:srgbClr val="E8E8E8"/>
              </a:solidFill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714488"/>
          <a:ext cx="850112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35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3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0075" cy="1228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численности преподавателей,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повысивших квалификацию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(2009/2010 - 2011/2012 уч. гг.)</a:t>
            </a:r>
            <a:endParaRPr lang="ru-RU" sz="2600" b="1" smtClean="0">
              <a:solidFill>
                <a:srgbClr val="E8E8E8"/>
              </a:solidFill>
            </a:endParaRPr>
          </a:p>
        </p:txBody>
      </p:sp>
      <p:sp>
        <p:nvSpPr>
          <p:cNvPr id="106537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106534" name="Object 38"/>
          <p:cNvGraphicFramePr>
            <a:graphicFrameLocks noGrp="1" noChangeAspect="1"/>
          </p:cNvGraphicFramePr>
          <p:nvPr>
            <p:ph idx="1"/>
          </p:nvPr>
        </p:nvGraphicFramePr>
        <p:xfrm>
          <a:off x="971550" y="1700213"/>
          <a:ext cx="71247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3" name="Диаграмма" r:id="rId4" imgW="5886450" imgH="3743325" progId="Excel.Sheet.8">
                  <p:embed/>
                </p:oleObj>
              </mc:Choice>
              <mc:Fallback>
                <p:oleObj name="Диаграмма" r:id="rId4" imgW="5886450" imgH="3743325" progId="Excel.Sheet.8">
                  <p:embed/>
                  <p:pic>
                    <p:nvPicPr>
                      <p:cNvPr id="0" name="Picture 3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700213"/>
                        <a:ext cx="7124700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59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6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0075" cy="1228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численности преподавателей,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800" b="1" smtClean="0">
                <a:solidFill>
                  <a:srgbClr val="E8E8E8"/>
                </a:solidFill>
              </a:rPr>
              <a:t>повысивших квалификацию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(2009/2010 - 2011/2012 уч. гг.)</a:t>
            </a:r>
            <a:endParaRPr lang="ru-RU" sz="2600" b="1" smtClean="0">
              <a:solidFill>
                <a:srgbClr val="E8E8E8"/>
              </a:solidFill>
            </a:endParaRPr>
          </a:p>
        </p:txBody>
      </p:sp>
      <p:sp>
        <p:nvSpPr>
          <p:cNvPr id="107561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107558" name="Object 38"/>
          <p:cNvGraphicFramePr>
            <a:graphicFrameLocks noGrp="1" noChangeAspect="1"/>
          </p:cNvGraphicFramePr>
          <p:nvPr>
            <p:ph idx="1"/>
          </p:nvPr>
        </p:nvGraphicFramePr>
        <p:xfrm>
          <a:off x="900113" y="1916113"/>
          <a:ext cx="7396162" cy="433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7" name="Диаграмма" r:id="rId4" imgW="5886450" imgH="3448050" progId="Excel.Sheet.8">
                  <p:embed/>
                </p:oleObj>
              </mc:Choice>
              <mc:Fallback>
                <p:oleObj name="Диаграмма" r:id="rId4" imgW="5886450" imgH="3448050" progId="Excel.Sheet.8">
                  <p:embed/>
                  <p:pic>
                    <p:nvPicPr>
                      <p:cNvPr id="0" name="Picture 3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16113"/>
                        <a:ext cx="7396162" cy="433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47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   </a:t>
            </a:r>
            <a:r>
              <a:rPr lang="ru-RU" sz="2600" b="1" smtClean="0">
                <a:solidFill>
                  <a:schemeClr val="bg1"/>
                </a:solidFill>
              </a:rPr>
              <a:t>НАШИ ДОСТИЖЕНИЯ </a:t>
            </a:r>
            <a:br>
              <a:rPr lang="ru-RU" sz="2600" b="1" smtClean="0">
                <a:solidFill>
                  <a:schemeClr val="bg1"/>
                </a:solidFill>
              </a:rPr>
            </a:br>
            <a:r>
              <a:rPr lang="ru-RU" sz="2600" b="1" smtClean="0">
                <a:solidFill>
                  <a:schemeClr val="bg1"/>
                </a:solidFill>
              </a:rPr>
              <a:t>в 20</a:t>
            </a:r>
            <a:r>
              <a:rPr lang="en-US" sz="2600" b="1" smtClean="0">
                <a:solidFill>
                  <a:schemeClr val="bg1"/>
                </a:solidFill>
              </a:rPr>
              <a:t>11</a:t>
            </a:r>
            <a:r>
              <a:rPr lang="ru-RU" sz="2600" b="1" smtClean="0">
                <a:solidFill>
                  <a:schemeClr val="bg1"/>
                </a:solidFill>
              </a:rPr>
              <a:t>/201</a:t>
            </a:r>
            <a:r>
              <a:rPr lang="en-US" sz="2600" b="1" smtClean="0">
                <a:solidFill>
                  <a:schemeClr val="bg1"/>
                </a:solidFill>
              </a:rPr>
              <a:t>2</a:t>
            </a:r>
            <a:r>
              <a:rPr lang="ru-RU" sz="2600" b="1" smtClean="0">
                <a:solidFill>
                  <a:schemeClr val="bg1"/>
                </a:solidFill>
              </a:rPr>
              <a:t> учебном году: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8785225" cy="4891087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ru-RU" sz="1800" smtClean="0"/>
              <a:t>4. Выросло количество преподавателей, входящих в группу высокого профессионального потенциала ( 2010г – 15 чел., 2011г – 22 чел, 2012г – 29 чел.)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ru-RU" sz="1800" smtClean="0"/>
              <a:t>5. Выросло количество преподавателей победителей конкурса ФОИ (2009-2010 – 1 чел., 2010-2011 – 11 чел., 2011-2012 – 18 чел.) и количество проектов, представленных ими (1 – 6 – 9 - соответственно)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ru-RU" sz="1800" smtClean="0"/>
              <a:t>6. Увеличилась доля преподавателей, имеющих ученые степени: кандидата наук – с 41,2% в 2009-2010 до 48,4% в 2011-2012, докторов наук – с 10,1% до 12,8% соответственно. По сравнению с прошлым годом увеличилась численность штатных докторов наук с 32-х до 43-х и штатных кандидатов наук – со 156-ти до 163-х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ru-RU" sz="1800" smtClean="0"/>
              <a:t>7. По результатам летней сессии снизилась доля студентов, не прошедших рубежный контроль с 38,5% в 2010-2011 до 30,9% в 2011-2012 учебном году.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ru-RU" sz="1800" smtClean="0"/>
              <a:t>8. Впервые в НИУ ВШЭ на факультетах менеджмента и экономики Санкт-Петербургского филиала государственный междисциплинарный экзамен проходил с использованием системы </a:t>
            </a:r>
            <a:r>
              <a:rPr lang="en-US" sz="1800" smtClean="0"/>
              <a:t>LMS.</a:t>
            </a:r>
            <a:endParaRPr lang="ru-RU" sz="1800" smtClean="0"/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ru-RU" sz="1800" smtClean="0"/>
              <a:t> 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ru-RU" sz="1800" smtClean="0"/>
          </a:p>
          <a:p>
            <a:pPr marL="571500" indent="-571500" eaLnBrk="1" hangingPunct="1">
              <a:buFont typeface="Wingdings" pitchFamily="2" charset="2"/>
              <a:buNone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83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8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1837" cy="1439862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400" b="1" smtClean="0">
                <a:solidFill>
                  <a:srgbClr val="E8E8E8"/>
                </a:solidFill>
              </a:rPr>
              <a:t>Количество преподавателей, повысивших квалификацию в области организации и проведения учебных курсов  </a:t>
            </a:r>
            <a:br>
              <a:rPr lang="ru-RU" sz="2400" b="1" smtClean="0">
                <a:solidFill>
                  <a:srgbClr val="E8E8E8"/>
                </a:solidFill>
              </a:rPr>
            </a:br>
            <a:r>
              <a:rPr lang="ru-RU" sz="2400" b="1" smtClean="0">
                <a:solidFill>
                  <a:srgbClr val="E8E8E8"/>
                </a:solidFill>
              </a:rPr>
              <a:t>в системе LMS</a:t>
            </a:r>
            <a:br>
              <a:rPr lang="ru-RU" sz="24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(2011/2012 уч. г.)</a:t>
            </a:r>
          </a:p>
        </p:txBody>
      </p:sp>
      <p:sp>
        <p:nvSpPr>
          <p:cNvPr id="108585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108582" name="Object 38"/>
          <p:cNvGraphicFramePr>
            <a:graphicFrameLocks noGrp="1" noChangeAspect="1"/>
          </p:cNvGraphicFramePr>
          <p:nvPr>
            <p:ph idx="1"/>
          </p:nvPr>
        </p:nvGraphicFramePr>
        <p:xfrm>
          <a:off x="1187450" y="2133600"/>
          <a:ext cx="6511925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1" name="Диаграмма" r:id="rId4" imgW="5886450" imgH="3905250" progId="Excel.Sheet.8">
                  <p:embed/>
                </p:oleObj>
              </mc:Choice>
              <mc:Fallback>
                <p:oleObj name="Диаграмма" r:id="rId4" imgW="5886450" imgH="3905250" progId="Excel.Sheet.8">
                  <p:embed/>
                  <p:pic>
                    <p:nvPicPr>
                      <p:cNvPr id="0" name="Picture 3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33600"/>
                        <a:ext cx="6511925" cy="432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1837" cy="1439862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400" b="1" smtClean="0">
                <a:solidFill>
                  <a:srgbClr val="E8E8E8"/>
                </a:solidFill>
              </a:rPr>
              <a:t>Количество преподавателей филиала, входящих в группу высокого профессионального потенциала</a:t>
            </a:r>
            <a:br>
              <a:rPr lang="ru-RU" sz="2400" b="1" smtClean="0">
                <a:solidFill>
                  <a:srgbClr val="E8E8E8"/>
                </a:solidFill>
              </a:rPr>
            </a:br>
            <a:r>
              <a:rPr lang="ru-RU" sz="2400" b="1" smtClean="0">
                <a:solidFill>
                  <a:srgbClr val="E8E8E8"/>
                </a:solidFill>
              </a:rPr>
              <a:t> (Кадровый резерв) НИУ ВШЭ</a:t>
            </a:r>
            <a:br>
              <a:rPr lang="ru-RU" sz="24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(2010, 2011, 2012  гг.)</a:t>
            </a:r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28596" y="1928802"/>
          <a:ext cx="8286808" cy="450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1837" cy="1439862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400" b="1" smtClean="0">
                <a:solidFill>
                  <a:srgbClr val="E8E8E8"/>
                </a:solidFill>
              </a:rPr>
              <a:t>Количество преподавателей филиала, входящих в группу высокого профессионального потенциала</a:t>
            </a:r>
            <a:br>
              <a:rPr lang="ru-RU" sz="2400" b="1" smtClean="0">
                <a:solidFill>
                  <a:srgbClr val="E8E8E8"/>
                </a:solidFill>
              </a:rPr>
            </a:br>
            <a:r>
              <a:rPr lang="ru-RU" sz="2400" b="1" smtClean="0">
                <a:solidFill>
                  <a:srgbClr val="E8E8E8"/>
                </a:solidFill>
              </a:rPr>
              <a:t> (Кадровый резерв) НИУ ВШЭ (по факультетам)</a:t>
            </a:r>
            <a:br>
              <a:rPr lang="ru-RU" sz="24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(2010, 2011, 2012 гг.)</a:t>
            </a: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928802"/>
          <a:ext cx="871543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1619" name="Rectangle 4"/>
          <p:cNvSpPr>
            <a:spLocks noChangeArrowheads="1"/>
          </p:cNvSpPr>
          <p:nvPr/>
        </p:nvSpPr>
        <p:spPr bwMode="auto">
          <a:xfrm>
            <a:off x="455613" y="276225"/>
            <a:ext cx="8220075" cy="989013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600">
                <a:solidFill>
                  <a:schemeClr val="bg1"/>
                </a:solidFill>
              </a:rPr>
              <a:t>Динамика изменения процента аудиторной нагрузки в РУП филиала за 2008/09 - 2011/12 (в %)</a:t>
            </a:r>
          </a:p>
        </p:txBody>
      </p:sp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2411413" y="6308725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solidFill>
                  <a:schemeClr val="tx1"/>
                </a:solidFill>
                <a:latin typeface="Arial" charset="0"/>
              </a:rPr>
              <a:t>Ф а к у л ь т е т ы   и   о т д е л е н и я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57158" y="1643050"/>
          <a:ext cx="857256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55613" y="276225"/>
            <a:ext cx="8220075" cy="989013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600">
                <a:solidFill>
                  <a:schemeClr val="bg1"/>
                </a:solidFill>
              </a:rPr>
              <a:t>Динамика изменения процента аудиторной нагрузки в РУП факультетов за 2008/09 - 2011/12 (в %)</a:t>
            </a:r>
          </a:p>
        </p:txBody>
      </p:sp>
      <p:sp>
        <p:nvSpPr>
          <p:cNvPr id="112644" name="Text Box 5"/>
          <p:cNvSpPr txBox="1">
            <a:spLocks noChangeArrowheads="1"/>
          </p:cNvSpPr>
          <p:nvPr/>
        </p:nvSpPr>
        <p:spPr bwMode="auto">
          <a:xfrm>
            <a:off x="2411413" y="6308725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solidFill>
                  <a:schemeClr val="tx1"/>
                </a:solidFill>
                <a:latin typeface="Arial" charset="0"/>
              </a:rPr>
              <a:t>Ф а к у л ь т е т ы   и   о т д е л е н и я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643050"/>
          <a:ext cx="850112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455613" y="276225"/>
            <a:ext cx="8220075" cy="989013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600">
                <a:solidFill>
                  <a:schemeClr val="bg1"/>
                </a:solidFill>
              </a:rPr>
              <a:t>Динамика изменения процента аудиторной нагрузки в РУП факультетов за 2008/09 - 2011/12 (в %)</a:t>
            </a: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2411413" y="6308725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solidFill>
                  <a:schemeClr val="tx1"/>
                </a:solidFill>
                <a:latin typeface="Arial" charset="0"/>
              </a:rPr>
              <a:t>Ф а к у л ь т е т ы   и   о т д е л е н и я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85720" y="1500174"/>
          <a:ext cx="857256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455613" y="276225"/>
            <a:ext cx="8220075" cy="989013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600">
                <a:solidFill>
                  <a:schemeClr val="bg1"/>
                </a:solidFill>
              </a:rPr>
              <a:t>Динамика изменения процента аудиторной нагрузки в РУП факультетов за 2008/09 - 2011/12 (в %)</a:t>
            </a:r>
          </a:p>
        </p:txBody>
      </p:sp>
      <p:sp>
        <p:nvSpPr>
          <p:cNvPr id="114692" name="Text Box 5"/>
          <p:cNvSpPr txBox="1">
            <a:spLocks noChangeArrowheads="1"/>
          </p:cNvSpPr>
          <p:nvPr/>
        </p:nvSpPr>
        <p:spPr bwMode="auto">
          <a:xfrm>
            <a:off x="2411413" y="6308725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solidFill>
                  <a:schemeClr val="tx1"/>
                </a:solidFill>
                <a:latin typeface="Arial" charset="0"/>
              </a:rPr>
              <a:t>Ф а к у л ь т е т ы   и   о т д е л е н и я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57158" y="1571612"/>
          <a:ext cx="850112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5715" name="Rectangle 4"/>
          <p:cNvSpPr>
            <a:spLocks noChangeArrowheads="1"/>
          </p:cNvSpPr>
          <p:nvPr/>
        </p:nvSpPr>
        <p:spPr bwMode="auto">
          <a:xfrm>
            <a:off x="455613" y="276225"/>
            <a:ext cx="8220075" cy="989013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600">
                <a:solidFill>
                  <a:schemeClr val="bg1"/>
                </a:solidFill>
              </a:rPr>
              <a:t>Сравнение плановой и фактической нагрузки ППС     в 2007/08, 2008/09, 2009/10, 2010/11,</a:t>
            </a:r>
            <a:r>
              <a:rPr lang="en-US" sz="2600">
                <a:solidFill>
                  <a:schemeClr val="bg1"/>
                </a:solidFill>
              </a:rPr>
              <a:t> 201</a:t>
            </a:r>
            <a:r>
              <a:rPr lang="ru-RU" sz="2600">
                <a:solidFill>
                  <a:schemeClr val="bg1"/>
                </a:solidFill>
              </a:rPr>
              <a:t>1</a:t>
            </a:r>
            <a:r>
              <a:rPr lang="en-US" sz="2600">
                <a:solidFill>
                  <a:schemeClr val="bg1"/>
                </a:solidFill>
              </a:rPr>
              <a:t>/1</a:t>
            </a:r>
            <a:r>
              <a:rPr lang="ru-RU" sz="2600">
                <a:solidFill>
                  <a:schemeClr val="bg1"/>
                </a:solidFill>
              </a:rPr>
              <a:t>2 (в часах)</a:t>
            </a:r>
          </a:p>
        </p:txBody>
      </p:sp>
      <p:graphicFrame>
        <p:nvGraphicFramePr>
          <p:cNvPr id="115716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128588" y="1577975"/>
          <a:ext cx="8780462" cy="509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5" r:id="rId4" imgW="8779001" imgH="5096698" progId="Excel.Chart.8">
                  <p:embed/>
                </p:oleObj>
              </mc:Choice>
              <mc:Fallback>
                <p:oleObj r:id="rId4" imgW="8779001" imgH="5096698" progId="Excel.Char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577975"/>
                        <a:ext cx="8780462" cy="509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455613" y="276225"/>
            <a:ext cx="8220075" cy="989013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Анализ отклонений выполнения учебной нагрузки ППС от запланированного в 2009/10, 2010/11,</a:t>
            </a:r>
            <a:r>
              <a:rPr lang="en-US" sz="2400">
                <a:solidFill>
                  <a:schemeClr val="bg1"/>
                </a:solidFill>
              </a:rPr>
              <a:t> 201</a:t>
            </a:r>
            <a:r>
              <a:rPr lang="ru-RU" sz="2400">
                <a:solidFill>
                  <a:schemeClr val="bg1"/>
                </a:solidFill>
              </a:rPr>
              <a:t>1</a:t>
            </a:r>
            <a:r>
              <a:rPr lang="en-US" sz="2400">
                <a:solidFill>
                  <a:schemeClr val="bg1"/>
                </a:solidFill>
              </a:rPr>
              <a:t>/1</a:t>
            </a:r>
            <a:r>
              <a:rPr lang="ru-RU" sz="2400">
                <a:solidFill>
                  <a:schemeClr val="bg1"/>
                </a:solidFill>
              </a:rPr>
              <a:t>2 (в %)</a:t>
            </a:r>
          </a:p>
        </p:txBody>
      </p:sp>
      <p:graphicFrame>
        <p:nvGraphicFramePr>
          <p:cNvPr id="8" name="Chart 3"/>
          <p:cNvGraphicFramePr>
            <a:graphicFrameLocks/>
          </p:cNvGraphicFramePr>
          <p:nvPr/>
        </p:nvGraphicFramePr>
        <p:xfrm>
          <a:off x="214282" y="1571612"/>
          <a:ext cx="8715435" cy="508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0075" cy="1228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размещения программ учебных дисциплин в базе данных «Учебные курсы»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(2010/2011 - 2011/2012 уч. гг.)</a:t>
            </a:r>
          </a:p>
        </p:txBody>
      </p:sp>
      <p:sp>
        <p:nvSpPr>
          <p:cNvPr id="117763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53214" name="Group 286"/>
          <p:cNvGraphicFramePr>
            <a:graphicFrameLocks noGrp="1"/>
          </p:cNvGraphicFramePr>
          <p:nvPr>
            <p:ph idx="1"/>
          </p:nvPr>
        </p:nvGraphicFramePr>
        <p:xfrm>
          <a:off x="395288" y="1989138"/>
          <a:ext cx="8229600" cy="3759519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1355725"/>
                <a:gridCol w="1358900"/>
                <a:gridCol w="1333500"/>
                <a:gridCol w="1257300"/>
              </a:tblGrid>
              <a:tr h="360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/201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1/2012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размещенных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общего количества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размещенных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общего количества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 экономики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экономической теории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институциональной экономики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финансовых рынков и финансового менеджмента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городской и региональной экономики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-122238" y="7127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77860" name="Group 4"/>
          <p:cNvGraphicFramePr>
            <a:graphicFrameLocks noGrp="1"/>
          </p:cNvGraphicFramePr>
          <p:nvPr>
            <p:ph/>
          </p:nvPr>
        </p:nvGraphicFramePr>
        <p:xfrm>
          <a:off x="395288" y="1484313"/>
          <a:ext cx="8229600" cy="5048249"/>
        </p:xfrm>
        <a:graphic>
          <a:graphicData uri="http://schemas.openxmlformats.org/drawingml/2006/table">
            <a:tbl>
              <a:tblPr/>
              <a:tblGrid>
                <a:gridCol w="2447925"/>
                <a:gridCol w="1135062"/>
                <a:gridCol w="1162050"/>
                <a:gridCol w="1162050"/>
                <a:gridCol w="1160463"/>
                <a:gridCol w="1162050"/>
              </a:tblGrid>
              <a:tr h="504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Учебных факультетов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Учебных отделений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Учебных кафедр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5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Общеуниверситетских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Базовых кафедр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8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подготовки: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бакалавриат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магистратура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Магистерских программ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Специальностей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34" name="Rectangle 83"/>
          <p:cNvSpPr>
            <a:spLocks noChangeArrowheads="1"/>
          </p:cNvSpPr>
          <p:nvPr/>
        </p:nvSpPr>
        <p:spPr bwMode="auto">
          <a:xfrm>
            <a:off x="468313" y="188913"/>
            <a:ext cx="8220075" cy="1139825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600">
                <a:solidFill>
                  <a:schemeClr val="bg1"/>
                </a:solidFill>
              </a:rPr>
              <a:t>Структурные изменения учебных подразделений в Санкт-Петербургском филиале</a:t>
            </a:r>
            <a:r>
              <a:rPr lang="ru-RU" sz="2600" b="0">
                <a:solidFill>
                  <a:schemeClr val="tx2"/>
                </a:solidFill>
              </a:rPr>
              <a:t> </a:t>
            </a:r>
            <a:br>
              <a:rPr lang="ru-RU" sz="2600" b="0">
                <a:solidFill>
                  <a:schemeClr val="tx2"/>
                </a:solidFill>
              </a:rPr>
            </a:br>
            <a:r>
              <a:rPr lang="ru-RU" sz="2600">
                <a:solidFill>
                  <a:schemeClr val="bg1"/>
                </a:solidFill>
              </a:rPr>
              <a:t>(высшее профессиональное образование)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0075" cy="11398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размещения программ учебных дисциплин  в базе данных «Учебные курсы»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(2010/2011 - 2011/2012 уч. гг.)</a:t>
            </a: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54218" name="Group 266"/>
          <p:cNvGraphicFramePr>
            <a:graphicFrameLocks noGrp="1"/>
          </p:cNvGraphicFramePr>
          <p:nvPr>
            <p:ph idx="1"/>
          </p:nvPr>
        </p:nvGraphicFramePr>
        <p:xfrm>
          <a:off x="468313" y="1700213"/>
          <a:ext cx="8229600" cy="4435476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1355725"/>
                <a:gridCol w="1358900"/>
                <a:gridCol w="1333500"/>
                <a:gridCol w="1257300"/>
              </a:tblGrid>
              <a:tr h="4587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кафедры/отделения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/201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1/2012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размещенных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общего количества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размещенных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общего количества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 менеджмента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менеджмента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государственного и муниципального управления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бизнес-информатики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Отделение психологии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Отделение прикладной политологии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0075" cy="11398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размещения программ учебных дисциплин в базе данных «Учебные курсы»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(2010/2011 - 2011/2012 уч. гг.)</a:t>
            </a:r>
          </a:p>
        </p:txBody>
      </p:sp>
      <p:sp>
        <p:nvSpPr>
          <p:cNvPr id="119811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55201" name="Group 225"/>
          <p:cNvGraphicFramePr>
            <a:graphicFrameLocks noGrp="1"/>
          </p:cNvGraphicFramePr>
          <p:nvPr>
            <p:ph idx="1"/>
          </p:nvPr>
        </p:nvGraphicFramePr>
        <p:xfrm>
          <a:off x="468313" y="2060575"/>
          <a:ext cx="8229600" cy="3857944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1355725"/>
                <a:gridCol w="1358900"/>
                <a:gridCol w="1333500"/>
                <a:gridCol w="1257300"/>
              </a:tblGrid>
              <a:tr h="4587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/201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1/2012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размещенных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общего количества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размещенных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общего количества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Юридический факультет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теории и истории государства и права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конституционного и административного права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гражданского права и процесса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финансового права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0075" cy="11398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размещения программ учебных дисциплин в базе данных «Учебные курсы»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(2010/2011 - 2011/2012 уч. гг.) </a:t>
            </a:r>
            <a:br>
              <a:rPr lang="ru-RU" sz="2000" b="1" smtClean="0">
                <a:solidFill>
                  <a:srgbClr val="E8E8E8"/>
                </a:solidFill>
              </a:rPr>
            </a:br>
            <a:endParaRPr lang="ru-RU" sz="2000" b="1" smtClean="0">
              <a:solidFill>
                <a:srgbClr val="E8E8E8"/>
              </a:solidFill>
            </a:endParaRPr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56179" name="Group 179"/>
          <p:cNvGraphicFramePr>
            <a:graphicFrameLocks noGrp="1"/>
          </p:cNvGraphicFramePr>
          <p:nvPr>
            <p:ph idx="1"/>
          </p:nvPr>
        </p:nvGraphicFramePr>
        <p:xfrm>
          <a:off x="395288" y="2133600"/>
          <a:ext cx="8229600" cy="3288666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1355725"/>
                <a:gridCol w="1358900"/>
                <a:gridCol w="1333500"/>
                <a:gridCol w="1257300"/>
              </a:tblGrid>
              <a:tr h="4587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/201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1/2012 уч.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размещенных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общего количества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размещенных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общего количества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 социологии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гуманитарных наук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социологии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методов и технологий социологических исследований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0075" cy="11398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Динамика размещения программ учебных дисциплин в базе данных «Учебные курсы» 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(2010/2011 - 2011/2012 уч. гг.) </a:t>
            </a:r>
            <a:br>
              <a:rPr lang="ru-RU" sz="2000" b="1" smtClean="0">
                <a:solidFill>
                  <a:srgbClr val="E8E8E8"/>
                </a:solidFill>
              </a:rPr>
            </a:br>
            <a:endParaRPr lang="ru-RU" sz="2000" b="1" smtClean="0">
              <a:solidFill>
                <a:srgbClr val="E8E8E8"/>
              </a:solidFill>
            </a:endParaRPr>
          </a:p>
        </p:txBody>
      </p:sp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57213" name="Group 189"/>
          <p:cNvGraphicFramePr>
            <a:graphicFrameLocks noGrp="1"/>
          </p:cNvGraphicFramePr>
          <p:nvPr>
            <p:ph idx="1"/>
          </p:nvPr>
        </p:nvGraphicFramePr>
        <p:xfrm>
          <a:off x="395288" y="2060575"/>
          <a:ext cx="8229600" cy="2664144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1355725"/>
                <a:gridCol w="1358900"/>
                <a:gridCol w="1333500"/>
                <a:gridCol w="1257300"/>
              </a:tblGrid>
              <a:tr h="4587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/201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1/2012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размещенных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общего количества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размещенных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общего количества программ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иностранных языков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математики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физической культуры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82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1837" cy="1439862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400" b="1" smtClean="0">
                <a:solidFill>
                  <a:srgbClr val="E8E8E8"/>
                </a:solidFill>
              </a:rPr>
              <a:t>Динамика размещения программ учебных дисциплин в базе данных "Учебные курсы", %</a:t>
            </a:r>
            <a:br>
              <a:rPr lang="ru-RU" sz="24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(2010/2011 уч. г. - 2011/2012 уч. г.)</a:t>
            </a:r>
          </a:p>
        </p:txBody>
      </p:sp>
      <p:sp>
        <p:nvSpPr>
          <p:cNvPr id="103484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103481" name="Object 57"/>
          <p:cNvGraphicFramePr>
            <a:graphicFrameLocks noGrp="1" noChangeAspect="1"/>
          </p:cNvGraphicFramePr>
          <p:nvPr>
            <p:ph idx="1"/>
          </p:nvPr>
        </p:nvGraphicFramePr>
        <p:xfrm>
          <a:off x="1476375" y="2133600"/>
          <a:ext cx="6299200" cy="400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0" name="Диаграмма" r:id="rId4" imgW="5886450" imgH="3743325" progId="Excel.Sheet.8">
                  <p:embed/>
                </p:oleObj>
              </mc:Choice>
              <mc:Fallback>
                <p:oleObj name="Диаграмма" r:id="rId4" imgW="5886450" imgH="3743325" progId="Excel.Sheet.8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133600"/>
                        <a:ext cx="6299200" cy="400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0075" cy="1228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3200" b="1" smtClean="0">
                <a:solidFill>
                  <a:srgbClr val="E8E8E8"/>
                </a:solidFill>
              </a:rPr>
              <a:t>LMS: результаты работы преподавателей</a:t>
            </a:r>
            <a:br>
              <a:rPr lang="ru-RU" sz="3200" b="1" smtClean="0">
                <a:solidFill>
                  <a:srgbClr val="E8E8E8"/>
                </a:solidFill>
              </a:rPr>
            </a:br>
            <a:r>
              <a:rPr lang="ru-RU" sz="2400" b="1" smtClean="0">
                <a:solidFill>
                  <a:srgbClr val="E8E8E8"/>
                </a:solidFill>
              </a:rPr>
              <a:t>(2011/2012 уч. г.)</a:t>
            </a:r>
            <a:r>
              <a:rPr lang="ru-RU" sz="3200" b="1" smtClean="0">
                <a:solidFill>
                  <a:srgbClr val="E8E8E8"/>
                </a:solidFill>
              </a:rPr>
              <a:t> </a:t>
            </a:r>
            <a:endParaRPr lang="ru-RU" sz="2400" b="1" smtClean="0">
              <a:solidFill>
                <a:srgbClr val="E8E8E8"/>
              </a:solidFill>
            </a:endParaRP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360543" name="Group 95"/>
          <p:cNvGraphicFramePr>
            <a:graphicFrameLocks noGrp="1"/>
          </p:cNvGraphicFramePr>
          <p:nvPr>
            <p:ph idx="1"/>
          </p:nvPr>
        </p:nvGraphicFramePr>
        <p:xfrm>
          <a:off x="395288" y="1916113"/>
          <a:ext cx="8229600" cy="3767139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2714625"/>
                <a:gridCol w="259080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преподавателей, использующих LMS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учебном процессе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дисциплин,  в преподавании которых использовалась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система LMS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 экономики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экономической теории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институциональной экономики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финансовых рынков и финансового менеджмента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городской и региональной экономики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0075" cy="11398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3200" b="1" smtClean="0">
                <a:solidFill>
                  <a:srgbClr val="E8E8E8"/>
                </a:solidFill>
              </a:rPr>
              <a:t>LMS: результаты работы преподавателей</a:t>
            </a:r>
            <a:br>
              <a:rPr lang="ru-RU" sz="3200" b="1" smtClean="0">
                <a:solidFill>
                  <a:srgbClr val="E8E8E8"/>
                </a:solidFill>
              </a:rPr>
            </a:br>
            <a:r>
              <a:rPr lang="ru-RU" sz="2400" b="1" smtClean="0">
                <a:solidFill>
                  <a:srgbClr val="E8E8E8"/>
                </a:solidFill>
              </a:rPr>
              <a:t>(2011/2012 уч. г.)</a:t>
            </a:r>
          </a:p>
        </p:txBody>
      </p:sp>
      <p:sp>
        <p:nvSpPr>
          <p:cNvPr id="124931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361566" name="Group 94"/>
          <p:cNvGraphicFramePr>
            <a:graphicFrameLocks noGrp="1"/>
          </p:cNvGraphicFramePr>
          <p:nvPr>
            <p:ph idx="1"/>
          </p:nvPr>
        </p:nvGraphicFramePr>
        <p:xfrm>
          <a:off x="468313" y="1844675"/>
          <a:ext cx="8229600" cy="4197478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2714625"/>
                <a:gridCol w="2590800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кафедры/отделения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преподавателей, использующих LMS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учебном процессе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дисциплин,  в преподавании которых использовалась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система LMS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 менеджмента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менеджмента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государственного и муниципального управления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бизнес-информатики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Отделение психологии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Отделение прикладной политологии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0075" cy="11398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3200" b="1" smtClean="0">
                <a:solidFill>
                  <a:srgbClr val="E8E8E8"/>
                </a:solidFill>
              </a:rPr>
              <a:t>LMS: результаты работы преподавателей</a:t>
            </a:r>
            <a:br>
              <a:rPr lang="ru-RU" sz="3200" b="1" smtClean="0">
                <a:solidFill>
                  <a:srgbClr val="E8E8E8"/>
                </a:solidFill>
              </a:rPr>
            </a:br>
            <a:r>
              <a:rPr lang="ru-RU" sz="2400" b="1" smtClean="0">
                <a:solidFill>
                  <a:srgbClr val="E8E8E8"/>
                </a:solidFill>
              </a:rPr>
              <a:t>(2011/2012 уч. г.)</a:t>
            </a:r>
          </a:p>
        </p:txBody>
      </p:sp>
      <p:sp>
        <p:nvSpPr>
          <p:cNvPr id="125955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362580" name="Group 84"/>
          <p:cNvGraphicFramePr>
            <a:graphicFrameLocks noGrp="1"/>
          </p:cNvGraphicFramePr>
          <p:nvPr>
            <p:ph idx="1"/>
          </p:nvPr>
        </p:nvGraphicFramePr>
        <p:xfrm>
          <a:off x="468313" y="2060575"/>
          <a:ext cx="8229600" cy="3911601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2619375"/>
                <a:gridCol w="2686050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преподавателей, использующих LMS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учебном процессе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дисциплин,  в преподавании которых использовалась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система LMS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Юридический факультет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теории и истории государства и права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конституционного и административного права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гражданского права и процесса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финансового права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0075" cy="11398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3200" b="1" smtClean="0">
                <a:solidFill>
                  <a:srgbClr val="E8E8E8"/>
                </a:solidFill>
              </a:rPr>
              <a:t>LMS: результаты работы преподавателей</a:t>
            </a:r>
            <a:br>
              <a:rPr lang="ru-RU" sz="3200" b="1" smtClean="0">
                <a:solidFill>
                  <a:srgbClr val="E8E8E8"/>
                </a:solidFill>
              </a:rPr>
            </a:br>
            <a:r>
              <a:rPr lang="ru-RU" sz="2400" b="1" smtClean="0">
                <a:solidFill>
                  <a:srgbClr val="E8E8E8"/>
                </a:solidFill>
              </a:rPr>
              <a:t>(2011/2012 уч. г.) </a:t>
            </a:r>
          </a:p>
        </p:txBody>
      </p:sp>
      <p:sp>
        <p:nvSpPr>
          <p:cNvPr id="126979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363590" name="Group 70"/>
          <p:cNvGraphicFramePr>
            <a:graphicFrameLocks noGrp="1"/>
          </p:cNvGraphicFramePr>
          <p:nvPr>
            <p:ph idx="1"/>
          </p:nvPr>
        </p:nvGraphicFramePr>
        <p:xfrm>
          <a:off x="395288" y="2133600"/>
          <a:ext cx="8229600" cy="3340736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2714625"/>
                <a:gridCol w="2590800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преподавателей, использующих LMS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учебном процессе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дисциплин,  в преподавании которых использовалась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система LMS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 социологии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гуманитарных наук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социологии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методов и технологий социологических исследований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0075" cy="11398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3200" b="1" smtClean="0">
                <a:solidFill>
                  <a:srgbClr val="E8E8E8"/>
                </a:solidFill>
              </a:rPr>
              <a:t>LMS: результаты работы преподавателей</a:t>
            </a:r>
            <a:br>
              <a:rPr lang="ru-RU" sz="3200" b="1" smtClean="0">
                <a:solidFill>
                  <a:srgbClr val="E8E8E8"/>
                </a:solidFill>
              </a:rPr>
            </a:br>
            <a:r>
              <a:rPr lang="ru-RU" sz="2400" b="1" smtClean="0">
                <a:solidFill>
                  <a:srgbClr val="E8E8E8"/>
                </a:solidFill>
              </a:rPr>
              <a:t>(2011/2012 уч. г.) </a:t>
            </a:r>
          </a:p>
        </p:txBody>
      </p:sp>
      <p:sp>
        <p:nvSpPr>
          <p:cNvPr id="128003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364616" name="Group 72"/>
          <p:cNvGraphicFramePr>
            <a:graphicFrameLocks noGrp="1"/>
          </p:cNvGraphicFramePr>
          <p:nvPr>
            <p:ph idx="1"/>
          </p:nvPr>
        </p:nvGraphicFramePr>
        <p:xfrm>
          <a:off x="395288" y="2060575"/>
          <a:ext cx="8229600" cy="2717801"/>
        </p:xfrm>
        <a:graphic>
          <a:graphicData uri="http://schemas.openxmlformats.org/drawingml/2006/table">
            <a:tbl>
              <a:tblPr/>
              <a:tblGrid>
                <a:gridCol w="428625"/>
                <a:gridCol w="2495550"/>
                <a:gridCol w="2547937"/>
                <a:gridCol w="2757488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кафедры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преподавателей, использующих LMS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учебном процессе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дисциплин,  в преподавании которых использовалась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система LMS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иностранных языков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математики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57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53425" cy="1524000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3000" b="1" smtClean="0">
                <a:solidFill>
                  <a:srgbClr val="E8E8E8"/>
                </a:solidFill>
              </a:rPr>
              <a:t>Состав студенческой аудитории НИУ-ВШЭ - Санкт-Петербург </a:t>
            </a:r>
            <a:br>
              <a:rPr lang="ru-RU" sz="3000" b="1" smtClean="0">
                <a:solidFill>
                  <a:srgbClr val="E8E8E8"/>
                </a:solidFill>
              </a:rPr>
            </a:br>
            <a:r>
              <a:rPr lang="ru-RU" sz="3000" b="1" smtClean="0">
                <a:solidFill>
                  <a:srgbClr val="E8E8E8"/>
                </a:solidFill>
              </a:rPr>
              <a:t> </a:t>
            </a:r>
            <a:r>
              <a:rPr lang="en-US" sz="3000" b="1" smtClean="0">
                <a:solidFill>
                  <a:srgbClr val="E8E8E8"/>
                </a:solidFill>
              </a:rPr>
              <a:t>c 2009-10 </a:t>
            </a:r>
            <a:r>
              <a:rPr lang="ru-RU" sz="3000" b="1" smtClean="0">
                <a:solidFill>
                  <a:srgbClr val="E8E8E8"/>
                </a:solidFill>
              </a:rPr>
              <a:t>уч. года по 2011-12 уч. год</a:t>
            </a:r>
          </a:p>
        </p:txBody>
      </p:sp>
      <p:graphicFrame>
        <p:nvGraphicFramePr>
          <p:cNvPr id="2457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68313" y="1989138"/>
          <a:ext cx="822325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r:id="rId4" imgW="8224217" imgH="4535817" progId="Excel.Chart.8">
                  <p:embed/>
                </p:oleObj>
              </mc:Choice>
              <mc:Fallback>
                <p:oleObj r:id="rId4" imgW="8224217" imgH="4535817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89138"/>
                        <a:ext cx="8223250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06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1837" cy="1439862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800" b="1" smtClean="0">
                <a:solidFill>
                  <a:srgbClr val="E8E8E8"/>
                </a:solidFill>
              </a:rPr>
              <a:t>Количество учебных дисциплин, в преподавании которых использовалась система LMS</a:t>
            </a:r>
            <a:br>
              <a:rPr lang="ru-RU" sz="2800" b="1" smtClean="0">
                <a:solidFill>
                  <a:srgbClr val="E8E8E8"/>
                </a:solidFill>
              </a:rPr>
            </a:br>
            <a:r>
              <a:rPr lang="ru-RU" sz="2400" b="1" smtClean="0">
                <a:solidFill>
                  <a:srgbClr val="E8E8E8"/>
                </a:solidFill>
              </a:rPr>
              <a:t>(2010/2011 уч. г. - 2011/2012 уч. г.)</a:t>
            </a:r>
          </a:p>
        </p:txBody>
      </p:sp>
      <p:sp>
        <p:nvSpPr>
          <p:cNvPr id="104508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104505" name="Object 57"/>
          <p:cNvGraphicFramePr>
            <a:graphicFrameLocks noGrp="1" noChangeAspect="1"/>
          </p:cNvGraphicFramePr>
          <p:nvPr>
            <p:ph idx="1"/>
          </p:nvPr>
        </p:nvGraphicFramePr>
        <p:xfrm>
          <a:off x="1187450" y="2060575"/>
          <a:ext cx="67310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4" name="Диаграмма" r:id="rId4" imgW="5886450" imgH="3743325" progId="Excel.Sheet.8">
                  <p:embed/>
                </p:oleObj>
              </mc:Choice>
              <mc:Fallback>
                <p:oleObj name="Диаграмма" r:id="rId4" imgW="5886450" imgH="3743325" progId="Excel.Sheet.8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060575"/>
                        <a:ext cx="6731000" cy="427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30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1837" cy="1439862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/>
            <a:r>
              <a:rPr lang="ru-RU" sz="2400" b="1" smtClean="0">
                <a:solidFill>
                  <a:srgbClr val="E8E8E8"/>
                </a:solidFill>
              </a:rPr>
              <a:t>Процент студентов, изучавших дисциплины, в преподавании которых использовалась система LMS</a:t>
            </a:r>
            <a:br>
              <a:rPr lang="ru-RU" sz="2400" b="1" smtClean="0">
                <a:solidFill>
                  <a:srgbClr val="E8E8E8"/>
                </a:solidFill>
              </a:rPr>
            </a:br>
            <a:r>
              <a:rPr lang="ru-RU" sz="2000" b="1" smtClean="0">
                <a:solidFill>
                  <a:srgbClr val="E8E8E8"/>
                </a:solidFill>
              </a:rPr>
              <a:t>(2011/2012 уч. г.)</a:t>
            </a:r>
          </a:p>
        </p:txBody>
      </p:sp>
      <p:sp>
        <p:nvSpPr>
          <p:cNvPr id="105532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105529" name="Object 57"/>
          <p:cNvGraphicFramePr>
            <a:graphicFrameLocks noGrp="1" noChangeAspect="1"/>
          </p:cNvGraphicFramePr>
          <p:nvPr>
            <p:ph idx="1"/>
          </p:nvPr>
        </p:nvGraphicFramePr>
        <p:xfrm>
          <a:off x="1187450" y="1989138"/>
          <a:ext cx="6586538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8" name="Диаграмма" r:id="rId4" imgW="5886450" imgH="3743325" progId="Excel.Sheet.8">
                  <p:embed/>
                </p:oleObj>
              </mc:Choice>
              <mc:Fallback>
                <p:oleObj name="Диаграмма" r:id="rId4" imgW="5886450" imgH="3743325" progId="Excel.Sheet.8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89138"/>
                        <a:ext cx="6586538" cy="418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107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1075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6" name="Rectangle 3"/>
          <p:cNvSpPr txBox="1">
            <a:spLocks noChangeArrowheads="1"/>
          </p:cNvSpPr>
          <p:nvPr/>
        </p:nvSpPr>
        <p:spPr bwMode="auto">
          <a:xfrm>
            <a:off x="571500" y="285750"/>
            <a:ext cx="8229600" cy="1139825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85000"/>
              </a:lnSpc>
            </a:pP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УМК, подготовленных для новых программ </a:t>
            </a:r>
          </a:p>
          <a:p>
            <a:pPr algn="ctr">
              <a:lnSpc>
                <a:spcPct val="85000"/>
              </a:lnSpc>
            </a:pP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2011/2012 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учебном году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1800" b="0">
                <a:solidFill>
                  <a:schemeClr val="tx1"/>
                </a:solidFill>
                <a:latin typeface="Arial" charset="0"/>
              </a:rPr>
            </a:br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1078" name="Rectangle 4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00507"/>
              </p:ext>
            </p:extLst>
          </p:nvPr>
        </p:nvGraphicFramePr>
        <p:xfrm>
          <a:off x="285750" y="1785938"/>
          <a:ext cx="8572500" cy="4216403"/>
        </p:xfrm>
        <a:graphic>
          <a:graphicData uri="http://schemas.openxmlformats.org/drawingml/2006/table">
            <a:tbl>
              <a:tblPr/>
              <a:tblGrid>
                <a:gridCol w="1762125"/>
                <a:gridCol w="1238250"/>
                <a:gridCol w="928688"/>
                <a:gridCol w="928687"/>
                <a:gridCol w="928688"/>
                <a:gridCol w="928687"/>
                <a:gridCol w="928688"/>
                <a:gridCol w="928687"/>
              </a:tblGrid>
              <a:tr h="152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Факультет/кафедра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Всего подготовлено новых программ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 2011-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Наличие УМК для новых программ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программ, которые полностью обеспечены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УМК </a:t>
                      </a:r>
                      <a:r>
                        <a:rPr kumimoji="0" lang="ru-RU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 обеспеченности новых программ УМК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программ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 которым не полностью готовы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УМК </a:t>
                      </a:r>
                      <a:r>
                        <a:rPr kumimoji="0" lang="ru-RU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 программ, по которым УМК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полностью готовы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программ по которым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УМК отсутствуют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 программ,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 которым отсутствуют УМК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НИУ ВШЭ  Санкт-Петербург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экономики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экономической теории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городской и региональной экономики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институциональной экономики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финансовых рынков и финансового менеджмента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менеджмента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менеджмента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государственного и муниципального управления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бизнес-информатики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3368" marR="133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1311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1800" b="0">
                <a:solidFill>
                  <a:schemeClr val="tx1"/>
                </a:solidFill>
                <a:latin typeface="Arial" charset="0"/>
              </a:rPr>
            </a:br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1192" name="Rectangle 7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31193" name="Rectangle 8"/>
          <p:cNvSpPr>
            <a:spLocks noChangeArrowheads="1"/>
          </p:cNvSpPr>
          <p:nvPr/>
        </p:nvSpPr>
        <p:spPr bwMode="auto">
          <a:xfrm>
            <a:off x="0" y="508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6215063"/>
            <a:ext cx="8572500" cy="500062"/>
          </a:xfrm>
          <a:prstGeom prst="rect">
            <a:avLst/>
          </a:prstGeom>
          <a:solidFill>
            <a:schemeClr val="bg2">
              <a:lumMod val="9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00" b="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1 - новые программы, в УМК которых имеются следующие элементы УМК: 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рекомендации для студентов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по проведению семинарских занятий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для проведения текущей и промежуточной аттестации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для проведения итоговой аттестации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2 - новые программы, в УМК которых нет того или иного элемента УМК, из вышеперечисленных</a:t>
            </a:r>
            <a:r>
              <a:rPr lang="ru-RU" sz="900" b="0" dirty="0">
                <a:solidFill>
                  <a:schemeClr val="tx1"/>
                </a:solidFill>
              </a:rPr>
              <a:t> </a:t>
            </a:r>
            <a:endParaRPr lang="ru-RU" sz="8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209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2099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0" name="Rectangle 3"/>
          <p:cNvSpPr txBox="1">
            <a:spLocks noChangeArrowheads="1"/>
          </p:cNvSpPr>
          <p:nvPr/>
        </p:nvSpPr>
        <p:spPr bwMode="auto">
          <a:xfrm>
            <a:off x="571500" y="214313"/>
            <a:ext cx="8229600" cy="1139825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85000"/>
              </a:lnSpc>
            </a:pP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УМК, подготовленных для новых программ </a:t>
            </a:r>
          </a:p>
          <a:p>
            <a:pPr algn="ctr">
              <a:lnSpc>
                <a:spcPct val="85000"/>
              </a:lnSpc>
            </a:pP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2011/2012 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учебном году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15821"/>
              </p:ext>
            </p:extLst>
          </p:nvPr>
        </p:nvGraphicFramePr>
        <p:xfrm>
          <a:off x="285750" y="1714500"/>
          <a:ext cx="8501063" cy="4359279"/>
        </p:xfrm>
        <a:graphic>
          <a:graphicData uri="http://schemas.openxmlformats.org/drawingml/2006/table">
            <a:tbl>
              <a:tblPr/>
              <a:tblGrid>
                <a:gridCol w="1747838"/>
                <a:gridCol w="939800"/>
                <a:gridCol w="944562"/>
                <a:gridCol w="944563"/>
                <a:gridCol w="1017587"/>
                <a:gridCol w="1017588"/>
                <a:gridCol w="944562"/>
                <a:gridCol w="944563"/>
              </a:tblGrid>
              <a:tr h="161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Факультет/кафедра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Всего подготовлено новых программ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 2011-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Наличие УМК для новых программ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7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программ, которые полностью обеспечены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УМК </a:t>
                      </a:r>
                      <a:r>
                        <a:rPr kumimoji="0" lang="ru-RU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 обеспеченности новых программ УМК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программ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 которым не полностью готовы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УМК </a:t>
                      </a:r>
                      <a:r>
                        <a:rPr kumimoji="0" lang="ru-RU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 программ, по которым УМК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полностью готовы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программ по которым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УМК отсутствуют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 программ,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 которым отсутствуют УМК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НИУ ВШЭ  Санкт-Петербург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     социологии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социологии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методов и технологий социологических исследований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гуманитарных наук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Юридический факультет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теории и истории права и государства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конституционного и административного права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гражданского права и  процесса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финансового права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4111" marR="141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13221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1800" b="0">
                <a:solidFill>
                  <a:schemeClr val="tx1"/>
                </a:solidFill>
                <a:latin typeface="Arial" charset="0"/>
              </a:rPr>
            </a:br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2214" name="Rectangle 4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50" y="6215063"/>
            <a:ext cx="8572500" cy="500062"/>
          </a:xfrm>
          <a:prstGeom prst="rect">
            <a:avLst/>
          </a:prstGeom>
          <a:solidFill>
            <a:schemeClr val="bg2">
              <a:lumMod val="9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00" b="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1 - новые программы, в УМК которых имеются следующие элементы УМК: 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рекомендации для студентов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по проведению семинарских занятий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для проведения текущей и промежуточной аттестации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для проведения итоговой аттестации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2 - новые программы, в УМК которых нет того или иного элемента УМК, из вышеперечисленных</a:t>
            </a:r>
            <a:r>
              <a:rPr lang="ru-RU" sz="900" b="0" dirty="0">
                <a:solidFill>
                  <a:schemeClr val="tx1"/>
                </a:solidFill>
              </a:rPr>
              <a:t> </a:t>
            </a:r>
            <a:endParaRPr lang="ru-RU" sz="8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2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23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4" name="Rectangle 3"/>
          <p:cNvSpPr txBox="1">
            <a:spLocks noChangeArrowheads="1"/>
          </p:cNvSpPr>
          <p:nvPr/>
        </p:nvSpPr>
        <p:spPr bwMode="auto">
          <a:xfrm>
            <a:off x="642938" y="285750"/>
            <a:ext cx="8229600" cy="1139825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85000"/>
              </a:lnSpc>
            </a:pP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подготовленных УМК для новых программ </a:t>
            </a:r>
          </a:p>
          <a:p>
            <a:pPr algn="ctr">
              <a:lnSpc>
                <a:spcPct val="85000"/>
              </a:lnSpc>
            </a:pP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2011/2012 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учебном году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33612"/>
              </p:ext>
            </p:extLst>
          </p:nvPr>
        </p:nvGraphicFramePr>
        <p:xfrm>
          <a:off x="357188" y="1857375"/>
          <a:ext cx="8429625" cy="4279901"/>
        </p:xfrm>
        <a:graphic>
          <a:graphicData uri="http://schemas.openxmlformats.org/drawingml/2006/table">
            <a:tbl>
              <a:tblPr/>
              <a:tblGrid>
                <a:gridCol w="1733550"/>
                <a:gridCol w="1123950"/>
                <a:gridCol w="1000125"/>
                <a:gridCol w="857250"/>
                <a:gridCol w="928687"/>
                <a:gridCol w="857250"/>
                <a:gridCol w="928688"/>
                <a:gridCol w="1000125"/>
              </a:tblGrid>
              <a:tr h="1571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Факультет/кафедра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Всего подготовлено новых программ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 2011-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Наличие УМК для новых программ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8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программ, которые полностью обеспечены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УМК </a:t>
                      </a:r>
                      <a:r>
                        <a:rPr kumimoji="0" lang="ru-RU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 обеспеченности новых программ УМК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программ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 которым не полностью готовы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УМК </a:t>
                      </a:r>
                      <a:r>
                        <a:rPr kumimoji="0" lang="ru-RU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 программ, по которым УМК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полностью готовы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программ по которым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УМК отсутствуют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 программ,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 которым отсутствуют УМК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НИУ ВШЭ  Санкт-Петербург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Отделение политологии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политологии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Отделение    психологии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психологии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Общеуниверситетские кафедры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математики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иностранных языков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Кафедра физического воспитания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6933" marR="169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13322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1800" b="0">
                <a:solidFill>
                  <a:schemeClr val="tx1"/>
                </a:solidFill>
                <a:latin typeface="Arial" charset="0"/>
              </a:rPr>
            </a:br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229" name="Rectangle 4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50" y="6215063"/>
            <a:ext cx="8572500" cy="500062"/>
          </a:xfrm>
          <a:prstGeom prst="rect">
            <a:avLst/>
          </a:prstGeom>
          <a:solidFill>
            <a:schemeClr val="bg2">
              <a:lumMod val="9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00" b="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1 - новые программы, в УМК которых имеются следующие элементы УМК: 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рекомендации для студентов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по проведению семинарских занятий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для проведения текущей и промежуточной аттестации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для проведения итоговой аттестации</a:t>
            </a:r>
            <a:r>
              <a:rPr lang="ru-RU" sz="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800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2 - новые программы, в УМК которых нет того или иного элемента УМК, из вышеперечисленных</a:t>
            </a:r>
            <a:r>
              <a:rPr lang="ru-RU" sz="900" b="0" dirty="0">
                <a:solidFill>
                  <a:schemeClr val="tx1"/>
                </a:solidFill>
              </a:rPr>
              <a:t> </a:t>
            </a:r>
            <a:endParaRPr lang="ru-RU" sz="8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41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4147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4148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456231"/>
              </p:ext>
            </p:extLst>
          </p:nvPr>
        </p:nvGraphicFramePr>
        <p:xfrm>
          <a:off x="-27377" y="0"/>
          <a:ext cx="9031288" cy="669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7" r:id="rId4" imgW="9028959" imgH="6693988" progId="Excel.Chart.8">
                  <p:embed/>
                </p:oleObj>
              </mc:Choice>
              <mc:Fallback>
                <p:oleObj r:id="rId4" imgW="9028959" imgH="669398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377" y="0"/>
                        <a:ext cx="9031288" cy="669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Rectangle 4"/>
          <p:cNvSpPr>
            <a:spLocks noChangeArrowheads="1"/>
          </p:cNvSpPr>
          <p:nvPr/>
        </p:nvSpPr>
        <p:spPr bwMode="auto">
          <a:xfrm>
            <a:off x="455613" y="277813"/>
            <a:ext cx="8220075" cy="989012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изданной учебной литературы (в ед.) </a:t>
            </a:r>
          </a:p>
          <a:p>
            <a:pPr algn="ctr"/>
            <a:r>
              <a:rPr lang="ru-RU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2007/08 по 2011/12 учебные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50" y="1714500"/>
          <a:ext cx="8501125" cy="1714511"/>
        </p:xfrm>
        <a:graphic>
          <a:graphicData uri="http://schemas.openxmlformats.org/drawingml/2006/table">
            <a:tbl>
              <a:tblPr/>
              <a:tblGrid>
                <a:gridCol w="2235795"/>
                <a:gridCol w="1137450"/>
                <a:gridCol w="1281970"/>
                <a:gridCol w="1281970"/>
                <a:gridCol w="1281970"/>
                <a:gridCol w="1281970"/>
              </a:tblGrid>
              <a:tr h="6246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Учебная  литература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2007-2008 учебный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2008-2009 учебный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2009-2010 учебный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2010-2011 учебный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2011-2012 учебный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2092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Учебники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2707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Учебно-методические пособия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092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Монографии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2092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144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215" name="Диаграмма 6"/>
          <p:cNvGraphicFramePr>
            <a:graphicFrameLocks/>
          </p:cNvGraphicFramePr>
          <p:nvPr/>
        </p:nvGraphicFramePr>
        <p:xfrm>
          <a:off x="234950" y="3878263"/>
          <a:ext cx="8602663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4" r:id="rId4" imgW="8602202" imgH="2389839" progId="Excel.Chart.8">
                  <p:embed/>
                </p:oleObj>
              </mc:Choice>
              <mc:Fallback>
                <p:oleObj r:id="rId4" imgW="8602202" imgH="2389839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3878263"/>
                        <a:ext cx="8602663" cy="238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569325" cy="847725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ru-RU" sz="2800" b="1" smtClean="0">
                <a:solidFill>
                  <a:srgbClr val="E8E8E8"/>
                </a:solidFill>
              </a:rPr>
              <a:t>   </a:t>
            </a:r>
            <a:r>
              <a:rPr lang="ru-RU" sz="2800" b="1" smtClean="0">
                <a:solidFill>
                  <a:schemeClr val="bg1"/>
                </a:solidFill>
              </a:rPr>
              <a:t>Основные задачи </a:t>
            </a:r>
            <a:br>
              <a:rPr lang="ru-RU" sz="2800" b="1" smtClean="0">
                <a:solidFill>
                  <a:schemeClr val="bg1"/>
                </a:solidFill>
              </a:rPr>
            </a:br>
            <a:r>
              <a:rPr lang="ru-RU" sz="2800" b="1" smtClean="0">
                <a:solidFill>
                  <a:schemeClr val="bg1"/>
                </a:solidFill>
              </a:rPr>
              <a:t>учебно-методической работы на 2012-2013 уч. год</a:t>
            </a:r>
            <a:r>
              <a:rPr lang="ru-RU" smtClean="0"/>
              <a:t> 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1.</a:t>
            </a:r>
            <a:r>
              <a:rPr lang="ru-RU" sz="2000" dirty="0" smtClean="0"/>
              <a:t> Лицензирование новых образовательных программ послевузовского профессионального образования:</a:t>
            </a:r>
          </a:p>
          <a:p>
            <a:pPr eaLnBrk="1" hangingPunct="1">
              <a:defRPr/>
            </a:pPr>
            <a:r>
              <a:rPr lang="ru-RU" sz="1800" dirty="0" smtClean="0"/>
              <a:t>07.00.02 – Отечественная история</a:t>
            </a:r>
          </a:p>
          <a:p>
            <a:pPr eaLnBrk="1" hangingPunct="1">
              <a:defRPr/>
            </a:pPr>
            <a:r>
              <a:rPr lang="ru-RU" sz="1800" dirty="0" smtClean="0"/>
              <a:t>12.11.01 – Теория и история права и государства; история учений о праве и государстве;</a:t>
            </a:r>
          </a:p>
          <a:p>
            <a:pPr eaLnBrk="1" hangingPunct="1">
              <a:defRPr/>
            </a:pPr>
            <a:r>
              <a:rPr lang="ru-RU" sz="1800" dirty="0" smtClean="0"/>
              <a:t>22.00.04 – Социальная структура, социальные институты и процессы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2. </a:t>
            </a:r>
            <a:r>
              <a:rPr lang="ru-RU" sz="2000" dirty="0" smtClean="0"/>
              <a:t>Подготовка к открытию новых образовательных программ в 2013/2014 учебном году: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b="1" dirty="0" err="1" smtClean="0"/>
              <a:t>бакалавриат</a:t>
            </a:r>
            <a:r>
              <a:rPr lang="ru-RU" sz="2000" b="1" dirty="0" smtClean="0"/>
              <a:t>:</a:t>
            </a:r>
            <a:r>
              <a:rPr lang="ru-RU" sz="1800" dirty="0" smtClean="0"/>
              <a:t> - 032100.62 Востоковедение и африканистика;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/>
              <a:t> </a:t>
            </a:r>
            <a:r>
              <a:rPr lang="ru-RU" sz="1800" dirty="0" smtClean="0"/>
              <a:t>                           - 081100.62 Государственное и </a:t>
            </a:r>
            <a:r>
              <a:rPr lang="ru-RU" sz="1700" dirty="0" smtClean="0"/>
              <a:t>муниципальное управление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b="1" dirty="0"/>
              <a:t>м</a:t>
            </a:r>
            <a:r>
              <a:rPr lang="ru-RU" sz="2000" b="1" dirty="0" smtClean="0"/>
              <a:t>агистратура: - </a:t>
            </a:r>
            <a:r>
              <a:rPr lang="ru-RU" sz="1800" dirty="0" smtClean="0"/>
              <a:t>080300.68 «Финансы и кредит»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b="1" dirty="0"/>
              <a:t> </a:t>
            </a:r>
            <a:r>
              <a:rPr lang="ru-RU" sz="1800" b="1" dirty="0" smtClean="0"/>
              <a:t>                            - </a:t>
            </a:r>
            <a:r>
              <a:rPr lang="ru-RU" sz="1800" dirty="0" smtClean="0"/>
              <a:t>080200.68 «Менеджмент», маг. </a:t>
            </a:r>
            <a:r>
              <a:rPr lang="ru-RU" sz="1800" dirty="0" err="1" smtClean="0"/>
              <a:t>прогр</a:t>
            </a:r>
            <a:r>
              <a:rPr lang="ru-RU" sz="1800" dirty="0" smtClean="0"/>
              <a:t>. «Управление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/>
              <a:t> </a:t>
            </a:r>
            <a:r>
              <a:rPr lang="ru-RU" sz="1800" dirty="0" smtClean="0"/>
              <a:t>                            инновационными проектами»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/>
              <a:t> </a:t>
            </a:r>
            <a:r>
              <a:rPr lang="ru-RU" sz="1800" dirty="0" smtClean="0"/>
              <a:t>                            - 030900.68 «Юриспруденция», маг. </a:t>
            </a:r>
            <a:r>
              <a:rPr lang="ru-RU" sz="1800" dirty="0" err="1" smtClean="0"/>
              <a:t>прогр</a:t>
            </a:r>
            <a:r>
              <a:rPr lang="ru-RU" sz="1800" dirty="0" smtClean="0"/>
              <a:t>. «Адвокатура»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18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18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18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18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1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2" descr="20051019-2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z="1800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sz="1800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sz="1800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sz="1800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sz="1800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sz="1800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sz="18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1700" b="1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7200" y="3333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ru-RU" sz="1800" b="0" dirty="0" smtClean="0"/>
              <a:t>                           - 040100.68 «Социология», маг. </a:t>
            </a:r>
            <a:r>
              <a:rPr lang="ru-RU" sz="1800" b="0" dirty="0" err="1" smtClean="0"/>
              <a:t>прогр</a:t>
            </a:r>
            <a:r>
              <a:rPr lang="ru-RU" sz="1800" b="0" dirty="0" smtClean="0"/>
              <a:t>. «Социальные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0" dirty="0" smtClean="0"/>
              <a:t>                         исследования детства и молодежи»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0" dirty="0" smtClean="0"/>
              <a:t>                           - 080100.68 «Прикладная экономика и математические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0" dirty="0" smtClean="0"/>
              <a:t>                           методы»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 smtClean="0"/>
              <a:t>аспирантура: </a:t>
            </a:r>
            <a:r>
              <a:rPr lang="ru-RU" sz="1800" b="0" dirty="0" smtClean="0"/>
              <a:t>- 08.00.05 – «Экономика и управление народным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b="0" dirty="0" smtClean="0"/>
              <a:t>                          хозяйством (управление инновациями)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b="0" dirty="0" smtClean="0"/>
              <a:t>3. Подготовка к аккредитации НИУ ВШЭ в 2013/2014 учебном году:</a:t>
            </a:r>
          </a:p>
          <a:p>
            <a:pPr>
              <a:defRPr/>
            </a:pPr>
            <a:r>
              <a:rPr lang="ru-RU" sz="1800" b="0" dirty="0" smtClean="0"/>
              <a:t>Создание комиссий по </a:t>
            </a:r>
            <a:r>
              <a:rPr lang="ru-RU" sz="1800" b="0" dirty="0" err="1" smtClean="0"/>
              <a:t>самообследованию</a:t>
            </a:r>
            <a:r>
              <a:rPr lang="ru-RU" sz="1800" b="0" dirty="0" smtClean="0"/>
              <a:t>;</a:t>
            </a:r>
          </a:p>
          <a:p>
            <a:pPr>
              <a:defRPr/>
            </a:pPr>
            <a:r>
              <a:rPr lang="ru-RU" sz="1800" b="0" dirty="0" smtClean="0"/>
              <a:t>Приведение в соответствие с требованиями учебной и методической документации;</a:t>
            </a:r>
          </a:p>
          <a:p>
            <a:pPr>
              <a:defRPr/>
            </a:pPr>
            <a:r>
              <a:rPr lang="ru-RU" sz="1800" b="0" dirty="0" smtClean="0"/>
              <a:t>Проведение </a:t>
            </a:r>
            <a:r>
              <a:rPr lang="ru-RU" sz="1800" b="0" dirty="0" err="1" smtClean="0"/>
              <a:t>самообследования</a:t>
            </a:r>
            <a:r>
              <a:rPr lang="ru-RU" sz="1800" b="0" dirty="0" smtClean="0"/>
              <a:t> факультетов социологии и юриспруденции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b="0" dirty="0"/>
              <a:t>4</a:t>
            </a:r>
            <a:r>
              <a:rPr lang="ru-RU" sz="1800" b="0" dirty="0" smtClean="0"/>
              <a:t>. Расширение форм и видов внешней экспертизы ВКР, программ междисциплинарных итоговых экзаменов и их материалов.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b="0" dirty="0"/>
              <a:t>5</a:t>
            </a:r>
            <a:r>
              <a:rPr lang="ru-RU" sz="1800" b="0" dirty="0" smtClean="0"/>
              <a:t>. Активизация деятельности профессиональных коллегий УМС, в т. ч. </a:t>
            </a:r>
            <a:r>
              <a:rPr lang="ru-RU" sz="1800" b="0" dirty="0"/>
              <a:t>п</a:t>
            </a:r>
            <a:r>
              <a:rPr lang="ru-RU" sz="1800" b="0" dirty="0" smtClean="0"/>
              <a:t>роведение ими выборочной проверки кафедр по обеспеченности базовых дисциплин направлений учебными и методическими материалами  </a:t>
            </a:r>
            <a:endParaRPr lang="en-US" sz="1800" b="0" dirty="0" smtClean="0"/>
          </a:p>
          <a:p>
            <a:pPr marL="0" indent="0">
              <a:buNone/>
              <a:defRPr/>
            </a:pPr>
            <a:r>
              <a:rPr lang="en-US" sz="1800" b="0" dirty="0" smtClean="0"/>
              <a:t>6</a:t>
            </a:r>
            <a:r>
              <a:rPr lang="ru-RU" sz="1800" b="0" dirty="0" smtClean="0"/>
              <a:t>. </a:t>
            </a:r>
            <a:r>
              <a:rPr lang="ru-RU" sz="1800" b="0" dirty="0"/>
              <a:t>Расширить участие всех факультетов в сложившейся системе повышения профессиональной квалификации (семинарах, организуемых НИУ ВШЭ, факультетами, в т. ч. межфакультетских)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0" dirty="0" smtClean="0"/>
              <a:t>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1800" b="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0763" cy="1296987"/>
          </a:xfrm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3000" b="1" smtClean="0">
                <a:solidFill>
                  <a:srgbClr val="E8E8E8"/>
                </a:solidFill>
              </a:rPr>
              <a:t>Динамика численности студентов</a:t>
            </a:r>
            <a:r>
              <a:rPr lang="en-US" sz="3000" b="1" smtClean="0">
                <a:solidFill>
                  <a:srgbClr val="E8E8E8"/>
                </a:solidFill>
              </a:rPr>
              <a:t> </a:t>
            </a:r>
            <a:br>
              <a:rPr lang="en-US" sz="3000" b="1" smtClean="0">
                <a:solidFill>
                  <a:srgbClr val="E8E8E8"/>
                </a:solidFill>
              </a:rPr>
            </a:br>
            <a:r>
              <a:rPr lang="en-US" sz="3000" b="1" smtClean="0">
                <a:solidFill>
                  <a:srgbClr val="E8E8E8"/>
                </a:solidFill>
              </a:rPr>
              <a:t>(</a:t>
            </a:r>
            <a:r>
              <a:rPr lang="ru-RU" sz="3000" b="1" smtClean="0">
                <a:solidFill>
                  <a:srgbClr val="E8E8E8"/>
                </a:solidFill>
              </a:rPr>
              <a:t> чел.,</a:t>
            </a:r>
            <a:r>
              <a:rPr lang="en-US" sz="3000" b="1" smtClean="0">
                <a:solidFill>
                  <a:srgbClr val="E8E8E8"/>
                </a:solidFill>
              </a:rPr>
              <a:t> </a:t>
            </a:r>
            <a:r>
              <a:rPr lang="ru-RU" sz="3000" b="1" smtClean="0">
                <a:solidFill>
                  <a:srgbClr val="E8E8E8"/>
                </a:solidFill>
              </a:rPr>
              <a:t>бюджетный набор</a:t>
            </a:r>
            <a:r>
              <a:rPr lang="en-US" sz="3000" b="1" smtClean="0">
                <a:solidFill>
                  <a:srgbClr val="E8E8E8"/>
                </a:solidFill>
              </a:rPr>
              <a:t>,</a:t>
            </a:r>
            <a:r>
              <a:rPr lang="ru-RU" sz="3000" b="1" smtClean="0">
                <a:solidFill>
                  <a:srgbClr val="E8E8E8"/>
                </a:solidFill>
              </a:rPr>
              <a:t> по факультетам</a:t>
            </a:r>
            <a:r>
              <a:rPr lang="en-US" sz="3000" b="1" smtClean="0">
                <a:solidFill>
                  <a:srgbClr val="E8E8E8"/>
                </a:solidFill>
              </a:rPr>
              <a:t>)</a:t>
            </a:r>
            <a:br>
              <a:rPr lang="en-US" sz="3000" b="1" smtClean="0">
                <a:solidFill>
                  <a:srgbClr val="E8E8E8"/>
                </a:solidFill>
              </a:rPr>
            </a:br>
            <a:endParaRPr lang="ru-RU" sz="3000" b="1" smtClean="0">
              <a:solidFill>
                <a:srgbClr val="E8E8E8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5604" name="Rectangle 5" hidden="1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5605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306388" y="1735138"/>
          <a:ext cx="8602662" cy="479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r:id="rId4" imgW="8602202" imgH="4791871" progId="Excel.Chart.8">
                  <p:embed/>
                </p:oleObj>
              </mc:Choice>
              <mc:Fallback>
                <p:oleObj r:id="rId4" imgW="8602202" imgH="4791871" progId="Excel.Chart.8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735138"/>
                        <a:ext cx="8602662" cy="479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1371600" y="6248400"/>
            <a:ext cx="6192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Ф а к у л ь т е т ы   и   о т д е л е н и 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34950" y="1663700"/>
          <a:ext cx="86741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r:id="rId3" imgW="8669263" imgH="4621169" progId="Excel.Chart.8">
                  <p:embed/>
                </p:oleObj>
              </mc:Choice>
              <mc:Fallback>
                <p:oleObj r:id="rId3" imgW="8669263" imgH="4621169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663700"/>
                        <a:ext cx="8674100" cy="462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209800" y="5486400"/>
            <a:ext cx="5041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Ф а к у л ь т е т ы   и   о т д е л е н и я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6699FF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3000" b="1" smtClean="0">
                <a:solidFill>
                  <a:srgbClr val="E8E8E8"/>
                </a:solidFill>
              </a:rPr>
              <a:t>Динамика численности студентов</a:t>
            </a:r>
            <a:r>
              <a:rPr lang="en-US" sz="3000" b="1" smtClean="0">
                <a:solidFill>
                  <a:srgbClr val="E8E8E8"/>
                </a:solidFill>
              </a:rPr>
              <a:t> </a:t>
            </a:r>
            <a:br>
              <a:rPr lang="en-US" sz="3000" b="1" smtClean="0">
                <a:solidFill>
                  <a:srgbClr val="E8E8E8"/>
                </a:solidFill>
              </a:rPr>
            </a:br>
            <a:r>
              <a:rPr lang="ru-RU" sz="3000" b="1" smtClean="0">
                <a:solidFill>
                  <a:srgbClr val="E8E8E8"/>
                </a:solidFill>
              </a:rPr>
              <a:t>( чел., коммерческий набор, по факультетам</a:t>
            </a:r>
            <a:r>
              <a:rPr lang="en-US" sz="3000" b="1" smtClean="0">
                <a:solidFill>
                  <a:srgbClr val="E8E8E8"/>
                </a:solidFill>
              </a:rPr>
              <a:t>)</a:t>
            </a:r>
            <a:endParaRPr lang="ru-RU" sz="3000" b="1" smtClean="0">
              <a:solidFill>
                <a:srgbClr val="E8E8E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8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18487" cy="47529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842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chemeClr val="tx2"/>
                </a:solidFill>
              </a:rPr>
              <a:t>Динамика успеваемости по итогам летней сессии</a:t>
            </a:r>
          </a:p>
        </p:txBody>
      </p:sp>
      <p:graphicFrame>
        <p:nvGraphicFramePr>
          <p:cNvPr id="58425" name="Object 57"/>
          <p:cNvGraphicFramePr>
            <a:graphicFrameLocks noChangeAspect="1"/>
          </p:cNvGraphicFramePr>
          <p:nvPr/>
        </p:nvGraphicFramePr>
        <p:xfrm>
          <a:off x="395288" y="1341438"/>
          <a:ext cx="8242300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4" name="Лист" r:id="rId3" imgW="10477500" imgH="6867525" progId="Excel.Sheet.8">
                  <p:embed/>
                </p:oleObj>
              </mc:Choice>
              <mc:Fallback>
                <p:oleObj name="Лист" r:id="rId3" imgW="10477500" imgH="6867525" progId="Excel.Sheet.8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242300" cy="539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29" name="Rectangle 6"/>
          <p:cNvSpPr>
            <a:spLocks noChangeArrowheads="1"/>
          </p:cNvSpPr>
          <p:nvPr/>
        </p:nvSpPr>
        <p:spPr bwMode="auto">
          <a:xfrm>
            <a:off x="539750" y="0"/>
            <a:ext cx="8208963" cy="1196975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3600"/>
              <a:t>Динамика успеваемости </a:t>
            </a:r>
            <a:br>
              <a:rPr lang="ru-RU" sz="3600"/>
            </a:br>
            <a:r>
              <a:rPr lang="ru-RU" sz="3600"/>
              <a:t>по итогам летних сессий</a:t>
            </a:r>
            <a:r>
              <a:rPr lang="en-US" sz="3600"/>
              <a:t> </a:t>
            </a:r>
            <a:r>
              <a:rPr lang="en-US"/>
              <a:t>(</a:t>
            </a:r>
            <a:r>
              <a:rPr lang="ru-RU"/>
              <a:t>до пересдач</a:t>
            </a:r>
            <a:r>
              <a:rPr lang="en-US"/>
              <a:t>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20051019-2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7302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-122238" y="7127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468313" y="0"/>
            <a:ext cx="8220075" cy="989013"/>
          </a:xfrm>
          <a:prstGeom prst="rect">
            <a:avLst/>
          </a:prstGeom>
          <a:solidFill>
            <a:srgbClr val="6699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900">
                <a:solidFill>
                  <a:schemeClr val="bg1"/>
                </a:solidFill>
              </a:rPr>
              <a:t>Средний балл успеваемости по факультетам</a:t>
            </a:r>
            <a:r>
              <a:rPr lang="ru-RU" sz="440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14458" name="Group 122"/>
          <p:cNvGraphicFramePr>
            <a:graphicFrameLocks noGrp="1"/>
          </p:cNvGraphicFramePr>
          <p:nvPr>
            <p:ph/>
          </p:nvPr>
        </p:nvGraphicFramePr>
        <p:xfrm>
          <a:off x="381000" y="1246188"/>
          <a:ext cx="8135938" cy="4993513"/>
        </p:xfrm>
        <a:graphic>
          <a:graphicData uri="http://schemas.openxmlformats.org/drawingml/2006/table">
            <a:tbl>
              <a:tblPr/>
              <a:tblGrid>
                <a:gridCol w="1900637"/>
                <a:gridCol w="1452163"/>
                <a:gridCol w="1676400"/>
                <a:gridCol w="1676400"/>
                <a:gridCol w="1430338"/>
              </a:tblGrid>
              <a:tr h="609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2008-2009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учебный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2009-2010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2010-2011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2011-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Юридический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Социологии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Отд. психологии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Отд.политологии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Магистратура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социологии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Магистратура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экономики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Магистратура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менеджмента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Магистратура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политологии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43" name="Line 73"/>
          <p:cNvSpPr>
            <a:spLocks noChangeShapeType="1"/>
          </p:cNvSpPr>
          <p:nvPr/>
        </p:nvSpPr>
        <p:spPr bwMode="auto">
          <a:xfrm>
            <a:off x="8675688" y="3500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62544" name="Line 74"/>
          <p:cNvSpPr>
            <a:spLocks noChangeShapeType="1"/>
          </p:cNvSpPr>
          <p:nvPr/>
        </p:nvSpPr>
        <p:spPr bwMode="auto">
          <a:xfrm>
            <a:off x="8675688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FF"/>
        </a:solidFill>
        <a:ln>
          <a:noFill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6699FF"/>
          </a:extrusionClr>
        </a:sp3d>
        <a:extLst>
          <a:ext uri="{91240B29-F687-4F45-9708-019B960494DF}">
            <a14:hiddenLine xmlns:a14="http://schemas.microsoft.com/office/drawing/2010/main" w="9525" cap="flat" cmpd="sng" algn="ctr">
              <a:noFill/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E8E8E8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FF"/>
        </a:solidFill>
        <a:ln>
          <a:noFill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6699FF"/>
          </a:extrusionClr>
        </a:sp3d>
        <a:extLst>
          <a:ext uri="{91240B29-F687-4F45-9708-019B960494DF}">
            <a14:hiddenLine xmlns:a14="http://schemas.microsoft.com/office/drawing/2010/main" w="9525" cap="flat" cmpd="sng" algn="ctr">
              <a:noFill/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rgbClr val="E8E8E8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4878</TotalTime>
  <Words>3099</Words>
  <Application>Microsoft Office PowerPoint</Application>
  <PresentationFormat>Экран (4:3)</PresentationFormat>
  <Paragraphs>1099</Paragraphs>
  <Slides>58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58</vt:i4>
      </vt:variant>
    </vt:vector>
  </HeadingPairs>
  <TitlesOfParts>
    <vt:vector size="63" baseType="lpstr">
      <vt:lpstr>Край</vt:lpstr>
      <vt:lpstr>Диаграмма Microsoft Excel</vt:lpstr>
      <vt:lpstr>Лист</vt:lpstr>
      <vt:lpstr>Document</vt:lpstr>
      <vt:lpstr>Диаграмма</vt:lpstr>
      <vt:lpstr>ОТЧЕТ  по учебно - методической работе </vt:lpstr>
      <vt:lpstr>   НАШИ ДОСТИЖЕНИЯ  в 2011/2012 учебном году:</vt:lpstr>
      <vt:lpstr>   НАШИ ДОСТИЖЕНИЯ  в 2011/2012 учебном году:</vt:lpstr>
      <vt:lpstr>Презентация PowerPoint</vt:lpstr>
      <vt:lpstr>Состав студенческой аудитории НИУ-ВШЭ - Санкт-Петербург   c 2009-10 уч. года по 2011-12 уч. год</vt:lpstr>
      <vt:lpstr>Динамика численности студентов  ( чел., бюджетный набор, по факультетам) </vt:lpstr>
      <vt:lpstr>Динамика численности студентов  ( чел., коммерческий набор, по факультетам)</vt:lpstr>
      <vt:lpstr>Презентация PowerPoint</vt:lpstr>
      <vt:lpstr>Презентация PowerPoint</vt:lpstr>
      <vt:lpstr>Динамика отчислений по факультетам</vt:lpstr>
      <vt:lpstr>Результаты сдачи государственных междисциплинарных экзаменов в 2011-2012 уч. году (в %)</vt:lpstr>
      <vt:lpstr>Результаты защиты выпускных квалификационных работ в 2011-2012 уч. году (в %, бак. и спец.)</vt:lpstr>
      <vt:lpstr>Результаты сдачи государственного экзамена по английскому языку в 2011-2012 уч. году (в %)</vt:lpstr>
      <vt:lpstr>Результаты защиты выпускных квалификационных работ в 2011-2012 уч. году (в %) – магистерские программы</vt:lpstr>
      <vt:lpstr>Динамика численного состава ППС за  2008/09 - 2011/12 уч. гг. (чел.,ставок)</vt:lpstr>
      <vt:lpstr>Динамика качественного состава ППС за  2006/07 - 2011/12 уч. гг. (чел.)</vt:lpstr>
      <vt:lpstr>Соотношение штатных преподавателей и совместителей      НИУ ВШЭ Санкт-Петербург за  2006/07 - 2011/12 уч. гг. (чел.)</vt:lpstr>
      <vt:lpstr>Динамика качественного состава ППС  за 2010/2011 и  2011/2012 уч. гг.  (информация на октябрь, по факультетам) </vt:lpstr>
      <vt:lpstr>Динамика состава ППС  с учеными степенями и званиями за 2008/2009 -  2011/2012 уч. гг. (в %) (информация на октябрь) </vt:lpstr>
      <vt:lpstr>Динамика качественного состава ППС  за 2009/2010 и  2010/2011 уч. гг. (информация на октябрь) </vt:lpstr>
      <vt:lpstr>Динамика состава ППС  с учеными степенями и званиями за 2008/2009 -  2011/2012 уч. гг. (в %) (информация на октябрь) </vt:lpstr>
      <vt:lpstr>Динамика качественного состава ППС  за 2010/2011 и  2011/2012 уч. гг. (информация на октябрь) </vt:lpstr>
      <vt:lpstr>Динамика состава ППС  с учеными степенями и званиями за 2008/2009 -  2011/2012 уч. гг. (в %) (информация на октябрь) </vt:lpstr>
      <vt:lpstr>Динамика качественного состава ППС  за 2010/2011 и  2011/2012 уч. гг. (информация на октябрь) </vt:lpstr>
      <vt:lpstr>Динамика состава ППС  с учеными степенями и званиями за 2008/2009 -  2011/2012 уч. гг. (в %) (информация на октябрь) </vt:lpstr>
      <vt:lpstr>Динамика качественного состава ППС  за 2010/2011 и  2011/2012 уч. гг. (информация на октябрь) </vt:lpstr>
      <vt:lpstr>Динамика состава ППС  с учеными степенями и званиями за 2008/2009 -  2011/2012 уч. гг. (в %) (информация на октябрь) </vt:lpstr>
      <vt:lpstr>Динамика численности преподавателей,  повысивших квалификацию  (2009/2010 - 2011/2012 уч. гг.)</vt:lpstr>
      <vt:lpstr>Динамика численности преподавателей,  повысивших квалификацию  (2009/2010 - 2011/2012 уч. гг.)</vt:lpstr>
      <vt:lpstr>Количество преподавателей, повысивших квалификацию в области организации и проведения учебных курсов   в системе LMS (2011/2012 уч. г.)</vt:lpstr>
      <vt:lpstr>Количество преподавателей филиала, входящих в группу высокого профессионального потенциала  (Кадровый резерв) НИУ ВШЭ (2010, 2011, 2012  гг.)</vt:lpstr>
      <vt:lpstr>Количество преподавателей филиала, входящих в группу высокого профессионального потенциала  (Кадровый резерв) НИУ ВШЭ (по факультетам) (2010, 2011, 2012 гг.)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размещения программ учебных дисциплин в базе данных «Учебные курсы»  (2010/2011 - 2011/2012 уч. гг.)</vt:lpstr>
      <vt:lpstr>Динамика размещения программ учебных дисциплин  в базе данных «Учебные курсы»  (2010/2011 - 2011/2012 уч. гг.)</vt:lpstr>
      <vt:lpstr>Динамика размещения программ учебных дисциплин в базе данных «Учебные курсы»  (2010/2011 - 2011/2012 уч. гг.)</vt:lpstr>
      <vt:lpstr>Динамика размещения программ учебных дисциплин в базе данных «Учебные курсы»  (2010/2011 - 2011/2012 уч. гг.)  </vt:lpstr>
      <vt:lpstr>Динамика размещения программ учебных дисциплин в базе данных «Учебные курсы»  (2010/2011 - 2011/2012 уч. гг.)  </vt:lpstr>
      <vt:lpstr>Динамика размещения программ учебных дисциплин в базе данных "Учебные курсы", % (2010/2011 уч. г. - 2011/2012 уч. г.)</vt:lpstr>
      <vt:lpstr>LMS: результаты работы преподавателей (2011/2012 уч. г.) </vt:lpstr>
      <vt:lpstr>LMS: результаты работы преподавателей (2011/2012 уч. г.)</vt:lpstr>
      <vt:lpstr>LMS: результаты работы преподавателей (2011/2012 уч. г.)</vt:lpstr>
      <vt:lpstr>LMS: результаты работы преподавателей (2011/2012 уч. г.) </vt:lpstr>
      <vt:lpstr>LMS: результаты работы преподавателей (2011/2012 уч. г.) </vt:lpstr>
      <vt:lpstr>Количество учебных дисциплин, в преподавании которых использовалась система LMS (2010/2011 уч. г. - 2011/2012 уч. г.)</vt:lpstr>
      <vt:lpstr>Процент студентов, изучавших дисциплины, в преподавании которых использовалась система LMS (2011/2012 уч. 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Основные задачи  учебно-методической работы на 2012-2013 уч. год </vt:lpstr>
      <vt:lpstr>Презентация PowerPoint</vt:lpstr>
    </vt:vector>
  </TitlesOfParts>
  <Company>ОИРШ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Древности люди учились для того, чтобы совершенствовать себя, Ныне учатся для того, чтобы удивить других</dc:title>
  <dc:creator>Заиченко Наталья</dc:creator>
  <cp:lastModifiedBy>vsher</cp:lastModifiedBy>
  <cp:revision>471</cp:revision>
  <cp:lastPrinted>2012-11-13T07:46:56Z</cp:lastPrinted>
  <dcterms:created xsi:type="dcterms:W3CDTF">2006-11-24T08:08:35Z</dcterms:created>
  <dcterms:modified xsi:type="dcterms:W3CDTF">2012-12-12T07:28:55Z</dcterms:modified>
</cp:coreProperties>
</file>