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250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«Глянцевое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родительство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»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«Как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стать «правильным» родителем: анализ популярных книг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Garamond" pitchFamily="18" charset="0"/>
              </a:rPr>
              <a:t>советов»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75656" y="3573016"/>
            <a:ext cx="7406640" cy="288032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>
                <a:latin typeface="Garamond" pitchFamily="18" charset="0"/>
              </a:rPr>
              <a:t>Студентки 2го курса</a:t>
            </a:r>
          </a:p>
          <a:p>
            <a:pPr algn="r"/>
            <a:r>
              <a:rPr lang="ru-RU" sz="2000" dirty="0" smtClean="0">
                <a:latin typeface="Garamond" pitchFamily="18" charset="0"/>
              </a:rPr>
              <a:t>Факультета социологии</a:t>
            </a:r>
          </a:p>
          <a:p>
            <a:pPr algn="r"/>
            <a:r>
              <a:rPr lang="ru-RU" sz="2000" dirty="0" smtClean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Горяева М</a:t>
            </a:r>
            <a:r>
              <a:rPr lang="ru-RU" sz="2000" dirty="0" smtClean="0">
                <a:latin typeface="Garamond" pitchFamily="18" charset="0"/>
              </a:rPr>
              <a:t>.</a:t>
            </a:r>
            <a:r>
              <a:rPr lang="ru-RU" sz="2000" dirty="0" smtClean="0">
                <a:latin typeface="Garamond" pitchFamily="18" charset="0"/>
              </a:rPr>
              <a:t>, </a:t>
            </a:r>
            <a:r>
              <a:rPr lang="ru-RU" sz="2000" dirty="0" err="1" smtClean="0">
                <a:latin typeface="Garamond" pitchFamily="18" charset="0"/>
              </a:rPr>
              <a:t>Маргарян</a:t>
            </a:r>
            <a:r>
              <a:rPr lang="ru-RU" sz="2000" dirty="0" smtClean="0">
                <a:latin typeface="Garamond" pitchFamily="18" charset="0"/>
              </a:rPr>
              <a:t> М.</a:t>
            </a:r>
            <a:endParaRPr lang="ru-RU" sz="2000" dirty="0" smtClean="0">
              <a:latin typeface="Garamond" pitchFamily="18" charset="0"/>
            </a:endParaRPr>
          </a:p>
          <a:p>
            <a:pPr algn="r"/>
            <a:endParaRPr lang="ru-RU" sz="2000" dirty="0" smtClean="0">
              <a:latin typeface="Garamond" pitchFamily="18" charset="0"/>
            </a:endParaRPr>
          </a:p>
          <a:p>
            <a:pPr algn="ctr"/>
            <a:r>
              <a:rPr lang="ru-RU" sz="2000" dirty="0" smtClean="0">
                <a:latin typeface="Garamond" pitchFamily="18" charset="0"/>
              </a:rPr>
              <a:t>НУГ «Семья и социальные неравенства»</a:t>
            </a:r>
          </a:p>
          <a:p>
            <a:pPr algn="ctr"/>
            <a:endParaRPr lang="ru-RU" sz="2000" dirty="0">
              <a:latin typeface="Garamond" pitchFamily="18" charset="0"/>
            </a:endParaRPr>
          </a:p>
          <a:p>
            <a:pPr algn="ctr"/>
            <a:endParaRPr lang="ru-RU" sz="2000" dirty="0" smtClean="0">
              <a:latin typeface="Garamond" pitchFamily="18" charset="0"/>
            </a:endParaRPr>
          </a:p>
          <a:p>
            <a:pPr algn="ctr"/>
            <a:r>
              <a:rPr lang="ru-RU" sz="2000" dirty="0" smtClean="0">
                <a:latin typeface="Garamond" pitchFamily="18" charset="0"/>
              </a:rPr>
              <a:t>НИУ-ВШЭ (СПб) 2012 г. </a:t>
            </a:r>
          </a:p>
          <a:p>
            <a:pPr algn="r"/>
            <a:endParaRPr lang="ru-RU" sz="2000" dirty="0" smtClean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56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64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мама – это </a:t>
            </a:r>
            <a:r>
              <a:rPr lang="ru-RU" sz="3600" dirty="0" err="1"/>
              <a:t>full-time</a:t>
            </a:r>
            <a:r>
              <a:rPr lang="ru-RU" sz="3600" dirty="0"/>
              <a:t> мама, "папа - аниматор</a:t>
            </a:r>
            <a:r>
              <a:rPr lang="ru-RU" dirty="0"/>
              <a:t>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Журналы</a:t>
            </a:r>
            <a:r>
              <a:rPr lang="ru-RU" dirty="0" smtClean="0"/>
              <a:t>:</a:t>
            </a:r>
          </a:p>
          <a:p>
            <a:pPr marL="82296" lvl="0" indent="0"/>
            <a:r>
              <a:rPr lang="ru-RU" sz="3200" i="1" dirty="0" smtClean="0">
                <a:cs typeface="Arial" pitchFamily="34" charset="0"/>
              </a:rPr>
              <a:t>«Ребенку очень важно, чтобы с ним играли. Это так просто! Но, как показывает жизнь, иногда папа боится детей. После работы вы обычно лежите на диване и смотрите телепередачи. И вдруг на вас взбирается ребенок с криком: «Покатай!» Чего он ожидает? Что папа с веселым «</a:t>
            </a:r>
            <a:r>
              <a:rPr lang="ru-RU" sz="3200" i="1" dirty="0" err="1" smtClean="0">
                <a:cs typeface="Arial" pitchFamily="34" charset="0"/>
              </a:rPr>
              <a:t>и-го-го</a:t>
            </a:r>
            <a:r>
              <a:rPr lang="ru-RU" sz="3200" i="1" dirty="0" smtClean="0">
                <a:cs typeface="Arial" pitchFamily="34" charset="0"/>
              </a:rPr>
              <a:t>» поскачет  с ним по комнате! Ребенок сам придумал игру, вам осталось лишь поддержать его. Но как же не хочется вставать... Заставьте себя! Вы получите массу удовольствия.»</a:t>
            </a:r>
            <a:endParaRPr lang="ru-RU" sz="3200" dirty="0" smtClean="0">
              <a:cs typeface="Arial" pitchFamily="34" charset="0"/>
            </a:endParaRPr>
          </a:p>
          <a:p>
            <a:pPr marL="82296" indent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Книги:</a:t>
            </a:r>
          </a:p>
          <a:p>
            <a:pPr>
              <a:defRPr/>
            </a:pPr>
            <a:r>
              <a:rPr lang="ru-RU" sz="3200" i="1" dirty="0">
                <a:cs typeface="Arial" pitchFamily="34" charset="0"/>
              </a:rPr>
              <a:t>«Уважаемые папы, не пренебрегайте возможностью проводить как можно больше времени со своим ребенком»</a:t>
            </a:r>
          </a:p>
          <a:p>
            <a:pPr>
              <a:defRPr/>
            </a:pPr>
            <a:r>
              <a:rPr lang="ru-RU" sz="3200" i="1" dirty="0">
                <a:cs typeface="Arial" pitchFamily="34" charset="0"/>
              </a:rPr>
              <a:t>«Лучше поиграть с ребенком минут 15, а потом сказать: "А теперь я почитаю газету"»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9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632"/>
          </a:xfrm>
        </p:spPr>
        <p:txBody>
          <a:bodyPr>
            <a:normAutofit fontScale="90000"/>
          </a:bodyPr>
          <a:lstStyle/>
          <a:p>
            <a:r>
              <a:rPr lang="ru-RU" dirty="0"/>
              <a:t>мама –  </a:t>
            </a:r>
            <a:r>
              <a:rPr lang="en-US" dirty="0"/>
              <a:t>full-time, </a:t>
            </a:r>
            <a:r>
              <a:rPr lang="ru-RU" dirty="0"/>
              <a:t>папа - "собственник"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Журналы</a:t>
            </a:r>
            <a:r>
              <a:rPr lang="ru-RU" dirty="0" smtClean="0"/>
              <a:t>:</a:t>
            </a:r>
          </a:p>
          <a:p>
            <a:r>
              <a:rPr lang="ru-RU" sz="3400" i="1" dirty="0" smtClean="0"/>
              <a:t>«даже если малыш еще не родился, некоторые мужчины уже воспринимают его как соперника, поскольку чувствуют себя лишними в тесной взаимосвязи матери и ребенка»</a:t>
            </a:r>
            <a:endParaRPr lang="ru-RU" sz="3400" dirty="0" smtClean="0"/>
          </a:p>
          <a:p>
            <a:r>
              <a:rPr lang="ru-RU" sz="3400" i="1" dirty="0" smtClean="0"/>
              <a:t>«Через какое-то время после рождения малыша к мужчине обычно возвращается спокойствие, если он видит, что жена по-прежнему заботится и о нем тоже»</a:t>
            </a:r>
            <a:endParaRPr lang="ru-RU" sz="34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Книги:</a:t>
            </a:r>
          </a:p>
          <a:p>
            <a:pPr>
              <a:defRPr/>
            </a:pPr>
            <a:r>
              <a:rPr lang="ru-RU" sz="3200" i="1" dirty="0"/>
              <a:t>«Видя, как его жена все больше внимания уделяет детям, он чувствует себя ненужным»</a:t>
            </a:r>
          </a:p>
          <a:p>
            <a:pPr>
              <a:defRPr/>
            </a:pPr>
            <a:r>
              <a:rPr lang="ru-RU" sz="3200" i="1" dirty="0"/>
              <a:t>«Находясь в родильном доме и потом, когда муж привозит ее с ребенком домой, жена беспокоится только о ребенке, а роль мужа сводится к роли носильщика»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30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мама –  </a:t>
            </a:r>
            <a:r>
              <a:rPr lang="en-US" dirty="0"/>
              <a:t>full-time, </a:t>
            </a:r>
            <a:r>
              <a:rPr lang="ru-RU" dirty="0"/>
              <a:t>папа - "неофит"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Журналы</a:t>
            </a:r>
            <a:r>
              <a:rPr lang="ru-RU" dirty="0" smtClean="0"/>
              <a:t>:</a:t>
            </a:r>
          </a:p>
          <a:p>
            <a:pPr marL="82296" indent="0"/>
            <a:r>
              <a:rPr lang="ru-RU" i="1" dirty="0" smtClean="0"/>
              <a:t>«пора переложить на мужчин часть домашней работы − для нашей личной пользы и во благо </a:t>
            </a:r>
            <a:r>
              <a:rPr lang="ru-RU" i="1" dirty="0" smtClean="0"/>
              <a:t>семьи»</a:t>
            </a:r>
            <a:endParaRPr lang="ru-RU" i="1" dirty="0" smtClean="0"/>
          </a:p>
          <a:p>
            <a:pPr marL="82296" indent="0"/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Книги:</a:t>
            </a:r>
          </a:p>
          <a:p>
            <a:r>
              <a:rPr lang="ru-RU" dirty="0" smtClean="0"/>
              <a:t>Карикатуры на страницах</a:t>
            </a:r>
          </a:p>
          <a:p>
            <a:pPr marL="82296" indent="0">
              <a:buNone/>
            </a:pPr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2235" y="3068960"/>
            <a:ext cx="2592288" cy="183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5682" y="4581128"/>
            <a:ext cx="1297682" cy="205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24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648"/>
          </a:xfrm>
        </p:spPr>
        <p:txBody>
          <a:bodyPr>
            <a:normAutofit fontScale="90000"/>
          </a:bodyPr>
          <a:lstStyle/>
          <a:p>
            <a:r>
              <a:rPr lang="ru-RU" dirty="0"/>
              <a:t>Современная модель</a:t>
            </a:r>
            <a:br>
              <a:rPr lang="ru-RU" dirty="0"/>
            </a:br>
            <a:r>
              <a:rPr lang="ru-RU" sz="3100" dirty="0"/>
              <a:t>Мама – «частичная»/ «временная»; папа - </a:t>
            </a:r>
            <a:r>
              <a:rPr lang="ru-RU" sz="3100" dirty="0" err="1"/>
              <a:t>full-time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240848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Журналы</a:t>
            </a:r>
            <a:r>
              <a:rPr lang="ru-RU" dirty="0" smtClean="0"/>
              <a:t>:</a:t>
            </a:r>
          </a:p>
          <a:p>
            <a:pPr marL="82296" indent="0"/>
            <a:r>
              <a:rPr lang="ru-RU" i="1" dirty="0" smtClean="0"/>
              <a:t>«Декретный отпуск не только мамам, но и папам»</a:t>
            </a:r>
          </a:p>
          <a:p>
            <a:pPr marL="82296" indent="0"/>
            <a:r>
              <a:rPr lang="ru-RU" i="1" dirty="0" smtClean="0"/>
              <a:t>«синдром эмоциональной мужской беременности, который в медицине носит название «синдром </a:t>
            </a:r>
            <a:r>
              <a:rPr lang="ru-RU" i="1" dirty="0" err="1" smtClean="0"/>
              <a:t>кувад</a:t>
            </a:r>
            <a:r>
              <a:rPr lang="ru-RU" i="1" dirty="0" smtClean="0"/>
              <a:t>»</a:t>
            </a:r>
            <a:endParaRPr lang="ru-RU" i="1" dirty="0" smtClean="0"/>
          </a:p>
          <a:p>
            <a:pPr marL="82296" indent="0"/>
            <a:r>
              <a:rPr lang="ru-RU" i="1" dirty="0" smtClean="0"/>
              <a:t>«Женщины, которые сталкиваются с мужским токсикозом, считают это проявлением огромной любви и чувствительности. Но на деле такому папе помощь и поддержка нужны не меньше, чем самой беременной</a:t>
            </a:r>
            <a:r>
              <a:rPr lang="ru-RU" dirty="0" smtClean="0"/>
              <a:t>.»</a:t>
            </a:r>
          </a:p>
          <a:p>
            <a:pPr marL="82296" indent="0"/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0781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632"/>
          </a:xfrm>
        </p:spPr>
        <p:txBody>
          <a:bodyPr>
            <a:normAutofit fontScale="90000"/>
          </a:bodyPr>
          <a:lstStyle/>
          <a:p>
            <a:r>
              <a:rPr lang="ru-RU" dirty="0"/>
              <a:t>«Суррогатная» модель</a:t>
            </a:r>
            <a:br>
              <a:rPr lang="ru-RU" dirty="0"/>
            </a:br>
            <a:r>
              <a:rPr lang="ru-RU" sz="3100" dirty="0"/>
              <a:t>мама - </a:t>
            </a:r>
            <a:r>
              <a:rPr lang="ru-RU" sz="3100" dirty="0" err="1"/>
              <a:t>full-time</a:t>
            </a:r>
            <a:r>
              <a:rPr lang="ru-RU" sz="3100" dirty="0"/>
              <a:t>; бабушка - "эксперт"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dirty="0" smtClean="0"/>
              <a:t>Журналы</a:t>
            </a:r>
            <a:r>
              <a:rPr lang="ru-RU" dirty="0" smtClean="0"/>
              <a:t>:</a:t>
            </a:r>
          </a:p>
          <a:p>
            <a:pPr marL="82296" indent="0"/>
            <a:r>
              <a:rPr lang="ru-RU" sz="3600" i="1" dirty="0" smtClean="0"/>
              <a:t>«у меня классика жанра. По уходу за сыном мне помогает мама и бабушка</a:t>
            </a:r>
            <a:r>
              <a:rPr lang="ru-RU" dirty="0" smtClean="0"/>
              <a:t>».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01344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sz="3600" dirty="0" smtClean="0"/>
              <a:t>Книги:</a:t>
            </a:r>
          </a:p>
          <a:p>
            <a:r>
              <a:rPr lang="ru-RU" sz="3300" i="1" dirty="0"/>
              <a:t>«Бабушка должна максимально приспосабливаться к методам матери в уходе за ребенком. Тогда и мать в свою очередь будет охотнее спрашивать совета бабушки в случае необходимости</a:t>
            </a:r>
            <a:r>
              <a:rPr lang="ru-RU" sz="3300" i="1" dirty="0" smtClean="0"/>
              <a:t>»</a:t>
            </a:r>
          </a:p>
          <a:p>
            <a:r>
              <a:rPr lang="ru-RU" sz="3300" i="1" dirty="0"/>
              <a:t>Если вы поручаете ребенка заботам бабушки, будь то на несколько часов или на две недели, вы должны заранее договориться, что она не будет нарушать ваших основных правил воспитания</a:t>
            </a:r>
            <a:r>
              <a:rPr lang="ru-RU" sz="3300" i="1" dirty="0" smtClean="0"/>
              <a:t>.</a:t>
            </a:r>
          </a:p>
          <a:p>
            <a:r>
              <a:rPr lang="ru-RU" sz="3300" i="1" dirty="0"/>
              <a:t>Если же вы не можете примириться с тем, как ваши родители воспитывают внуков, не оставляйте детей на их попечение.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10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632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Garamond" pitchFamily="18" charset="0"/>
              </a:rPr>
              <a:t>няня - </a:t>
            </a:r>
            <a:r>
              <a:rPr lang="ru-RU" sz="4400" dirty="0" err="1">
                <a:latin typeface="Garamond" pitchFamily="18" charset="0"/>
              </a:rPr>
              <a:t>full-time</a:t>
            </a:r>
            <a:r>
              <a:rPr lang="ru-RU" sz="4400" dirty="0">
                <a:latin typeface="Garamond" pitchFamily="18" charset="0"/>
              </a:rPr>
              <a:t>; мама и папа - "частичные/временные"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Garamond" pitchFamily="18" charset="0"/>
              </a:rPr>
              <a:t>Журналы</a:t>
            </a:r>
            <a:r>
              <a:rPr lang="ru-RU" dirty="0" smtClean="0">
                <a:latin typeface="Garamond" pitchFamily="18" charset="0"/>
              </a:rPr>
              <a:t>:</a:t>
            </a:r>
          </a:p>
          <a:p>
            <a:pPr marL="82296" indent="0"/>
            <a:r>
              <a:rPr lang="ru-RU" i="1" dirty="0" smtClean="0"/>
              <a:t>«Вы не видели ребенка целый день, летели к нему через весь город, а он даже не поворачивает голову в вашу сторону.»</a:t>
            </a:r>
          </a:p>
          <a:p>
            <a:pPr marL="82296" indent="0">
              <a:buNone/>
            </a:pPr>
            <a:endParaRPr lang="ru-RU" dirty="0">
              <a:latin typeface="Garamond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  <a:defRPr/>
            </a:pPr>
            <a:r>
              <a:rPr lang="ru-RU" dirty="0" smtClean="0">
                <a:latin typeface="Garamond" pitchFamily="18" charset="0"/>
                <a:cs typeface="Calibri" pitchFamily="34" charset="0"/>
              </a:rPr>
              <a:t>Книги:</a:t>
            </a:r>
          </a:p>
          <a:p>
            <a:pPr>
              <a:defRPr/>
            </a:pPr>
            <a:r>
              <a:rPr lang="ru-RU" i="1" dirty="0" smtClean="0">
                <a:cs typeface="Calibri" pitchFamily="34" charset="0"/>
              </a:rPr>
              <a:t>«</a:t>
            </a:r>
            <a:r>
              <a:rPr lang="ru-RU" i="1" dirty="0">
                <a:cs typeface="Calibri" pitchFamily="34" charset="0"/>
              </a:rPr>
              <a:t>Она (няня) должна не только обеспечивать удовлетворение физических потребностей ребенка, но и развивать его, играть с ним, читать ему книжки, разговаривать с ним, обучать» </a:t>
            </a:r>
          </a:p>
          <a:p>
            <a:pPr>
              <a:defRPr/>
            </a:pPr>
            <a:r>
              <a:rPr lang="ru-RU" i="1" dirty="0">
                <a:cs typeface="Calibri" pitchFamily="34" charset="0"/>
              </a:rPr>
              <a:t>«Хорошая няня, общаясь с ребенком, всегда напомнит ему о его маме, папе, родных»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87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420888"/>
            <a:ext cx="6400800" cy="2465437"/>
          </a:xfrm>
        </p:spPr>
        <p:txBody>
          <a:bodyPr/>
          <a:lstStyle/>
          <a:p>
            <a:r>
              <a:rPr lang="ru-RU" dirty="0" smtClean="0">
                <a:latin typeface="Garamond" pitchFamily="18" charset="0"/>
              </a:rPr>
              <a:t>Спасибо за внимание!</a:t>
            </a:r>
            <a:endParaRPr lang="ru-RU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7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Garamond" pitchFamily="18" charset="0"/>
              </a:rPr>
              <a:t>Центр исследовательского интереса </a:t>
            </a:r>
            <a:r>
              <a:rPr lang="ru-RU" sz="2800" dirty="0" smtClean="0">
                <a:latin typeface="Garamond" pitchFamily="18" charset="0"/>
              </a:rPr>
              <a:t>- </a:t>
            </a:r>
            <a:r>
              <a:rPr lang="ru-RU" sz="2800" dirty="0">
                <a:latin typeface="Garamond" pitchFamily="18" charset="0"/>
              </a:rPr>
              <a:t>анализ содержания и структуры современного </a:t>
            </a:r>
            <a:r>
              <a:rPr lang="ru-RU" sz="2800" dirty="0" err="1">
                <a:latin typeface="Garamond" pitchFamily="18" charset="0"/>
              </a:rPr>
              <a:t>родительства</a:t>
            </a:r>
            <a:r>
              <a:rPr lang="ru-RU" sz="2800" dirty="0">
                <a:latin typeface="Garamond" pitchFamily="18" charset="0"/>
              </a:rPr>
              <a:t> в российском </a:t>
            </a:r>
            <a:r>
              <a:rPr lang="ru-RU" sz="2800" dirty="0" smtClean="0">
                <a:latin typeface="Garamond" pitchFamily="18" charset="0"/>
              </a:rPr>
              <a:t>контексте</a:t>
            </a:r>
            <a:endParaRPr lang="ru-RU" sz="2800" dirty="0">
              <a:latin typeface="Garamond" pitchFamily="18" charset="0"/>
            </a:endParaRPr>
          </a:p>
          <a:p>
            <a:r>
              <a:rPr lang="ru-RU" sz="2800" dirty="0">
                <a:latin typeface="Garamond" pitchFamily="18" charset="0"/>
              </a:rPr>
              <a:t>Предмет исследования - анализ визуальных и вербальных образов </a:t>
            </a:r>
            <a:r>
              <a:rPr lang="ru-RU" sz="2800" dirty="0" err="1">
                <a:latin typeface="Garamond" pitchFamily="18" charset="0"/>
              </a:rPr>
              <a:t>родительства</a:t>
            </a:r>
            <a:r>
              <a:rPr lang="ru-RU" sz="2800" dirty="0">
                <a:latin typeface="Garamond" pitchFamily="18" charset="0"/>
              </a:rPr>
              <a:t> в современных российских глянцевых </a:t>
            </a:r>
            <a:r>
              <a:rPr lang="ru-RU" sz="2800" dirty="0" smtClean="0">
                <a:latin typeface="Garamond" pitchFamily="18" charset="0"/>
              </a:rPr>
              <a:t>журналах и </a:t>
            </a:r>
            <a:r>
              <a:rPr lang="ru-RU" sz="2800" dirty="0">
                <a:latin typeface="Garamond" pitchFamily="18" charset="0"/>
              </a:rPr>
              <a:t>забота и уход за </a:t>
            </a:r>
            <a:r>
              <a:rPr lang="ru-RU" sz="2800" dirty="0" smtClean="0">
                <a:latin typeface="Garamond" pitchFamily="18" charset="0"/>
              </a:rPr>
              <a:t>детьми </a:t>
            </a:r>
          </a:p>
          <a:p>
            <a:r>
              <a:rPr lang="ru-RU" sz="2800" dirty="0" smtClean="0">
                <a:latin typeface="Garamond" pitchFamily="18" charset="0"/>
              </a:rPr>
              <a:t>Цель </a:t>
            </a:r>
            <a:r>
              <a:rPr lang="ru-RU" sz="2800" dirty="0">
                <a:latin typeface="Garamond" pitchFamily="18" charset="0"/>
              </a:rPr>
              <a:t>исследования </a:t>
            </a:r>
            <a:r>
              <a:rPr lang="ru-RU" sz="2800" dirty="0" smtClean="0">
                <a:latin typeface="Garamond" pitchFamily="18" charset="0"/>
              </a:rPr>
              <a:t>–выявление </a:t>
            </a:r>
            <a:r>
              <a:rPr lang="ru-RU" sz="2800" dirty="0">
                <a:latin typeface="Garamond" pitchFamily="18" charset="0"/>
              </a:rPr>
              <a:t>нормативных моделей </a:t>
            </a:r>
            <a:r>
              <a:rPr lang="ru-RU" sz="2800" dirty="0" err="1">
                <a:latin typeface="Garamond" pitchFamily="18" charset="0"/>
              </a:rPr>
              <a:t>родительства</a:t>
            </a:r>
            <a:r>
              <a:rPr lang="ru-RU" sz="2800" dirty="0">
                <a:latin typeface="Garamond" pitchFamily="18" charset="0"/>
              </a:rPr>
              <a:t>, транслируемых через популярные книги по уходу за ребенком для </a:t>
            </a:r>
            <a:r>
              <a:rPr lang="ru-RU" sz="2800" dirty="0" smtClean="0">
                <a:latin typeface="Garamond" pitchFamily="18" charset="0"/>
              </a:rPr>
              <a:t>родителей и </a:t>
            </a:r>
            <a:r>
              <a:rPr lang="ru-RU" sz="2800" dirty="0">
                <a:latin typeface="Garamond" pitchFamily="18" charset="0"/>
              </a:rPr>
              <a:t>формируемых «глянцем</a:t>
            </a:r>
            <a:r>
              <a:rPr lang="ru-RU" sz="2800" dirty="0" smtClean="0">
                <a:latin typeface="Garamond" pitchFamily="18" charset="0"/>
              </a:rPr>
              <a:t>»</a:t>
            </a:r>
            <a:endParaRPr lang="ru-RU" sz="2800" dirty="0">
              <a:latin typeface="Garamond" pitchFamily="18" charset="0"/>
            </a:endParaRPr>
          </a:p>
          <a:p>
            <a:r>
              <a:rPr lang="ru-RU" sz="2800" dirty="0">
                <a:latin typeface="Garamond" pitchFamily="18" charset="0"/>
              </a:rPr>
              <a:t>Метод – дискурсивный </a:t>
            </a:r>
            <a:r>
              <a:rPr lang="ru-RU" sz="2800" dirty="0" smtClean="0">
                <a:latin typeface="Garamond" pitchFamily="18" charset="0"/>
              </a:rPr>
              <a:t>анализ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endParaRPr lang="ru-RU" sz="2800" dirty="0" smtClean="0">
              <a:latin typeface="Garamond" pitchFamily="18" charset="0"/>
            </a:endParaRPr>
          </a:p>
          <a:p>
            <a:pPr marL="82296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0439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отбора книг и журналов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Garamond" pitchFamily="18" charset="0"/>
              </a:rPr>
              <a:t>название (должно быть связано с </a:t>
            </a:r>
            <a:r>
              <a:rPr lang="ru-RU" dirty="0" err="1">
                <a:latin typeface="Garamond" pitchFamily="18" charset="0"/>
              </a:rPr>
              <a:t>родительством</a:t>
            </a:r>
            <a:r>
              <a:rPr lang="ru-RU" dirty="0" smtClean="0">
                <a:latin typeface="Garamond" pitchFamily="18" charset="0"/>
              </a:rPr>
              <a:t>)</a:t>
            </a:r>
          </a:p>
          <a:p>
            <a:r>
              <a:rPr lang="ru-RU" dirty="0" smtClean="0">
                <a:latin typeface="Garamond" pitchFamily="18" charset="0"/>
              </a:rPr>
              <a:t>возраст </a:t>
            </a:r>
            <a:r>
              <a:rPr lang="ru-RU" dirty="0">
                <a:latin typeface="Garamond" pitchFamily="18" charset="0"/>
              </a:rPr>
              <a:t>ребенка (до трех лет</a:t>
            </a:r>
            <a:r>
              <a:rPr lang="ru-RU" dirty="0" smtClean="0">
                <a:latin typeface="Garamond" pitchFamily="18" charset="0"/>
              </a:rPr>
              <a:t>)</a:t>
            </a:r>
          </a:p>
          <a:p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популярность книг и </a:t>
            </a:r>
            <a:r>
              <a:rPr lang="ru-RU" dirty="0" smtClean="0">
                <a:latin typeface="Garamond" pitchFamily="18" charset="0"/>
              </a:rPr>
              <a:t>журналов</a:t>
            </a:r>
          </a:p>
          <a:p>
            <a:r>
              <a:rPr lang="ru-RU" dirty="0" smtClean="0">
                <a:latin typeface="Garamond" pitchFamily="18" charset="0"/>
              </a:rPr>
              <a:t>тираж</a:t>
            </a:r>
            <a:endParaRPr lang="ru-RU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7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Эмпирическая база журналов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84784"/>
            <a:ext cx="7498080" cy="4800600"/>
          </a:xfrm>
        </p:spPr>
        <p:txBody>
          <a:bodyPr/>
          <a:lstStyle/>
          <a:p>
            <a:r>
              <a:rPr lang="ru-RU" dirty="0">
                <a:latin typeface="Garamond" pitchFamily="18" charset="0"/>
              </a:rPr>
              <a:t>«Лиза. Мой ребёнок»</a:t>
            </a:r>
          </a:p>
          <a:p>
            <a:r>
              <a:rPr lang="ru-RU" dirty="0">
                <a:latin typeface="Garamond" pitchFamily="18" charset="0"/>
              </a:rPr>
              <a:t>«Мама это Я!»</a:t>
            </a:r>
          </a:p>
          <a:p>
            <a:r>
              <a:rPr lang="ru-RU" dirty="0">
                <a:latin typeface="Garamond" pitchFamily="18" charset="0"/>
              </a:rPr>
              <a:t>«Счастливые родители»</a:t>
            </a:r>
          </a:p>
          <a:p>
            <a:r>
              <a:rPr lang="ru-RU" dirty="0">
                <a:latin typeface="Garamond" pitchFamily="18" charset="0"/>
              </a:rPr>
              <a:t>«Мамин журнал» и «Папин журнал»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39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Эмпирическая база книг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>
                <a:latin typeface="Garamond" pitchFamily="18" charset="0"/>
              </a:rPr>
              <a:t>Е. О. </a:t>
            </a:r>
            <a:r>
              <a:rPr lang="ru-RU" dirty="0" err="1">
                <a:latin typeface="Garamond" pitchFamily="18" charset="0"/>
              </a:rPr>
              <a:t>Комаровский</a:t>
            </a:r>
            <a:r>
              <a:rPr lang="ru-RU" dirty="0">
                <a:latin typeface="Garamond" pitchFamily="18" charset="0"/>
              </a:rPr>
              <a:t> « Я кушать не хочу… Секреты детского аппетита. Отказ от еды. Анализ причин и пути решения проблем», «Справочник здравомыслящих родителей»</a:t>
            </a:r>
          </a:p>
          <a:p>
            <a:pPr>
              <a:defRPr/>
            </a:pPr>
            <a:r>
              <a:rPr lang="ru-RU" dirty="0">
                <a:latin typeface="Garamond" pitchFamily="18" charset="0"/>
              </a:rPr>
              <a:t>Г. В. </a:t>
            </a:r>
            <a:r>
              <a:rPr lang="ru-RU" dirty="0" err="1">
                <a:latin typeface="Garamond" pitchFamily="18" charset="0"/>
              </a:rPr>
              <a:t>Болотовский</a:t>
            </a:r>
            <a:r>
              <a:rPr lang="ru-RU" dirty="0">
                <a:latin typeface="Garamond" pitchFamily="18" charset="0"/>
              </a:rPr>
              <a:t> и А. Д. </a:t>
            </a:r>
            <a:r>
              <a:rPr lang="ru-RU" dirty="0" err="1">
                <a:latin typeface="Garamond" pitchFamily="18" charset="0"/>
              </a:rPr>
              <a:t>Царегородов</a:t>
            </a:r>
            <a:r>
              <a:rPr lang="ru-RU" dirty="0">
                <a:latin typeface="Garamond" pitchFamily="18" charset="0"/>
              </a:rPr>
              <a:t> «Три главных года»</a:t>
            </a:r>
          </a:p>
          <a:p>
            <a:pPr>
              <a:defRPr/>
            </a:pPr>
            <a:r>
              <a:rPr lang="ru-RU" dirty="0">
                <a:latin typeface="Garamond" pitchFamily="18" charset="0"/>
              </a:rPr>
              <a:t>Б. </a:t>
            </a:r>
            <a:r>
              <a:rPr lang="ru-RU" dirty="0" err="1">
                <a:latin typeface="Garamond" pitchFamily="18" charset="0"/>
              </a:rPr>
              <a:t>Спок</a:t>
            </a:r>
            <a:r>
              <a:rPr lang="ru-RU" dirty="0">
                <a:latin typeface="Garamond" pitchFamily="18" charset="0"/>
              </a:rPr>
              <a:t> «Ребенок и уход за ним»</a:t>
            </a:r>
          </a:p>
          <a:p>
            <a:pPr>
              <a:defRPr/>
            </a:pPr>
            <a:r>
              <a:rPr lang="ru-RU" dirty="0">
                <a:latin typeface="Garamond" pitchFamily="18" charset="0"/>
              </a:rPr>
              <a:t>У. и М. </a:t>
            </a:r>
            <a:r>
              <a:rPr lang="ru-RU" dirty="0" err="1">
                <a:latin typeface="Garamond" pitchFamily="18" charset="0"/>
              </a:rPr>
              <a:t>Сирс</a:t>
            </a:r>
            <a:r>
              <a:rPr lang="ru-RU" dirty="0">
                <a:latin typeface="Garamond" pitchFamily="18" charset="0"/>
              </a:rPr>
              <a:t> «Ваш малыш от рождения до двух лет»</a:t>
            </a:r>
          </a:p>
          <a:p>
            <a:pPr>
              <a:defRPr/>
            </a:pPr>
            <a:r>
              <a:rPr lang="ru-RU" dirty="0">
                <a:latin typeface="Garamond" pitchFamily="18" charset="0"/>
              </a:rPr>
              <a:t>Л. Н. Павлова «Практическая энциклопедия раннего развития (от года до трех)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97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Аналитическая схема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>
                <a:latin typeface="Garamond" pitchFamily="18" charset="0"/>
              </a:rPr>
              <a:t>Забота – центральная аналитическая категория</a:t>
            </a:r>
          </a:p>
          <a:p>
            <a:pPr marL="82296" indent="0">
              <a:buNone/>
            </a:pPr>
            <a:endParaRPr lang="ru-RU" dirty="0">
              <a:latin typeface="Garamond" pitchFamily="18" charset="0"/>
            </a:endParaRPr>
          </a:p>
          <a:p>
            <a:r>
              <a:rPr lang="ru-RU" dirty="0" smtClean="0">
                <a:latin typeface="Garamond" pitchFamily="18" charset="0"/>
              </a:rPr>
              <a:t>разделение </a:t>
            </a:r>
            <a:r>
              <a:rPr lang="ru-RU" dirty="0">
                <a:latin typeface="Garamond" pitchFamily="18" charset="0"/>
              </a:rPr>
              <a:t>родительских ролей внутри </a:t>
            </a:r>
            <a:r>
              <a:rPr lang="ru-RU" dirty="0" smtClean="0">
                <a:latin typeface="Garamond" pitchFamily="18" charset="0"/>
              </a:rPr>
              <a:t>семьи (мать/отец)</a:t>
            </a:r>
          </a:p>
          <a:p>
            <a:r>
              <a:rPr lang="ru-RU" dirty="0">
                <a:latin typeface="Garamond" pitchFamily="18" charset="0"/>
              </a:rPr>
              <a:t>с</a:t>
            </a:r>
            <a:r>
              <a:rPr lang="ru-RU" dirty="0" smtClean="0">
                <a:latin typeface="Garamond" pitchFamily="18" charset="0"/>
              </a:rPr>
              <a:t>убъект и объект </a:t>
            </a:r>
            <a:r>
              <a:rPr lang="ru-RU" dirty="0">
                <a:latin typeface="Garamond" pitchFamily="18" charset="0"/>
              </a:rPr>
              <a:t>заботы</a:t>
            </a:r>
          </a:p>
          <a:p>
            <a:r>
              <a:rPr lang="ru-RU" dirty="0" smtClean="0">
                <a:latin typeface="Garamond" pitchFamily="18" charset="0"/>
              </a:rPr>
              <a:t>характер </a:t>
            </a:r>
            <a:r>
              <a:rPr lang="ru-RU" dirty="0">
                <a:latin typeface="Garamond" pitchFamily="18" charset="0"/>
              </a:rPr>
              <a:t>взаимоотношений между субъектом и объектом</a:t>
            </a:r>
          </a:p>
          <a:p>
            <a:r>
              <a:rPr lang="ru-RU" dirty="0" smtClean="0">
                <a:latin typeface="Garamond" pitchFamily="18" charset="0"/>
              </a:rPr>
              <a:t>локализация </a:t>
            </a:r>
            <a:r>
              <a:rPr lang="ru-RU" dirty="0">
                <a:latin typeface="Garamond" pitchFamily="18" charset="0"/>
              </a:rPr>
              <a:t>заботы</a:t>
            </a:r>
          </a:p>
          <a:p>
            <a:r>
              <a:rPr lang="ru-RU" dirty="0" smtClean="0">
                <a:latin typeface="Garamond" pitchFamily="18" charset="0"/>
              </a:rPr>
              <a:t>статус </a:t>
            </a:r>
            <a:r>
              <a:rPr lang="ru-RU" dirty="0">
                <a:latin typeface="Garamond" pitchFamily="18" charset="0"/>
              </a:rPr>
              <a:t>заботы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83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</a:t>
            </a:r>
            <a:r>
              <a:rPr lang="ru-RU" dirty="0" err="1" smtClean="0"/>
              <a:t>родительства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Garamond" pitchFamily="18" charset="0"/>
              </a:rPr>
              <a:t>Традиционная модель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мама – это </a:t>
            </a:r>
            <a:r>
              <a:rPr lang="en-US" sz="2600" dirty="0">
                <a:latin typeface="Garamond" pitchFamily="18" charset="0"/>
              </a:rPr>
              <a:t>full-time </a:t>
            </a:r>
            <a:r>
              <a:rPr lang="ru-RU" sz="2600" dirty="0">
                <a:latin typeface="Garamond" pitchFamily="18" charset="0"/>
              </a:rPr>
              <a:t>мама; папа-«частичный/временный»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мама – это </a:t>
            </a:r>
            <a:r>
              <a:rPr lang="en-US" sz="2600" dirty="0">
                <a:latin typeface="Garamond" pitchFamily="18" charset="0"/>
              </a:rPr>
              <a:t>full-time </a:t>
            </a:r>
            <a:r>
              <a:rPr lang="ru-RU" sz="2600" dirty="0">
                <a:latin typeface="Garamond" pitchFamily="18" charset="0"/>
              </a:rPr>
              <a:t>мама, "папа - аниматор"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мама –  </a:t>
            </a:r>
            <a:r>
              <a:rPr lang="en-US" sz="2600" dirty="0">
                <a:latin typeface="Garamond" pitchFamily="18" charset="0"/>
              </a:rPr>
              <a:t>full-time, </a:t>
            </a:r>
            <a:r>
              <a:rPr lang="ru-RU" sz="2600" dirty="0">
                <a:latin typeface="Garamond" pitchFamily="18" charset="0"/>
              </a:rPr>
              <a:t>папа - "собственник"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мама –  </a:t>
            </a:r>
            <a:r>
              <a:rPr lang="en-US" sz="2600" dirty="0">
                <a:latin typeface="Garamond" pitchFamily="18" charset="0"/>
              </a:rPr>
              <a:t>full-time, </a:t>
            </a:r>
            <a:r>
              <a:rPr lang="ru-RU" sz="2600" dirty="0">
                <a:latin typeface="Garamond" pitchFamily="18" charset="0"/>
              </a:rPr>
              <a:t>папа - "неофит"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Garamond" pitchFamily="18" charset="0"/>
              </a:rPr>
              <a:t>Современная модель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Мама – «частичная»/ «временная»; папа - </a:t>
            </a:r>
            <a:r>
              <a:rPr lang="ru-RU" sz="2600" dirty="0" err="1" smtClean="0">
                <a:latin typeface="Garamond" pitchFamily="18" charset="0"/>
              </a:rPr>
              <a:t>full-time</a:t>
            </a:r>
            <a:endParaRPr lang="ru-RU" sz="26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Garamond" pitchFamily="18" charset="0"/>
              </a:rPr>
              <a:t>«Суррогатная» модель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мама - </a:t>
            </a:r>
            <a:r>
              <a:rPr lang="ru-RU" sz="2600" dirty="0" err="1">
                <a:latin typeface="Garamond" pitchFamily="18" charset="0"/>
              </a:rPr>
              <a:t>full-time</a:t>
            </a:r>
            <a:r>
              <a:rPr lang="ru-RU" sz="2600" dirty="0">
                <a:latin typeface="Garamond" pitchFamily="18" charset="0"/>
              </a:rPr>
              <a:t>; бабушка - "эксперт"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>
                <a:latin typeface="Garamond" pitchFamily="18" charset="0"/>
              </a:rPr>
              <a:t>няня - </a:t>
            </a:r>
            <a:r>
              <a:rPr lang="ru-RU" sz="2600" dirty="0" err="1">
                <a:latin typeface="Garamond" pitchFamily="18" charset="0"/>
              </a:rPr>
              <a:t>full-time</a:t>
            </a:r>
            <a:r>
              <a:rPr lang="ru-RU" sz="2600" dirty="0">
                <a:latin typeface="Garamond" pitchFamily="18" charset="0"/>
              </a:rPr>
              <a:t>; мама и папа - "</a:t>
            </a:r>
            <a:r>
              <a:rPr lang="ru-RU" sz="2600" dirty="0" smtClean="0">
                <a:latin typeface="Garamond" pitchFamily="18" charset="0"/>
              </a:rPr>
              <a:t>частичные/временные</a:t>
            </a:r>
            <a:r>
              <a:rPr lang="ru-RU" sz="2600" dirty="0">
                <a:latin typeface="Garamond" pitchFamily="18" charset="0"/>
              </a:rPr>
              <a:t>"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51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426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Традиционная модель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мама – это </a:t>
            </a:r>
            <a:r>
              <a:rPr lang="ru-RU" sz="3100" dirty="0" err="1"/>
              <a:t>full-time</a:t>
            </a:r>
            <a:r>
              <a:rPr lang="ru-RU" sz="3100" dirty="0"/>
              <a:t> мама; папа-«частичный/временный»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smtClean="0"/>
              <a:t>Журналы</a:t>
            </a:r>
            <a:r>
              <a:rPr lang="ru-RU" dirty="0" smtClean="0"/>
              <a:t>:</a:t>
            </a:r>
          </a:p>
          <a:p>
            <a:pPr marL="82296" indent="0"/>
            <a:r>
              <a:rPr lang="ru-RU" sz="3200" i="1" dirty="0" smtClean="0">
                <a:cs typeface="Arial" pitchFamily="34" charset="0"/>
              </a:rPr>
              <a:t>«Трудно уделять ребенку свое внимание и участвовать в его воспитании, когда речь то и дело идет о ненормированном рабочем дне, сверхурочных или командировках.» Около 45% высокооплачиваемых сотрудников крупных компаний проводят в офисе по 60, 70 и даже 100 часов в неделю, берут 10-дневный отпуск не чаще раза в год и готовы отложить или пропустить многие важные события в жизни собственной семьи из-за аврала на работе.»</a:t>
            </a:r>
            <a:endParaRPr lang="ru-RU" sz="3200" dirty="0" smtClean="0">
              <a:cs typeface="Arial" pitchFamily="34" charset="0"/>
            </a:endParaRPr>
          </a:p>
          <a:p>
            <a:pPr marL="82296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33400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Книги:</a:t>
            </a:r>
          </a:p>
          <a:p>
            <a:pPr>
              <a:defRPr/>
            </a:pPr>
            <a:r>
              <a:rPr lang="ru-RU" sz="3800" i="1" dirty="0">
                <a:cs typeface="Arial" pitchFamily="34" charset="0"/>
              </a:rPr>
              <a:t>«Отцы часто говорят: "Мы собираемся кормить ребенка". Грудное  вскармливание, несомненно, семейное дело. Мы убедились, что наибольшую  пользу вскармливание грудью приносит и матери, и ребенку в семьях,  где  муж  и  отец - хороший помощник»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8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Традиционная модель</a:t>
            </a:r>
            <a:br>
              <a:rPr lang="ru-RU" dirty="0" smtClean="0"/>
            </a:br>
            <a:r>
              <a:rPr lang="ru-RU" sz="3100" dirty="0" smtClean="0"/>
              <a:t>мама – это </a:t>
            </a:r>
            <a:r>
              <a:rPr lang="ru-RU" sz="3100" dirty="0" err="1" smtClean="0"/>
              <a:t>full-time</a:t>
            </a:r>
            <a:r>
              <a:rPr lang="ru-RU" sz="3100" dirty="0" smtClean="0"/>
              <a:t> мама; папа-«частичный/временный»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Журналы</a:t>
            </a:r>
          </a:p>
          <a:p>
            <a:r>
              <a:rPr lang="ru-RU" i="1" dirty="0" smtClean="0"/>
              <a:t>«</a:t>
            </a:r>
            <a:r>
              <a:rPr lang="ru-RU" i="1" dirty="0" smtClean="0"/>
              <a:t>Беременная женщина задается вопросом, какой матерью она станет, а будущий папа в первую очередь пытается понять, сможет ли содержать семью»</a:t>
            </a:r>
          </a:p>
          <a:p>
            <a:r>
              <a:rPr lang="ru-RU" i="1" dirty="0" smtClean="0"/>
              <a:t>«Особенно тяжело приходится тем мамочкам, у кого муж с утра до ночи на работе, нет рядом бабушки, а няня не предусмотрена семейным бюджетом».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Книги</a:t>
            </a:r>
          </a:p>
          <a:p>
            <a:pPr>
              <a:defRPr/>
            </a:pPr>
            <a:r>
              <a:rPr lang="ru-RU" i="1" dirty="0" smtClean="0">
                <a:cs typeface="Arial" pitchFamily="34" charset="0"/>
              </a:rPr>
              <a:t>«Роль отца – помощь по хозяйству, поддержка жены»</a:t>
            </a:r>
          </a:p>
          <a:p>
            <a:pPr>
              <a:defRPr/>
            </a:pPr>
            <a:r>
              <a:rPr lang="ru-RU" i="1" dirty="0" smtClean="0">
                <a:cs typeface="Arial" pitchFamily="34" charset="0"/>
              </a:rPr>
              <a:t>«Дело отца - позаботиться о матери, чтобы  она  могла  позаботиться о ребенке»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1032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«Глянцевое родительство»  «Как стать «правильным» родителем: анализ популярных книг советов»</vt:lpstr>
      <vt:lpstr>Слайд 2</vt:lpstr>
      <vt:lpstr>Критерии отбора книг и журналов</vt:lpstr>
      <vt:lpstr>Эмпирическая база журналов</vt:lpstr>
      <vt:lpstr>Эмпирическая база книг</vt:lpstr>
      <vt:lpstr>Аналитическая схема</vt:lpstr>
      <vt:lpstr>Модели родительства</vt:lpstr>
      <vt:lpstr>Традиционная модель мама – это full-time мама; папа-«частичный/временный» </vt:lpstr>
      <vt:lpstr>Традиционная модель мама – это full-time мама; папа-«частичный/временный»</vt:lpstr>
      <vt:lpstr>мама – это full-time мама, "папа - аниматор" </vt:lpstr>
      <vt:lpstr>мама –  full-time, папа - "собственник" </vt:lpstr>
      <vt:lpstr>мама –  full-time, папа - "неофит" </vt:lpstr>
      <vt:lpstr>Современная модель Мама – «частичная»/ «временная»; папа - full-time </vt:lpstr>
      <vt:lpstr>«Суррогатная» модель мама - full-time; бабушка - "эксперт" </vt:lpstr>
      <vt:lpstr>няня - full-time; мама и папа - "частичные/временные"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«Глянцевое родительство»  «Как стать «правильным» родителем: анализ популярных книг советов»</dc:title>
  <dc:creator>Маргарита</dc:creator>
  <cp:lastModifiedBy>Пк</cp:lastModifiedBy>
  <cp:revision>18</cp:revision>
  <dcterms:created xsi:type="dcterms:W3CDTF">2012-05-03T17:56:13Z</dcterms:created>
  <dcterms:modified xsi:type="dcterms:W3CDTF">2012-05-03T23:10:35Z</dcterms:modified>
</cp:coreProperties>
</file>