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71" r:id="rId5"/>
    <p:sldId id="273" r:id="rId6"/>
    <p:sldId id="320" r:id="rId7"/>
    <p:sldId id="300" r:id="rId8"/>
    <p:sldId id="301" r:id="rId9"/>
    <p:sldId id="302" r:id="rId10"/>
    <p:sldId id="303" r:id="rId11"/>
    <p:sldId id="306" r:id="rId12"/>
    <p:sldId id="304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295" r:id="rId23"/>
    <p:sldId id="316" r:id="rId24"/>
    <p:sldId id="317" r:id="rId25"/>
    <p:sldId id="318" r:id="rId26"/>
    <p:sldId id="319" r:id="rId27"/>
    <p:sldId id="285" r:id="rId28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2D69"/>
    <a:srgbClr val="029C63"/>
    <a:srgbClr val="96628C"/>
    <a:srgbClr val="11A0D7"/>
    <a:srgbClr val="E61F3D"/>
    <a:srgbClr val="CD5A5A"/>
    <a:srgbClr val="FFD746"/>
    <a:srgbClr val="D9D9D9"/>
    <a:srgbClr val="EB681F"/>
    <a:srgbClr val="234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096" y="176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en-RU" smtClean="0"/>
              <a:t>2/17/24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234703-C735-5D41-99C2-019C7EBECC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F59B5-E815-AE43-BAE2-FA594BB42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681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1255E-2F61-4D5A-8B12-18D864D5F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1206C-CB51-4FB0-8C10-E6DB634BE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4278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en-RU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en-RU" smtClean="0"/>
              <a:t>2/17/24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hsekoreanclub" TargetMode="External"/><Relationship Id="rId13" Type="http://schemas.openxmlformats.org/officeDocument/2006/relationships/image" Target="../media/image36.png"/><Relationship Id="rId3" Type="http://schemas.openxmlformats.org/officeDocument/2006/relationships/hyperlink" Target="https://spb.hse.ru/soc/iaas/arabarmies/" TargetMode="External"/><Relationship Id="rId7" Type="http://schemas.openxmlformats.org/officeDocument/2006/relationships/hyperlink" Target="https://vk.com/japclub_hsespb" TargetMode="External"/><Relationship Id="rId12" Type="http://schemas.openxmlformats.org/officeDocument/2006/relationships/image" Target="../media/image35.png"/><Relationship Id="rId2" Type="http://schemas.openxmlformats.org/officeDocument/2006/relationships/hyperlink" Target="https://vk.com/vost_sno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vk.com/arabic_club_hse" TargetMode="External"/><Relationship Id="rId11" Type="http://schemas.openxmlformats.org/officeDocument/2006/relationships/image" Target="../media/image34.png"/><Relationship Id="rId5" Type="http://schemas.openxmlformats.org/officeDocument/2006/relationships/hyperlink" Target="https://vk.com/hsechineseclub" TargetMode="External"/><Relationship Id="rId10" Type="http://schemas.openxmlformats.org/officeDocument/2006/relationships/hyperlink" Target="https://vk.com/orientalartclub" TargetMode="External"/><Relationship Id="rId4" Type="http://schemas.openxmlformats.org/officeDocument/2006/relationships/hyperlink" Target="https://www.hse.ru/studyspravka/uchassistant/" TargetMode="External"/><Relationship Id="rId9" Type="http://schemas.openxmlformats.org/officeDocument/2006/relationships/hyperlink" Target="https://vk.com/vietnam_vui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pb.hse.ru/ba/oriental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967" y="2404670"/>
            <a:ext cx="10150548" cy="1978323"/>
          </a:xfrm>
        </p:spPr>
        <p:txBody>
          <a:bodyPr/>
          <a:lstStyle/>
          <a:p>
            <a:pPr algn="ctr"/>
            <a:r>
              <a:rPr lang="ru-RU"/>
              <a:t>Образовательная программа </a:t>
            </a:r>
            <a:r>
              <a:rPr lang="ru-RU" b="1"/>
              <a:t>ВОСТОКОВЕДЕНИЕ</a:t>
            </a:r>
            <a:br>
              <a:rPr lang="ru-RU"/>
            </a:br>
            <a:r>
              <a:rPr lang="ru-RU"/>
              <a:t>(Бакалавриат)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Образовательная программа «Востоковедение»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8D49EC-434A-5443-AC3F-85F01995E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/>
              <a:t>Институт востоковедения и африканистики 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ru-RU"/>
              <a:t>НИУ ВШЭ – Санкт-Петербург</a:t>
            </a:r>
          </a:p>
          <a:p>
            <a:r>
              <a:rPr lang="ru-RU"/>
              <a:t>2024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/>
              <a:t>Академический руководитель программы:</a:t>
            </a:r>
          </a:p>
          <a:p>
            <a:r>
              <a:rPr lang="ru-RU"/>
              <a:t>Доцент, к.и.н. Солощева Мария Алексеевна</a:t>
            </a:r>
          </a:p>
        </p:txBody>
      </p:sp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400"/>
              <a:t>ОП Востоковедение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400"/>
              <a:t>Институт востоковедения и африканистики 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22E91E2A-6F7E-E9B2-0E9F-38F42F63463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67021" y="1301750"/>
            <a:ext cx="11057955" cy="648512"/>
          </a:xfrm>
          <a:prstGeom prst="rect">
            <a:avLst/>
          </a:prstGeom>
          <a:noFill/>
          <a:ln w="9525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en-US" sz="3600" b="1">
                <a:solidFill>
                  <a:srgbClr val="0E2D69"/>
                </a:solidFill>
                <a:latin typeface="+mj-lt"/>
              </a:rPr>
              <a:t>Стажировки в странах изучаемых языков</a:t>
            </a:r>
            <a:endParaRPr lang="ru-RU" altLang="en-US" sz="3600" b="1" dirty="0">
              <a:solidFill>
                <a:srgbClr val="0E2D69"/>
              </a:solidFill>
              <a:latin typeface="+mj-lt"/>
            </a:endParaRP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2371C67F-F917-CC3E-67E0-201817DDDFA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259513" y="549275"/>
            <a:ext cx="3819525" cy="752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/>
              <a:t>НИУ ВШЭ – Санкт-Петербург</a:t>
            </a:r>
          </a:p>
          <a:p>
            <a:r>
              <a:rPr lang="ru-RU" sz="1400"/>
              <a:t>2024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8F29A0B5-C69E-D7DC-A15F-0C55F1043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643" y="2096302"/>
            <a:ext cx="10090713" cy="133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eaLnBrk="1" hangingPunct="1">
              <a:lnSpc>
                <a:spcPct val="75000"/>
              </a:lnSpc>
              <a:spcBef>
                <a:spcPts val="600"/>
              </a:spcBef>
              <a:buClr>
                <a:srgbClr val="474747"/>
              </a:buClr>
              <a:buFont typeface="Wingdings" pitchFamily="2" charset="2"/>
              <a:buChar char="ü"/>
            </a:pPr>
            <a:r>
              <a:rPr lang="ru-RU" altLang="en-US" sz="2400" b="1">
                <a:solidFill>
                  <a:srgbClr val="0E2D69"/>
                </a:solidFill>
                <a:latin typeface="+mj-lt"/>
              </a:rPr>
              <a:t>Краткосрочные стажировки (1-2 недели)</a:t>
            </a:r>
          </a:p>
          <a:p>
            <a:pPr marL="342900" indent="-342900" eaLnBrk="1" hangingPunct="1">
              <a:lnSpc>
                <a:spcPct val="75000"/>
              </a:lnSpc>
              <a:spcBef>
                <a:spcPts val="600"/>
              </a:spcBef>
              <a:buClr>
                <a:srgbClr val="474747"/>
              </a:buClr>
              <a:buFont typeface="Wingdings" pitchFamily="2" charset="2"/>
              <a:buChar char="ü"/>
            </a:pPr>
            <a:r>
              <a:rPr lang="ru-RU" altLang="en-US" sz="2400" b="1">
                <a:solidFill>
                  <a:srgbClr val="0E2D69"/>
                </a:solidFill>
                <a:latin typeface="+mj-lt"/>
              </a:rPr>
              <a:t>Долгосрочные стажировки (4-10 месяцев)</a:t>
            </a:r>
          </a:p>
          <a:p>
            <a:pPr marL="342900" indent="-342900" eaLnBrk="1" hangingPunct="1">
              <a:lnSpc>
                <a:spcPct val="75000"/>
              </a:lnSpc>
              <a:spcBef>
                <a:spcPts val="600"/>
              </a:spcBef>
              <a:buClr>
                <a:srgbClr val="474747"/>
              </a:buClr>
              <a:buFont typeface="Wingdings" pitchFamily="2" charset="2"/>
              <a:buChar char="ü"/>
            </a:pPr>
            <a:r>
              <a:rPr lang="ru-RU" altLang="en-US" sz="2400" b="1">
                <a:solidFill>
                  <a:srgbClr val="0E2D69"/>
                </a:solidFill>
                <a:latin typeface="+mj-lt"/>
              </a:rPr>
              <a:t>Стажировки в нескольких странах (первого и второго восточного языков)</a:t>
            </a:r>
            <a:endParaRPr lang="ru-RU" altLang="en-US" sz="2400" b="1" dirty="0">
              <a:solidFill>
                <a:srgbClr val="0E2D69"/>
              </a:solidFill>
              <a:latin typeface="+mj-lt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CFE7AC85-5C90-0DCA-3DF6-9A6DE2894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78" y="3234605"/>
            <a:ext cx="1257577" cy="125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4C94B9B-006F-20D6-814E-F9B4AA4A8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462" y="5064919"/>
            <a:ext cx="982661" cy="982661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EE500C9A-FF38-B485-90D7-90C1DCEC4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114" y="4335370"/>
            <a:ext cx="1270000" cy="1270000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DF35ADA5-E3E3-E243-94FD-EF51F9E27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555" y="4920120"/>
            <a:ext cx="1204934" cy="64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A94DD526-F56D-1137-A474-FFBD37DA35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4195" y="3333378"/>
            <a:ext cx="972044" cy="972044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917E5D8B-ACCE-4F09-A904-83B3D48DF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68" y="3544906"/>
            <a:ext cx="3024589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D9CDBAF4-67CD-B289-3500-463B934D3E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065" y="5004364"/>
            <a:ext cx="2308436" cy="1545828"/>
          </a:xfrm>
          <a:prstGeom prst="rect">
            <a:avLst/>
          </a:prstGeom>
        </p:spPr>
      </p:pic>
      <p:pic>
        <p:nvPicPr>
          <p:cNvPr id="23" name="Рисунок 23">
            <a:extLst>
              <a:ext uri="{FF2B5EF4-FFF2-40B4-BE49-F238E27FC236}">
                <a16:creationId xmlns:a16="http://schemas.microsoft.com/office/drawing/2014/main" id="{1C3F05A4-94ED-F6CA-AE2E-AD5166FFE2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0643" y="4272499"/>
            <a:ext cx="2463800" cy="812800"/>
          </a:xfrm>
          <a:prstGeom prst="rect">
            <a:avLst/>
          </a:prstGeom>
        </p:spPr>
      </p:pic>
      <p:pic>
        <p:nvPicPr>
          <p:cNvPr id="24" name="Рисунок 24">
            <a:extLst>
              <a:ext uri="{FF2B5EF4-FFF2-40B4-BE49-F238E27FC236}">
                <a16:creationId xmlns:a16="http://schemas.microsoft.com/office/drawing/2014/main" id="{24B6766F-0134-09C2-186A-7E73370028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23501" y="5777278"/>
            <a:ext cx="2544405" cy="844306"/>
          </a:xfrm>
          <a:prstGeom prst="rect">
            <a:avLst/>
          </a:prstGeom>
        </p:spPr>
      </p:pic>
      <p:pic>
        <p:nvPicPr>
          <p:cNvPr id="26" name="Рисунок 26">
            <a:extLst>
              <a:ext uri="{FF2B5EF4-FFF2-40B4-BE49-F238E27FC236}">
                <a16:creationId xmlns:a16="http://schemas.microsoft.com/office/drawing/2014/main" id="{8A7C0DAB-2CAA-8CCF-F276-F090695CEC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590" y="5149168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87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400"/>
              <a:t>ОП Востоковедение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400"/>
              <a:t>Институт востоковедения и африканистики 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22E91E2A-6F7E-E9B2-0E9F-38F42F63463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74900" y="1301750"/>
            <a:ext cx="11057955" cy="648512"/>
          </a:xfrm>
          <a:prstGeom prst="rect">
            <a:avLst/>
          </a:prstGeom>
          <a:noFill/>
          <a:ln w="9525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en-US" sz="3600" b="1">
                <a:solidFill>
                  <a:srgbClr val="0E2D69"/>
                </a:solidFill>
                <a:latin typeface="+mj-lt"/>
              </a:rPr>
              <a:t>Практика</a:t>
            </a:r>
            <a:endParaRPr lang="ru-RU" altLang="en-US" sz="3600" b="1" dirty="0">
              <a:solidFill>
                <a:srgbClr val="0E2D69"/>
              </a:solidFill>
              <a:latin typeface="+mj-lt"/>
            </a:endParaRP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2371C67F-F917-CC3E-67E0-201817DDDFA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259513" y="549275"/>
            <a:ext cx="3819525" cy="752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/>
              <a:t>НИУ ВШЭ – Санкт-Петербург</a:t>
            </a:r>
          </a:p>
          <a:p>
            <a:r>
              <a:rPr lang="ru-RU" sz="1400"/>
              <a:t>2024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8A7E7B98-8A68-EC1C-5052-D0BAEED22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565" y="2054224"/>
            <a:ext cx="9493900" cy="461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500"/>
              </a:spcBef>
              <a:buClrTx/>
            </a:pPr>
            <a:r>
              <a:rPr lang="ru-RU" altLang="en-US" sz="2500" b="1" dirty="0">
                <a:solidFill>
                  <a:srgbClr val="0E2D69"/>
                </a:solidFill>
                <a:latin typeface="Open Sans" panose="020B0606030504020204" pitchFamily="34" charset="0"/>
              </a:rPr>
              <a:t>Исследовательская практика на 3 – 5 курсах: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Wingdings" pitchFamily="2" charset="2"/>
              <a:buChar char="Ø"/>
            </a:pPr>
            <a:r>
              <a:rPr lang="ru-RU" altLang="en-US" sz="2500" dirty="0">
                <a:solidFill>
                  <a:srgbClr val="0E2D69"/>
                </a:solidFill>
                <a:latin typeface="Open Sans" panose="020B0606030504020204" pitchFamily="34" charset="0"/>
              </a:rPr>
              <a:t>Индивидуальные исследовательские работы в рамках выбранных специализаций</a:t>
            </a:r>
          </a:p>
          <a:p>
            <a:pPr eaLnBrk="1" hangingPunct="1">
              <a:lnSpc>
                <a:spcPct val="120000"/>
              </a:lnSpc>
              <a:spcBef>
                <a:spcPts val="500"/>
              </a:spcBef>
              <a:buClrTx/>
            </a:pPr>
            <a:r>
              <a:rPr lang="ru-RU" altLang="en-US" sz="2500" b="1" dirty="0">
                <a:solidFill>
                  <a:srgbClr val="0E2D69"/>
                </a:solidFill>
                <a:latin typeface="Open Sans" panose="020B0606030504020204" pitchFamily="34" charset="0"/>
              </a:rPr>
              <a:t>Проектная практика на 4 и 5 курсах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Wingdings" pitchFamily="2" charset="2"/>
              <a:buChar char="Ø"/>
            </a:pPr>
            <a:r>
              <a:rPr lang="ru-RU" altLang="en-US" sz="2500" dirty="0">
                <a:solidFill>
                  <a:srgbClr val="0E2D69"/>
                </a:solidFill>
                <a:latin typeface="Open Sans" panose="020B0606030504020204" pitchFamily="34" charset="0"/>
              </a:rPr>
              <a:t>Не менее двух индивидуальных или групповых проектов, в том числе по заказу внешних партнёров </a:t>
            </a:r>
          </a:p>
          <a:p>
            <a:pPr eaLnBrk="1" hangingPunct="1">
              <a:lnSpc>
                <a:spcPct val="120000"/>
              </a:lnSpc>
              <a:spcBef>
                <a:spcPts val="500"/>
              </a:spcBef>
              <a:buClrTx/>
            </a:pPr>
            <a:r>
              <a:rPr lang="ru-RU" altLang="en-US" sz="2500" b="1" dirty="0">
                <a:solidFill>
                  <a:srgbClr val="0E2D69"/>
                </a:solidFill>
                <a:latin typeface="Open Sans" panose="020B0606030504020204" pitchFamily="34" charset="0"/>
              </a:rPr>
              <a:t>Работа на международных форумах 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Wingdings" pitchFamily="2" charset="2"/>
              <a:buChar char="Ø"/>
            </a:pPr>
            <a:r>
              <a:rPr lang="ru-RU" altLang="en-US" sz="2500" dirty="0">
                <a:solidFill>
                  <a:srgbClr val="0E2D69"/>
                </a:solidFill>
                <a:latin typeface="Open Sans" panose="020B0606030504020204" pitchFamily="34" charset="0"/>
              </a:rPr>
              <a:t>ПМЭФ, Россия – Африка, Международный Экономический Форум «Россия - Исламский мир» и др.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Wingdings" pitchFamily="2" charset="2"/>
              <a:buChar char="Ø"/>
            </a:pPr>
            <a:endParaRPr lang="ru-RU" altLang="en-US" sz="2500" b="1" dirty="0">
              <a:solidFill>
                <a:srgbClr val="0E2D69"/>
              </a:solidFill>
              <a:latin typeface="Open Sans" panose="020B0606030504020204" pitchFamily="34" charset="0"/>
            </a:endParaRPr>
          </a:p>
        </p:txBody>
      </p:sp>
      <p:pic>
        <p:nvPicPr>
          <p:cNvPr id="8" name="Рисунок 14">
            <a:extLst>
              <a:ext uri="{FF2B5EF4-FFF2-40B4-BE49-F238E27FC236}">
                <a16:creationId xmlns:a16="http://schemas.microsoft.com/office/drawing/2014/main" id="{862D720B-F434-652F-4486-717FE8E24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733" y="5126945"/>
            <a:ext cx="3855267" cy="928579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3C3DBBDB-3DD0-1BD6-996B-7B215E4A7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4158" y="3097758"/>
            <a:ext cx="2254611" cy="881691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CD7DE7C4-B6CE-DCB4-64A5-722047462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5880" y="4214611"/>
            <a:ext cx="2146315" cy="35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23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400"/>
              <a:t>ОП Востоковедение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400"/>
              <a:t>Институт востоковедения и африканистики 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22E91E2A-6F7E-E9B2-0E9F-38F42F63463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67022" y="1142751"/>
            <a:ext cx="11057955" cy="648512"/>
          </a:xfrm>
          <a:prstGeom prst="rect">
            <a:avLst/>
          </a:prstGeom>
          <a:noFill/>
          <a:ln w="9525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en-US" sz="3600" b="1">
                <a:solidFill>
                  <a:srgbClr val="0E2D69"/>
                </a:solidFill>
                <a:latin typeface="+mj-lt"/>
              </a:rPr>
              <a:t>Внеучебная деятельность </a:t>
            </a:r>
            <a:endParaRPr lang="ru-RU" altLang="en-US" sz="3600" b="1" dirty="0">
              <a:solidFill>
                <a:srgbClr val="0E2D69"/>
              </a:solidFill>
              <a:latin typeface="+mj-lt"/>
            </a:endParaRP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2371C67F-F917-CC3E-67E0-201817DDDFA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259513" y="549275"/>
            <a:ext cx="3819525" cy="752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/>
              <a:t>НИУ ВШЭ – Санкт-Петербург</a:t>
            </a:r>
          </a:p>
          <a:p>
            <a:r>
              <a:rPr lang="ru-RU" sz="1400"/>
              <a:t>2024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8A7E7B98-8A68-EC1C-5052-D0BAEED22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010" y="1791263"/>
            <a:ext cx="9493900" cy="461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500"/>
              </a:spcBef>
              <a:buClrTx/>
            </a:pPr>
            <a:r>
              <a:rPr lang="ru-RU" altLang="en-US" sz="2100" b="1" dirty="0">
                <a:solidFill>
                  <a:srgbClr val="0E2D69"/>
                </a:solidFill>
                <a:latin typeface="+mj-lt"/>
              </a:rPr>
              <a:t>Студенческое научное общество ИВА:</a:t>
            </a:r>
            <a:r>
              <a:rPr lang="ru-RU" altLang="en-US" sz="2100" dirty="0">
                <a:solidFill>
                  <a:srgbClr val="0E2D69"/>
                </a:solidFill>
                <a:latin typeface="+mj-lt"/>
              </a:rPr>
              <a:t> </a:t>
            </a:r>
            <a:r>
              <a:rPr lang="en-US" altLang="en-US" sz="2100" dirty="0">
                <a:solidFill>
                  <a:srgbClr val="0E2D69"/>
                </a:solidFill>
                <a:latin typeface="+mj-lt"/>
                <a:hlinkClick r:id="rId2"/>
              </a:rPr>
              <a:t>https://</a:t>
            </a:r>
            <a:r>
              <a:rPr lang="en-US" altLang="en-US" sz="2100" dirty="0" err="1">
                <a:solidFill>
                  <a:srgbClr val="0E2D69"/>
                </a:solidFill>
                <a:latin typeface="+mj-lt"/>
                <a:hlinkClick r:id="rId2"/>
              </a:rPr>
              <a:t>vk.com</a:t>
            </a:r>
            <a:r>
              <a:rPr lang="en-US" altLang="en-US" sz="2100" dirty="0">
                <a:solidFill>
                  <a:srgbClr val="0E2D69"/>
                </a:solidFill>
                <a:latin typeface="+mj-lt"/>
                <a:hlinkClick r:id="rId2"/>
              </a:rPr>
              <a:t>/</a:t>
            </a:r>
            <a:r>
              <a:rPr lang="en-US" altLang="en-US" sz="2100" dirty="0" err="1">
                <a:solidFill>
                  <a:srgbClr val="0E2D69"/>
                </a:solidFill>
                <a:latin typeface="+mj-lt"/>
                <a:hlinkClick r:id="rId2"/>
              </a:rPr>
              <a:t>vost_sno</a:t>
            </a:r>
            <a:r>
              <a:rPr lang="ru-RU" altLang="en-US" sz="2100" dirty="0">
                <a:solidFill>
                  <a:srgbClr val="0E2D69"/>
                </a:solidFill>
                <a:latin typeface="+mj-lt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ts val="500"/>
              </a:spcBef>
              <a:buClrTx/>
            </a:pPr>
            <a:r>
              <a:rPr lang="ru-RU" altLang="en-US" sz="2100" b="1" dirty="0">
                <a:solidFill>
                  <a:srgbClr val="0E2D69"/>
                </a:solidFill>
                <a:latin typeface="+mj-lt"/>
              </a:rPr>
              <a:t>Научно-учебные группы: </a:t>
            </a:r>
            <a:r>
              <a:rPr lang="en-US" altLang="en-US" sz="2100" dirty="0">
                <a:solidFill>
                  <a:srgbClr val="0E2D69"/>
                </a:solidFill>
                <a:latin typeface="+mj-lt"/>
                <a:hlinkClick r:id="rId3"/>
              </a:rPr>
              <a:t>https://</a:t>
            </a:r>
            <a:r>
              <a:rPr lang="en-US" altLang="en-US" sz="2100" dirty="0" err="1">
                <a:solidFill>
                  <a:srgbClr val="0E2D69"/>
                </a:solidFill>
                <a:latin typeface="+mj-lt"/>
                <a:hlinkClick r:id="rId3"/>
              </a:rPr>
              <a:t>spb.hse.ru</a:t>
            </a:r>
            <a:r>
              <a:rPr lang="en-US" altLang="en-US" sz="2100" dirty="0">
                <a:solidFill>
                  <a:srgbClr val="0E2D69"/>
                </a:solidFill>
                <a:latin typeface="+mj-lt"/>
                <a:hlinkClick r:id="rId3"/>
              </a:rPr>
              <a:t>/</a:t>
            </a:r>
            <a:r>
              <a:rPr lang="en-US" altLang="en-US" sz="2100" dirty="0" err="1">
                <a:solidFill>
                  <a:srgbClr val="0E2D69"/>
                </a:solidFill>
                <a:latin typeface="+mj-lt"/>
                <a:hlinkClick r:id="rId3"/>
              </a:rPr>
              <a:t>soc</a:t>
            </a:r>
            <a:r>
              <a:rPr lang="en-US" altLang="en-US" sz="2100" dirty="0">
                <a:solidFill>
                  <a:srgbClr val="0E2D69"/>
                </a:solidFill>
                <a:latin typeface="+mj-lt"/>
                <a:hlinkClick r:id="rId3"/>
              </a:rPr>
              <a:t>/</a:t>
            </a:r>
            <a:r>
              <a:rPr lang="en-US" altLang="en-US" sz="2100" dirty="0" err="1">
                <a:solidFill>
                  <a:srgbClr val="0E2D69"/>
                </a:solidFill>
                <a:latin typeface="+mj-lt"/>
                <a:hlinkClick r:id="rId3"/>
              </a:rPr>
              <a:t>iaas</a:t>
            </a:r>
            <a:r>
              <a:rPr lang="en-US" altLang="en-US" sz="2100" dirty="0">
                <a:solidFill>
                  <a:srgbClr val="0E2D69"/>
                </a:solidFill>
                <a:latin typeface="+mj-lt"/>
                <a:hlinkClick r:id="rId3"/>
              </a:rPr>
              <a:t>/</a:t>
            </a:r>
            <a:r>
              <a:rPr lang="en-US" altLang="en-US" sz="2100" dirty="0" err="1">
                <a:solidFill>
                  <a:srgbClr val="0E2D69"/>
                </a:solidFill>
                <a:latin typeface="+mj-lt"/>
                <a:hlinkClick r:id="rId3"/>
              </a:rPr>
              <a:t>arabarmies</a:t>
            </a:r>
            <a:r>
              <a:rPr lang="en-US" altLang="en-US" sz="2100" dirty="0">
                <a:solidFill>
                  <a:srgbClr val="0E2D69"/>
                </a:solidFill>
                <a:latin typeface="+mj-lt"/>
                <a:hlinkClick r:id="rId3"/>
              </a:rPr>
              <a:t>/</a:t>
            </a:r>
            <a:r>
              <a:rPr lang="ru-RU" altLang="en-US" sz="2100" dirty="0">
                <a:solidFill>
                  <a:srgbClr val="0E2D69"/>
                </a:solidFill>
                <a:latin typeface="+mj-lt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ts val="500"/>
              </a:spcBef>
              <a:buClrTx/>
            </a:pPr>
            <a:r>
              <a:rPr lang="ru-RU" altLang="en-US" sz="2100" b="1" dirty="0">
                <a:solidFill>
                  <a:srgbClr val="0E2D69"/>
                </a:solidFill>
                <a:latin typeface="+mj-lt"/>
              </a:rPr>
              <a:t>Программа учебных ассистентов: </a:t>
            </a:r>
            <a:r>
              <a:rPr lang="en-US" altLang="en-US" sz="2100" dirty="0">
                <a:solidFill>
                  <a:srgbClr val="0E2D69"/>
                </a:solidFill>
                <a:latin typeface="+mj-lt"/>
                <a:hlinkClick r:id="rId4"/>
              </a:rPr>
              <a:t>https://www.hse.ru/</a:t>
            </a:r>
            <a:r>
              <a:rPr lang="en-US" altLang="en-US" sz="2100" dirty="0" err="1">
                <a:solidFill>
                  <a:srgbClr val="0E2D69"/>
                </a:solidFill>
                <a:latin typeface="+mj-lt"/>
                <a:hlinkClick r:id="rId4"/>
              </a:rPr>
              <a:t>studyspravka</a:t>
            </a:r>
            <a:r>
              <a:rPr lang="en-US" altLang="en-US" sz="2100" dirty="0">
                <a:solidFill>
                  <a:srgbClr val="0E2D69"/>
                </a:solidFill>
                <a:latin typeface="+mj-lt"/>
                <a:hlinkClick r:id="rId4"/>
              </a:rPr>
              <a:t>/</a:t>
            </a:r>
            <a:r>
              <a:rPr lang="en-US" altLang="en-US" sz="2100" dirty="0" err="1">
                <a:solidFill>
                  <a:srgbClr val="0E2D69"/>
                </a:solidFill>
                <a:latin typeface="+mj-lt"/>
                <a:hlinkClick r:id="rId4"/>
              </a:rPr>
              <a:t>uchassistant</a:t>
            </a:r>
            <a:r>
              <a:rPr lang="en-US" altLang="en-US" sz="2100" dirty="0">
                <a:solidFill>
                  <a:srgbClr val="0E2D69"/>
                </a:solidFill>
                <a:latin typeface="+mj-lt"/>
                <a:hlinkClick r:id="rId4"/>
              </a:rPr>
              <a:t>/</a:t>
            </a:r>
            <a:r>
              <a:rPr lang="ru-RU" altLang="en-US" sz="2100" dirty="0">
                <a:solidFill>
                  <a:srgbClr val="0E2D69"/>
                </a:solidFill>
                <a:latin typeface="+mj-lt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ts val="500"/>
              </a:spcBef>
              <a:buClrTx/>
            </a:pPr>
            <a:r>
              <a:rPr lang="ru-RU" altLang="en-US" sz="2100" b="1" dirty="0">
                <a:solidFill>
                  <a:srgbClr val="0E2D69"/>
                </a:solidFill>
                <a:latin typeface="+mj-lt"/>
              </a:rPr>
              <a:t>Востоковедные клубы: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Wingdings" pitchFamily="2" charset="2"/>
              <a:buChar char="Ø"/>
            </a:pPr>
            <a:r>
              <a:rPr lang="ru-RU" altLang="en-US" sz="2200" dirty="0">
                <a:solidFill>
                  <a:srgbClr val="0E2D69"/>
                </a:solidFill>
                <a:latin typeface="+mj-lt"/>
              </a:rPr>
              <a:t>Китайский клуб </a:t>
            </a:r>
            <a:r>
              <a:rPr lang="en-US" altLang="en-US" sz="2200" dirty="0">
                <a:solidFill>
                  <a:srgbClr val="0E2D69"/>
                </a:solidFill>
                <a:latin typeface="+mj-lt"/>
                <a:hlinkClick r:id="rId5"/>
              </a:rPr>
              <a:t>https://</a:t>
            </a:r>
            <a:r>
              <a:rPr lang="en-US" altLang="en-US" sz="2200" dirty="0" err="1">
                <a:solidFill>
                  <a:srgbClr val="0E2D69"/>
                </a:solidFill>
                <a:latin typeface="+mj-lt"/>
                <a:hlinkClick r:id="rId5"/>
              </a:rPr>
              <a:t>vk.com</a:t>
            </a:r>
            <a:r>
              <a:rPr lang="en-US" altLang="en-US" sz="2200" dirty="0">
                <a:solidFill>
                  <a:srgbClr val="0E2D69"/>
                </a:solidFill>
                <a:latin typeface="+mj-lt"/>
                <a:hlinkClick r:id="rId5"/>
              </a:rPr>
              <a:t>/</a:t>
            </a:r>
            <a:r>
              <a:rPr lang="en-US" altLang="en-US" sz="2200" dirty="0" err="1">
                <a:solidFill>
                  <a:srgbClr val="0E2D69"/>
                </a:solidFill>
                <a:latin typeface="+mj-lt"/>
                <a:hlinkClick r:id="rId5"/>
              </a:rPr>
              <a:t>hsechineseclub</a:t>
            </a:r>
            <a:r>
              <a:rPr lang="ru-RU" altLang="en-US" sz="2200" dirty="0">
                <a:solidFill>
                  <a:srgbClr val="0E2D69"/>
                </a:solidFill>
                <a:latin typeface="+mj-lt"/>
              </a:rPr>
              <a:t> 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Wingdings" pitchFamily="2" charset="2"/>
              <a:buChar char="Ø"/>
            </a:pPr>
            <a:r>
              <a:rPr lang="ru-RU" altLang="en-US" sz="2200" dirty="0">
                <a:solidFill>
                  <a:srgbClr val="0E2D69"/>
                </a:solidFill>
                <a:latin typeface="+mj-lt"/>
              </a:rPr>
              <a:t>Арабский клуб </a:t>
            </a:r>
            <a:r>
              <a:rPr lang="en-US" altLang="en-US" sz="2200" dirty="0">
                <a:solidFill>
                  <a:srgbClr val="0E2D69"/>
                </a:solidFill>
                <a:latin typeface="+mj-lt"/>
                <a:hlinkClick r:id="rId6"/>
              </a:rPr>
              <a:t>https://</a:t>
            </a:r>
            <a:r>
              <a:rPr lang="en-US" altLang="en-US" sz="2200" dirty="0" err="1">
                <a:solidFill>
                  <a:srgbClr val="0E2D69"/>
                </a:solidFill>
                <a:latin typeface="+mj-lt"/>
                <a:hlinkClick r:id="rId6"/>
              </a:rPr>
              <a:t>vk.com</a:t>
            </a:r>
            <a:r>
              <a:rPr lang="en-US" altLang="en-US" sz="2200" dirty="0">
                <a:solidFill>
                  <a:srgbClr val="0E2D69"/>
                </a:solidFill>
                <a:latin typeface="+mj-lt"/>
                <a:hlinkClick r:id="rId6"/>
              </a:rPr>
              <a:t>/</a:t>
            </a:r>
            <a:r>
              <a:rPr lang="en-US" altLang="en-US" sz="2200" dirty="0" err="1">
                <a:solidFill>
                  <a:srgbClr val="0E2D69"/>
                </a:solidFill>
                <a:latin typeface="+mj-lt"/>
                <a:hlinkClick r:id="rId6"/>
              </a:rPr>
              <a:t>arabic_club_hse</a:t>
            </a:r>
            <a:r>
              <a:rPr lang="ru-RU" altLang="en-US" sz="2200" dirty="0">
                <a:solidFill>
                  <a:srgbClr val="0E2D69"/>
                </a:solidFill>
                <a:latin typeface="+mj-lt"/>
              </a:rPr>
              <a:t> 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Wingdings" pitchFamily="2" charset="2"/>
              <a:buChar char="Ø"/>
            </a:pPr>
            <a:r>
              <a:rPr lang="ru-RU" altLang="en-US" sz="2200" dirty="0">
                <a:solidFill>
                  <a:srgbClr val="0E2D69"/>
                </a:solidFill>
                <a:latin typeface="+mj-lt"/>
              </a:rPr>
              <a:t>Японский клуб </a:t>
            </a:r>
            <a:r>
              <a:rPr lang="en-US" altLang="en-US" sz="2200" dirty="0">
                <a:solidFill>
                  <a:srgbClr val="0E2D69"/>
                </a:solidFill>
                <a:latin typeface="+mj-lt"/>
                <a:hlinkClick r:id="rId7"/>
              </a:rPr>
              <a:t>https://</a:t>
            </a:r>
            <a:r>
              <a:rPr lang="en-US" altLang="en-US" sz="2200" dirty="0" err="1">
                <a:solidFill>
                  <a:srgbClr val="0E2D69"/>
                </a:solidFill>
                <a:latin typeface="+mj-lt"/>
                <a:hlinkClick r:id="rId7"/>
              </a:rPr>
              <a:t>vk.com</a:t>
            </a:r>
            <a:r>
              <a:rPr lang="en-US" altLang="en-US" sz="2200" dirty="0">
                <a:solidFill>
                  <a:srgbClr val="0E2D69"/>
                </a:solidFill>
                <a:latin typeface="+mj-lt"/>
                <a:hlinkClick r:id="rId7"/>
              </a:rPr>
              <a:t>/</a:t>
            </a:r>
            <a:r>
              <a:rPr lang="en-US" altLang="en-US" sz="2200" dirty="0" err="1">
                <a:solidFill>
                  <a:srgbClr val="0E2D69"/>
                </a:solidFill>
                <a:latin typeface="+mj-lt"/>
                <a:hlinkClick r:id="rId7"/>
              </a:rPr>
              <a:t>japclub_hsespb</a:t>
            </a:r>
            <a:r>
              <a:rPr lang="ru-RU" altLang="en-US" sz="2200" dirty="0">
                <a:solidFill>
                  <a:srgbClr val="0E2D69"/>
                </a:solidFill>
                <a:latin typeface="+mj-lt"/>
              </a:rPr>
              <a:t> 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Wingdings" pitchFamily="2" charset="2"/>
              <a:buChar char="Ø"/>
            </a:pPr>
            <a:r>
              <a:rPr lang="ru-RU" altLang="en-US" sz="2200" dirty="0">
                <a:solidFill>
                  <a:srgbClr val="0E2D69"/>
                </a:solidFill>
                <a:latin typeface="+mj-lt"/>
              </a:rPr>
              <a:t>Корейский клуб </a:t>
            </a:r>
            <a:r>
              <a:rPr lang="en-US" altLang="en-US" sz="2200" dirty="0">
                <a:solidFill>
                  <a:srgbClr val="0E2D69"/>
                </a:solidFill>
                <a:latin typeface="+mj-lt"/>
                <a:hlinkClick r:id="rId8"/>
              </a:rPr>
              <a:t>https://</a:t>
            </a:r>
            <a:r>
              <a:rPr lang="en-US" altLang="en-US" sz="2200" dirty="0" err="1">
                <a:solidFill>
                  <a:srgbClr val="0E2D69"/>
                </a:solidFill>
                <a:latin typeface="+mj-lt"/>
                <a:hlinkClick r:id="rId8"/>
              </a:rPr>
              <a:t>vk.com</a:t>
            </a:r>
            <a:r>
              <a:rPr lang="en-US" altLang="en-US" sz="2200" dirty="0">
                <a:solidFill>
                  <a:srgbClr val="0E2D69"/>
                </a:solidFill>
                <a:latin typeface="+mj-lt"/>
                <a:hlinkClick r:id="rId8"/>
              </a:rPr>
              <a:t>/</a:t>
            </a:r>
            <a:r>
              <a:rPr lang="en-US" altLang="en-US" sz="2200" dirty="0" err="1">
                <a:solidFill>
                  <a:srgbClr val="0E2D69"/>
                </a:solidFill>
                <a:latin typeface="+mj-lt"/>
                <a:hlinkClick r:id="rId8"/>
              </a:rPr>
              <a:t>hsekoreanclub</a:t>
            </a:r>
            <a:r>
              <a:rPr lang="ru-RU" altLang="en-US" sz="2200" dirty="0">
                <a:solidFill>
                  <a:srgbClr val="0E2D69"/>
                </a:solidFill>
                <a:latin typeface="+mj-lt"/>
              </a:rPr>
              <a:t> 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Wingdings" pitchFamily="2" charset="2"/>
              <a:buChar char="Ø"/>
            </a:pPr>
            <a:r>
              <a:rPr lang="ru-RU" altLang="en-US" sz="2200" dirty="0">
                <a:solidFill>
                  <a:srgbClr val="0E2D69"/>
                </a:solidFill>
                <a:latin typeface="+mj-lt"/>
              </a:rPr>
              <a:t>Вьетнамский клуб </a:t>
            </a:r>
            <a:r>
              <a:rPr lang="en-US" altLang="en-US" sz="2200" dirty="0">
                <a:solidFill>
                  <a:srgbClr val="0E2D69"/>
                </a:solidFill>
                <a:latin typeface="+mj-lt"/>
                <a:hlinkClick r:id="rId9"/>
              </a:rPr>
              <a:t>https://</a:t>
            </a:r>
            <a:r>
              <a:rPr lang="en-US" altLang="en-US" sz="2200" dirty="0" err="1">
                <a:solidFill>
                  <a:srgbClr val="0E2D69"/>
                </a:solidFill>
                <a:latin typeface="+mj-lt"/>
                <a:hlinkClick r:id="rId9"/>
              </a:rPr>
              <a:t>vk.com</a:t>
            </a:r>
            <a:r>
              <a:rPr lang="en-US" altLang="en-US" sz="2200" dirty="0">
                <a:solidFill>
                  <a:srgbClr val="0E2D69"/>
                </a:solidFill>
                <a:latin typeface="+mj-lt"/>
                <a:hlinkClick r:id="rId9"/>
              </a:rPr>
              <a:t>/</a:t>
            </a:r>
            <a:r>
              <a:rPr lang="en-US" altLang="en-US" sz="2200" dirty="0" err="1">
                <a:solidFill>
                  <a:srgbClr val="0E2D69"/>
                </a:solidFill>
                <a:latin typeface="+mj-lt"/>
                <a:hlinkClick r:id="rId9"/>
              </a:rPr>
              <a:t>vietnam_vui</a:t>
            </a:r>
            <a:r>
              <a:rPr lang="ru-RU" altLang="en-US" sz="2200" dirty="0">
                <a:solidFill>
                  <a:srgbClr val="0E2D69"/>
                </a:solidFill>
                <a:latin typeface="+mj-lt"/>
              </a:rPr>
              <a:t> 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Wingdings" pitchFamily="2" charset="2"/>
              <a:buChar char="Ø"/>
            </a:pPr>
            <a:r>
              <a:rPr lang="ru-RU" altLang="en-US" sz="2200" dirty="0">
                <a:solidFill>
                  <a:srgbClr val="0E2D69"/>
                </a:solidFill>
                <a:latin typeface="+mj-lt"/>
              </a:rPr>
              <a:t>Клуб исследований искусства Востока </a:t>
            </a:r>
            <a:r>
              <a:rPr lang="en-US" altLang="en-US" sz="2200" dirty="0">
                <a:solidFill>
                  <a:srgbClr val="0E2D69"/>
                </a:solidFill>
                <a:latin typeface="+mj-lt"/>
                <a:hlinkClick r:id="rId10"/>
              </a:rPr>
              <a:t>https://</a:t>
            </a:r>
            <a:r>
              <a:rPr lang="en-US" altLang="en-US" sz="2200" dirty="0" err="1">
                <a:solidFill>
                  <a:srgbClr val="0E2D69"/>
                </a:solidFill>
                <a:latin typeface="+mj-lt"/>
                <a:hlinkClick r:id="rId10"/>
              </a:rPr>
              <a:t>vk.com</a:t>
            </a:r>
            <a:r>
              <a:rPr lang="en-US" altLang="en-US" sz="2200" dirty="0">
                <a:solidFill>
                  <a:srgbClr val="0E2D69"/>
                </a:solidFill>
                <a:latin typeface="+mj-lt"/>
                <a:hlinkClick r:id="rId10"/>
              </a:rPr>
              <a:t>/</a:t>
            </a:r>
            <a:r>
              <a:rPr lang="en-US" altLang="en-US" sz="2200" dirty="0" err="1">
                <a:solidFill>
                  <a:srgbClr val="0E2D69"/>
                </a:solidFill>
                <a:latin typeface="+mj-lt"/>
                <a:hlinkClick r:id="rId10"/>
              </a:rPr>
              <a:t>orientalartclub</a:t>
            </a:r>
            <a:r>
              <a:rPr lang="ru-RU" altLang="en-US" sz="2200" dirty="0">
                <a:solidFill>
                  <a:srgbClr val="0E2D69"/>
                </a:solidFill>
                <a:latin typeface="+mj-lt"/>
              </a:rPr>
              <a:t> 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Wingdings" pitchFamily="2" charset="2"/>
              <a:buChar char="Ø"/>
            </a:pPr>
            <a:endParaRPr lang="ru-RU" altLang="en-US" sz="2200" dirty="0">
              <a:solidFill>
                <a:srgbClr val="0E2D69"/>
              </a:solidFill>
              <a:latin typeface="+mj-lt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Wingdings" pitchFamily="2" charset="2"/>
              <a:buChar char="Ø"/>
            </a:pPr>
            <a:endParaRPr lang="ru-RU" altLang="en-US" sz="2200" b="1" dirty="0">
              <a:solidFill>
                <a:srgbClr val="0E2D69"/>
              </a:solidFill>
              <a:latin typeface="+mj-lt"/>
            </a:endParaRPr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FCE4494E-9A03-8B04-D07F-FB21A56E85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78831" y="1142751"/>
            <a:ext cx="1891394" cy="1975665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2FC19095-5D4F-3F11-098E-16A1A370E6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0752" y="3215237"/>
            <a:ext cx="2529941" cy="2529941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6F19C77A-1BD7-8060-A88C-1E4ABA8327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18724" y="4005151"/>
            <a:ext cx="2114488" cy="182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4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400"/>
              <a:t>ОП Востоковедение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400"/>
              <a:t>Институт востоковедения и африканистики 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22E91E2A-6F7E-E9B2-0E9F-38F42F63463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67022" y="1142751"/>
            <a:ext cx="11057955" cy="648512"/>
          </a:xfrm>
          <a:prstGeom prst="rect">
            <a:avLst/>
          </a:prstGeom>
          <a:noFill/>
          <a:ln w="9525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en-US" sz="3600" b="1" dirty="0">
                <a:solidFill>
                  <a:srgbClr val="0E2D69"/>
                </a:solidFill>
                <a:latin typeface="+mj-lt"/>
              </a:rPr>
              <a:t>Сферы трудоустройства выпускников 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2371C67F-F917-CC3E-67E0-201817DDDFA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259513" y="549275"/>
            <a:ext cx="3819525" cy="752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/>
              <a:t>НИУ ВШЭ – Санкт-Петербург</a:t>
            </a:r>
          </a:p>
          <a:p>
            <a:r>
              <a:rPr lang="ru-RU" sz="1400"/>
              <a:t>2024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599B225-80AA-1348-0AA3-2F1AA68EB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23" y="1661186"/>
            <a:ext cx="11057954" cy="4428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6550">
              <a:tabLst>
                <a:tab pos="0" algn="l"/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6350" indent="0" eaLnBrk="1" hangingPunct="1">
              <a:buClrTx/>
            </a:pPr>
            <a:r>
              <a:rPr lang="ru-RU" altLang="en-US" b="1" dirty="0">
                <a:solidFill>
                  <a:srgbClr val="0E2D69"/>
                </a:solidFill>
                <a:latin typeface="Open Sans" panose="020B0606030504020204" pitchFamily="34" charset="0"/>
              </a:rPr>
              <a:t>	</a:t>
            </a:r>
          </a:p>
          <a:p>
            <a:pPr marL="349250" indent="-342900" eaLnBrk="1" hangingPunct="1">
              <a:buClrTx/>
              <a:buFont typeface="Wingdings" pitchFamily="2" charset="2"/>
              <a:buChar char="ü"/>
            </a:pPr>
            <a:r>
              <a:rPr lang="ru-RU" altLang="en-US" b="1" dirty="0">
                <a:solidFill>
                  <a:srgbClr val="0E2D69"/>
                </a:solidFill>
                <a:latin typeface="Open Sans" panose="020B0606030504020204" pitchFamily="34" charset="0"/>
              </a:rPr>
              <a:t>Все сферы взаимодействия Российской Федерации и стран Запада со странами и народами Азии и Африки</a:t>
            </a:r>
          </a:p>
          <a:p>
            <a:pPr marL="349250" indent="-342900" eaLnBrk="1" hangingPunct="1">
              <a:buClrTx/>
              <a:buFont typeface="Wingdings" pitchFamily="2" charset="2"/>
              <a:buChar char="ü"/>
            </a:pPr>
            <a:endParaRPr lang="ru-RU" altLang="en-US" b="1" dirty="0">
              <a:solidFill>
                <a:srgbClr val="0E2D69"/>
              </a:solidFill>
              <a:latin typeface="Open Sans" panose="020B0606030504020204" pitchFamily="34" charset="0"/>
            </a:endParaRPr>
          </a:p>
          <a:p>
            <a:pPr marL="339725" indent="-333375" eaLnBrk="1" hangingPunct="1">
              <a:buClr>
                <a:srgbClr val="474747"/>
              </a:buClr>
              <a:buFont typeface="Wingdings" pitchFamily="2" charset="2"/>
              <a:buChar char="ü"/>
            </a:pPr>
            <a:r>
              <a:rPr lang="ru-RU" altLang="en-US" dirty="0">
                <a:solidFill>
                  <a:srgbClr val="0E2D69"/>
                </a:solidFill>
                <a:latin typeface="Open Sans" panose="020B0606030504020204" pitchFamily="34" charset="0"/>
              </a:rPr>
              <a:t>Музеи, культурные центры, туризм</a:t>
            </a:r>
          </a:p>
          <a:p>
            <a:pPr marL="339725" indent="-333375" eaLnBrk="1" hangingPunct="1">
              <a:buClr>
                <a:srgbClr val="474747"/>
              </a:buClr>
              <a:buFont typeface="Wingdings" pitchFamily="2" charset="2"/>
              <a:buChar char="ü"/>
            </a:pPr>
            <a:endParaRPr lang="ru-RU" altLang="en-US" dirty="0">
              <a:solidFill>
                <a:srgbClr val="0E2D69"/>
              </a:solidFill>
              <a:latin typeface="Open Sans" panose="020B0606030504020204" pitchFamily="34" charset="0"/>
            </a:endParaRPr>
          </a:p>
          <a:p>
            <a:pPr marL="339725" indent="-333375" eaLnBrk="1" hangingPunct="1">
              <a:buClr>
                <a:srgbClr val="474747"/>
              </a:buClr>
              <a:buFont typeface="Wingdings" pitchFamily="2" charset="2"/>
              <a:buChar char="ü"/>
            </a:pPr>
            <a:r>
              <a:rPr lang="ru-RU" altLang="en-US" dirty="0">
                <a:solidFill>
                  <a:srgbClr val="0E2D69"/>
                </a:solidFill>
                <a:latin typeface="Open Sans" panose="020B0606030504020204" pitchFamily="34" charset="0"/>
              </a:rPr>
              <a:t>Аналитика и корпоративная культура в международном бизнесе</a:t>
            </a:r>
          </a:p>
          <a:p>
            <a:pPr marL="339725" indent="-333375" eaLnBrk="1" hangingPunct="1">
              <a:buClr>
                <a:srgbClr val="474747"/>
              </a:buClr>
              <a:buFont typeface="Wingdings" pitchFamily="2" charset="2"/>
              <a:buChar char="ü"/>
            </a:pPr>
            <a:endParaRPr lang="ru-RU" altLang="en-US" dirty="0">
              <a:solidFill>
                <a:srgbClr val="0E2D69"/>
              </a:solidFill>
              <a:latin typeface="Open Sans" panose="020B0606030504020204" pitchFamily="34" charset="0"/>
            </a:endParaRPr>
          </a:p>
          <a:p>
            <a:pPr marL="339725" indent="-333375" eaLnBrk="1" hangingPunct="1">
              <a:buClr>
                <a:srgbClr val="474747"/>
              </a:buClr>
              <a:buFont typeface="Wingdings" pitchFamily="2" charset="2"/>
              <a:buChar char="ü"/>
            </a:pPr>
            <a:r>
              <a:rPr lang="ru-RU" altLang="en-US" dirty="0">
                <a:solidFill>
                  <a:srgbClr val="0E2D69"/>
                </a:solidFill>
                <a:latin typeface="Open Sans" panose="020B0606030504020204" pitchFamily="34" charset="0"/>
              </a:rPr>
              <a:t>Печатные и электронные СМИ</a:t>
            </a:r>
          </a:p>
          <a:p>
            <a:pPr marL="339725" indent="-333375" eaLnBrk="1" hangingPunct="1">
              <a:buClr>
                <a:srgbClr val="474747"/>
              </a:buClr>
              <a:buFont typeface="Wingdings" pitchFamily="2" charset="2"/>
              <a:buChar char="ü"/>
            </a:pPr>
            <a:endParaRPr lang="ru-RU" altLang="en-US" dirty="0">
              <a:solidFill>
                <a:srgbClr val="0E2D69"/>
              </a:solidFill>
              <a:latin typeface="Open Sans" panose="020B0606030504020204" pitchFamily="34" charset="0"/>
            </a:endParaRPr>
          </a:p>
          <a:p>
            <a:pPr marL="339725" indent="-333375" eaLnBrk="1" hangingPunct="1">
              <a:buClr>
                <a:srgbClr val="474747"/>
              </a:buClr>
              <a:buFont typeface="Wingdings" pitchFamily="2" charset="2"/>
              <a:buChar char="ü"/>
            </a:pPr>
            <a:r>
              <a:rPr lang="ru-RU" altLang="en-US" dirty="0">
                <a:solidFill>
                  <a:srgbClr val="0E2D69"/>
                </a:solidFill>
                <a:latin typeface="Open Sans" panose="020B0606030504020204" pitchFamily="34" charset="0"/>
              </a:rPr>
              <a:t>Переводческая  и экспертно-лингвистическая деятельность</a:t>
            </a:r>
          </a:p>
          <a:p>
            <a:pPr marL="339725" indent="-333375" eaLnBrk="1" hangingPunct="1">
              <a:buClr>
                <a:srgbClr val="474747"/>
              </a:buClr>
              <a:buFont typeface="Wingdings" pitchFamily="2" charset="2"/>
              <a:buChar char="ü"/>
            </a:pPr>
            <a:endParaRPr lang="ru-RU" altLang="en-US" dirty="0">
              <a:solidFill>
                <a:srgbClr val="0E2D69"/>
              </a:solidFill>
              <a:latin typeface="Open Sans" panose="020B0606030504020204" pitchFamily="34" charset="0"/>
            </a:endParaRPr>
          </a:p>
          <a:p>
            <a:pPr marL="339725" indent="-333375" eaLnBrk="1" hangingPunct="1">
              <a:buClr>
                <a:srgbClr val="474747"/>
              </a:buClr>
              <a:buFont typeface="Wingdings" pitchFamily="2" charset="2"/>
              <a:buChar char="ü"/>
            </a:pPr>
            <a:r>
              <a:rPr lang="ru-RU" altLang="en-US" dirty="0">
                <a:solidFill>
                  <a:srgbClr val="0E2D69"/>
                </a:solidFill>
                <a:latin typeface="Open Sans" panose="020B0606030504020204" pitchFamily="34" charset="0"/>
              </a:rPr>
              <a:t>Наука, высшее и среднее образование</a:t>
            </a:r>
          </a:p>
          <a:p>
            <a:pPr marL="339725" indent="-333375" eaLnBrk="1" hangingPunct="1">
              <a:buClr>
                <a:srgbClr val="474747"/>
              </a:buClr>
              <a:buFont typeface="Wingdings" pitchFamily="2" charset="2"/>
              <a:buChar char="ü"/>
            </a:pPr>
            <a:endParaRPr lang="ru-RU" altLang="en-US" dirty="0">
              <a:solidFill>
                <a:srgbClr val="0E2D69"/>
              </a:solidFill>
              <a:latin typeface="Open Sans" panose="020B0606030504020204" pitchFamily="34" charset="0"/>
            </a:endParaRPr>
          </a:p>
          <a:p>
            <a:pPr marL="339725" indent="-333375" eaLnBrk="1" hangingPunct="1">
              <a:buClr>
                <a:srgbClr val="474747"/>
              </a:buClr>
              <a:buFont typeface="Wingdings" pitchFamily="2" charset="2"/>
              <a:buChar char="ü"/>
            </a:pPr>
            <a:r>
              <a:rPr lang="ru-RU" altLang="en-US" dirty="0">
                <a:solidFill>
                  <a:srgbClr val="0E2D69"/>
                </a:solidFill>
                <a:latin typeface="Open Sans" panose="020B0606030504020204" pitchFamily="34" charset="0"/>
              </a:rPr>
              <a:t>Государственная  и дипломатическая служба</a:t>
            </a:r>
          </a:p>
          <a:p>
            <a:pPr marL="339725" indent="-333375" eaLnBrk="1" hangingPunct="1">
              <a:buClr>
                <a:srgbClr val="474747"/>
              </a:buClr>
              <a:buFont typeface="Wingdings" pitchFamily="2" charset="2"/>
              <a:buChar char="ü"/>
            </a:pPr>
            <a:endParaRPr lang="ru-RU" altLang="en-US" dirty="0">
              <a:solidFill>
                <a:srgbClr val="0E2D69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002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400"/>
              <a:t>ОП Востоковедение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400"/>
              <a:t>Институт востоковедения и африканистики 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22E91E2A-6F7E-E9B2-0E9F-38F42F63463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67022" y="1142751"/>
            <a:ext cx="11057955" cy="648512"/>
          </a:xfrm>
          <a:prstGeom prst="rect">
            <a:avLst/>
          </a:prstGeom>
          <a:noFill/>
          <a:ln w="9525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/>
            <a:r>
              <a:rPr lang="ru-RU" altLang="en-US" sz="3600" b="1" dirty="0">
                <a:solidFill>
                  <a:srgbClr val="0E2D69"/>
                </a:solidFill>
                <a:latin typeface="+mj-lt"/>
              </a:rPr>
              <a:t>Экспертно-аналитическая сфера деятельности</a:t>
            </a:r>
            <a:endParaRPr lang="ru-RU" sz="3600" b="1" dirty="0">
              <a:solidFill>
                <a:srgbClr val="0E2D69"/>
              </a:solidFill>
              <a:latin typeface="+mj-lt"/>
            </a:endParaRP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2371C67F-F917-CC3E-67E0-201817DDDFA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259513" y="549275"/>
            <a:ext cx="3819525" cy="752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/>
              <a:t>НИУ ВШЭ – Санкт-Петербург</a:t>
            </a:r>
          </a:p>
          <a:p>
            <a:r>
              <a:rPr lang="ru-RU" sz="1400"/>
              <a:t>2024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5B09E435-A3FF-4B98-BEEF-7CC0744B4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22" y="2148328"/>
            <a:ext cx="10686938" cy="45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E2D69"/>
                </a:solidFill>
                <a:latin typeface="Open Sans" panose="020B0606030504020204" pitchFamily="34" charset="0"/>
              </a:rPr>
              <a:t>выработка рекомендаций в сфере деятельности различных российских организаций и общественных институтов, взаимодействующих со странами Азии и Африки;</a:t>
            </a:r>
          </a:p>
          <a:p>
            <a:pPr eaLnBrk="1" hangingPunct="1">
              <a:lnSpc>
                <a:spcPct val="120000"/>
              </a:lnSpc>
              <a:spcBef>
                <a:spcPts val="500"/>
              </a:spcBef>
              <a:buClrTx/>
            </a:pPr>
            <a:endParaRPr lang="ru-RU" altLang="en-US" sz="1000" dirty="0">
              <a:solidFill>
                <a:srgbClr val="0E2D69"/>
              </a:solidFill>
              <a:latin typeface="Open Sans" panose="020B0606030504020204" pitchFamily="34" charset="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E2D69"/>
                </a:solidFill>
                <a:latin typeface="Open Sans" panose="020B0606030504020204" pitchFamily="34" charset="0"/>
              </a:rPr>
              <a:t>разработка и научно-гуманитарная экспертиза социальных проектов, планов и программ развития, реализуемых органами государственного и муниципального управления, общественными организациями, коммерческими структурами в отношениях со странами Азии и Африки и представителями этих стран;</a:t>
            </a:r>
          </a:p>
          <a:p>
            <a:pPr eaLnBrk="1" hangingPunct="1">
              <a:lnSpc>
                <a:spcPct val="120000"/>
              </a:lnSpc>
              <a:spcBef>
                <a:spcPts val="500"/>
              </a:spcBef>
              <a:buClrTx/>
            </a:pPr>
            <a:endParaRPr lang="ru-RU" altLang="en-US" sz="1000" dirty="0">
              <a:solidFill>
                <a:srgbClr val="0E2D69"/>
              </a:solidFill>
              <a:latin typeface="Open Sans" panose="020B0606030504020204" pitchFamily="34" charset="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E2D69"/>
                </a:solidFill>
                <a:latin typeface="Open Sans" panose="020B0606030504020204" pitchFamily="34" charset="0"/>
              </a:rPr>
              <a:t>осуществление прогнозирования развития восточных обществ и отдельных направлений их развития на основе научного анализа тенденций цивилизационного, социального, экономического, политического и культурного развития;</a:t>
            </a:r>
          </a:p>
        </p:txBody>
      </p:sp>
    </p:spTree>
    <p:extLst>
      <p:ext uri="{BB962C8B-B14F-4D97-AF65-F5344CB8AC3E}">
        <p14:creationId xmlns:p14="http://schemas.microsoft.com/office/powerpoint/2010/main" val="138343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400"/>
              <a:t>ОП Востоковедение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400"/>
              <a:t>Институт востоковедения и африканистики 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22E91E2A-6F7E-E9B2-0E9F-38F42F63463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77821" y="1282715"/>
            <a:ext cx="11147155" cy="648512"/>
          </a:xfrm>
          <a:prstGeom prst="rect">
            <a:avLst/>
          </a:prstGeom>
          <a:noFill/>
          <a:ln w="9525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/>
            <a:r>
              <a:rPr lang="ru-RU" altLang="en-US" sz="3600" b="1" dirty="0">
                <a:solidFill>
                  <a:srgbClr val="0E2D69"/>
                </a:solidFill>
                <a:latin typeface="+mj-lt"/>
              </a:rPr>
              <a:t>Организационно-управленческая сфера деятельности</a:t>
            </a:r>
            <a:endParaRPr lang="ru-RU" sz="3600" b="1" dirty="0">
              <a:solidFill>
                <a:srgbClr val="0E2D69"/>
              </a:solidFill>
              <a:latin typeface="+mj-lt"/>
            </a:endParaRP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2371C67F-F917-CC3E-67E0-201817DDDFA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259513" y="549275"/>
            <a:ext cx="3819525" cy="752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/>
              <a:t>НИУ ВШЭ – Санкт-Петербург</a:t>
            </a:r>
          </a:p>
          <a:p>
            <a:r>
              <a:rPr lang="ru-RU" sz="1400"/>
              <a:t>2024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E8817437-BB80-22F8-AC0A-707B9F7B3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35" y="2345261"/>
            <a:ext cx="10958541" cy="402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E2D69"/>
                </a:solidFill>
                <a:latin typeface="Open Sans" panose="020B0606030504020204" pitchFamily="34" charset="0"/>
              </a:rPr>
              <a:t>обеспечение межгосударственных, дипломатических, деловых, научно-технических, гуманитарных и иных контактов со странами и регионами Азии и Африки, а также контактов органов государственной власти, заинтересованных ведомств и общественных организаций на территории РФ с представителями соответствующих регионов мира;</a:t>
            </a:r>
          </a:p>
          <a:p>
            <a:pPr eaLnBrk="1" hangingPunct="1">
              <a:lnSpc>
                <a:spcPct val="120000"/>
              </a:lnSpc>
              <a:spcBef>
                <a:spcPts val="500"/>
              </a:spcBef>
              <a:buClrTx/>
            </a:pPr>
            <a:endParaRPr lang="ru-RU" altLang="en-US" dirty="0">
              <a:solidFill>
                <a:srgbClr val="0E2D69"/>
              </a:solidFill>
              <a:latin typeface="Open Sans" panose="020B0606030504020204" pitchFamily="34" charset="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E2D69"/>
                </a:solidFill>
                <a:latin typeface="Open Sans" panose="020B0606030504020204" pitchFamily="34" charset="0"/>
              </a:rPr>
              <a:t>организация и осуществление различных экономических, социальных и культурных проектов, планов и программ развития, реализуемых органами государственного и муниципального управления, общественными организациями, коммерческими структурами, осуществляющими отношения со странами Азии и Африки;</a:t>
            </a:r>
          </a:p>
        </p:txBody>
      </p:sp>
    </p:spTree>
    <p:extLst>
      <p:ext uri="{BB962C8B-B14F-4D97-AF65-F5344CB8AC3E}">
        <p14:creationId xmlns:p14="http://schemas.microsoft.com/office/powerpoint/2010/main" val="2969456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400"/>
              <a:t>ОП Востоковедение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400"/>
              <a:t>Институт востоковедения и африканистики 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22E91E2A-6F7E-E9B2-0E9F-38F42F63463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77821" y="1282715"/>
            <a:ext cx="11147155" cy="1202510"/>
          </a:xfrm>
          <a:prstGeom prst="rect">
            <a:avLst/>
          </a:prstGeom>
          <a:noFill/>
          <a:ln w="9525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/>
            <a:r>
              <a:rPr lang="ru-RU" altLang="en-US" sz="3600" b="1" dirty="0">
                <a:solidFill>
                  <a:srgbClr val="0E2D69"/>
                </a:solidFill>
                <a:latin typeface="+mj-lt"/>
              </a:rPr>
              <a:t>Научно-исследовательская и </a:t>
            </a:r>
            <a:br>
              <a:rPr lang="ru-RU" altLang="en-US" sz="3600" b="1" dirty="0">
                <a:solidFill>
                  <a:srgbClr val="0E2D69"/>
                </a:solidFill>
                <a:latin typeface="+mj-lt"/>
              </a:rPr>
            </a:br>
            <a:r>
              <a:rPr lang="ru-RU" altLang="en-US" sz="3600" b="1" dirty="0">
                <a:solidFill>
                  <a:srgbClr val="0E2D69"/>
                </a:solidFill>
                <a:latin typeface="+mj-lt"/>
              </a:rPr>
              <a:t>преподавательская сфера деятельности</a:t>
            </a:r>
            <a:endParaRPr lang="ru-RU" sz="3600" dirty="0">
              <a:solidFill>
                <a:srgbClr val="0E2D69"/>
              </a:solidFill>
              <a:latin typeface="+mj-lt"/>
            </a:endParaRP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2371C67F-F917-CC3E-67E0-201817DDDFA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259513" y="549275"/>
            <a:ext cx="3819525" cy="752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/>
              <a:t>НИУ ВШЭ – Санкт-Петербург</a:t>
            </a:r>
          </a:p>
          <a:p>
            <a:r>
              <a:rPr lang="ru-RU" sz="1400"/>
              <a:t>2024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E4F7EDE8-1B3C-2EBC-0CF0-703706EC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21" y="2745897"/>
            <a:ext cx="9962843" cy="45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E2D69"/>
                </a:solidFill>
                <a:latin typeface="Open Sans" panose="020B0606030504020204" pitchFamily="34" charset="0"/>
              </a:rPr>
              <a:t>реализация научно-исследовательских проектов в рамках академических институтов и/или экспертно-аналитических центров;</a:t>
            </a:r>
          </a:p>
          <a:p>
            <a:pPr eaLnBrk="1" hangingPunct="1">
              <a:lnSpc>
                <a:spcPct val="120000"/>
              </a:lnSpc>
              <a:spcBef>
                <a:spcPts val="500"/>
              </a:spcBef>
              <a:buClrTx/>
            </a:pPr>
            <a:endParaRPr lang="ru-RU" altLang="en-US" dirty="0">
              <a:solidFill>
                <a:srgbClr val="0E2D69"/>
              </a:solidFill>
              <a:latin typeface="Open Sans" panose="020B0606030504020204" pitchFamily="34" charset="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E2D69"/>
                </a:solidFill>
                <a:latin typeface="Open Sans" panose="020B0606030504020204" pitchFamily="34" charset="0"/>
              </a:rPr>
              <a:t>преподавание специальных дисциплин в образовательных организациях по всем основным областям изучения азиатского и африканского мира (в т.ч. восточных языков);</a:t>
            </a:r>
          </a:p>
          <a:p>
            <a:pPr eaLnBrk="1" hangingPunct="1">
              <a:lnSpc>
                <a:spcPct val="120000"/>
              </a:lnSpc>
              <a:spcBef>
                <a:spcPts val="500"/>
              </a:spcBef>
              <a:buClrTx/>
            </a:pPr>
            <a:endParaRPr lang="ru-RU" altLang="en-US" dirty="0">
              <a:solidFill>
                <a:srgbClr val="0E2D69"/>
              </a:solidFill>
              <a:latin typeface="Open Sans" panose="020B0606030504020204" pitchFamily="34" charset="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E2D69"/>
                </a:solidFill>
                <a:latin typeface="Open Sans" panose="020B0606030504020204" pitchFamily="34" charset="0"/>
              </a:rPr>
              <a:t>подготовка учебно-методических пособий по преподаваемым дисциплинам.</a:t>
            </a:r>
          </a:p>
        </p:txBody>
      </p:sp>
    </p:spTree>
    <p:extLst>
      <p:ext uri="{BB962C8B-B14F-4D97-AF65-F5344CB8AC3E}">
        <p14:creationId xmlns:p14="http://schemas.microsoft.com/office/powerpoint/2010/main" val="2634395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400"/>
              <a:t>ОП Востоковедение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400"/>
              <a:t>Институт востоковедения и африканистики 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22E91E2A-6F7E-E9B2-0E9F-38F42F63463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77821" y="1282715"/>
            <a:ext cx="11147155" cy="715005"/>
          </a:xfrm>
          <a:prstGeom prst="rect">
            <a:avLst/>
          </a:prstGeom>
          <a:noFill/>
          <a:ln w="9525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700"/>
              </a:spcBef>
              <a:buClrTx/>
              <a:buFontTx/>
              <a:buNone/>
            </a:pPr>
            <a:r>
              <a:rPr lang="ru-RU" altLang="en-US" sz="3600" b="1" dirty="0">
                <a:solidFill>
                  <a:srgbClr val="0E2D69"/>
                </a:solidFill>
                <a:latin typeface="+mj-lt"/>
              </a:rPr>
              <a:t>Культурно-просветительская сфера деятельности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2371C67F-F917-CC3E-67E0-201817DDDFA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259513" y="549275"/>
            <a:ext cx="3819525" cy="752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/>
              <a:t>НИУ ВШЭ – Санкт-Петербург</a:t>
            </a:r>
          </a:p>
          <a:p>
            <a:r>
              <a:rPr lang="ru-RU" sz="1400"/>
              <a:t>2024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619CEAC1-891A-963D-EA0A-142B2B5C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21" y="2273300"/>
            <a:ext cx="9855217" cy="45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E2D69"/>
                </a:solidFill>
                <a:latin typeface="Open Sans" panose="020B0606030504020204" pitchFamily="34" charset="0"/>
              </a:rPr>
              <a:t>содержательная разработка и научное обоснование историко-культурных аспектов деятельности организаций и учреждений культуры;</a:t>
            </a:r>
          </a:p>
          <a:p>
            <a:pPr eaLnBrk="1" hangingPunct="1">
              <a:lnSpc>
                <a:spcPct val="120000"/>
              </a:lnSpc>
              <a:spcBef>
                <a:spcPts val="500"/>
              </a:spcBef>
              <a:buClrTx/>
            </a:pPr>
            <a:endParaRPr lang="ru-RU" altLang="en-US" dirty="0">
              <a:solidFill>
                <a:srgbClr val="0E2D69"/>
              </a:solidFill>
              <a:latin typeface="Open Sans" panose="020B0606030504020204" pitchFamily="34" charset="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E2D69"/>
                </a:solidFill>
                <a:latin typeface="Open Sans" panose="020B0606030504020204" pitchFamily="34" charset="0"/>
              </a:rPr>
              <a:t>подготовка публикаций в СМИ, публичных лекций, теле- и радиопередач и иных форм популяризации историко-культурных знаний;</a:t>
            </a:r>
          </a:p>
          <a:p>
            <a:pPr eaLnBrk="1" hangingPunct="1">
              <a:lnSpc>
                <a:spcPct val="120000"/>
              </a:lnSpc>
              <a:spcBef>
                <a:spcPts val="500"/>
              </a:spcBef>
              <a:buClrTx/>
            </a:pPr>
            <a:endParaRPr lang="ru-RU" altLang="en-US" dirty="0">
              <a:solidFill>
                <a:srgbClr val="0E2D69"/>
              </a:solidFill>
              <a:latin typeface="Open Sans" panose="020B0606030504020204" pitchFamily="34" charset="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E2D69"/>
                </a:solidFill>
                <a:latin typeface="Open Sans" panose="020B0606030504020204" pitchFamily="34" charset="0"/>
              </a:rPr>
              <a:t>разработка и реализация решений, направленных на поддержание социально-значимых проектов, в т.ч. на развитие контактов и углубление взаимопонимания между различными </a:t>
            </a:r>
            <a:r>
              <a:rPr lang="ru-RU" altLang="en-US" dirty="0" err="1">
                <a:solidFill>
                  <a:srgbClr val="0E2D69"/>
                </a:solidFill>
                <a:latin typeface="Open Sans" panose="020B0606030504020204" pitchFamily="34" charset="0"/>
              </a:rPr>
              <a:t>этнорелигиозными</a:t>
            </a:r>
            <a:r>
              <a:rPr lang="ru-RU" altLang="en-US" dirty="0">
                <a:solidFill>
                  <a:srgbClr val="0E2D69"/>
                </a:solidFill>
                <a:latin typeface="Open Sans" panose="020B0606030504020204" pitchFamily="34" charset="0"/>
              </a:rPr>
              <a:t> группами;</a:t>
            </a:r>
          </a:p>
        </p:txBody>
      </p:sp>
    </p:spTree>
    <p:extLst>
      <p:ext uri="{BB962C8B-B14F-4D97-AF65-F5344CB8AC3E}">
        <p14:creationId xmlns:p14="http://schemas.microsoft.com/office/powerpoint/2010/main" val="3046474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400"/>
              <a:t>ОП Востоковедение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400"/>
              <a:t>Институт востоковедения и африканистики 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22E91E2A-6F7E-E9B2-0E9F-38F42F63463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77821" y="1282715"/>
            <a:ext cx="11147155" cy="1202510"/>
          </a:xfrm>
          <a:prstGeom prst="rect">
            <a:avLst/>
          </a:prstGeom>
          <a:noFill/>
          <a:ln w="9525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 eaLnBrk="1" hangingPunct="1">
              <a:spcBef>
                <a:spcPts val="700"/>
              </a:spcBef>
              <a:buClrTx/>
              <a:buFontTx/>
              <a:buNone/>
            </a:pPr>
            <a:r>
              <a:rPr lang="ru-RU" altLang="en-US" sz="3600" b="1" dirty="0">
                <a:solidFill>
                  <a:srgbClr val="0E2D69"/>
                </a:solidFill>
                <a:latin typeface="+mj-lt"/>
              </a:rPr>
              <a:t>Редакционно-издательская  и </a:t>
            </a:r>
            <a:br>
              <a:rPr lang="ru-RU" altLang="en-US" sz="3600" b="1" dirty="0">
                <a:solidFill>
                  <a:srgbClr val="0E2D69"/>
                </a:solidFill>
                <a:latin typeface="+mj-lt"/>
              </a:rPr>
            </a:br>
            <a:r>
              <a:rPr lang="ru-RU" altLang="en-US" sz="3600" b="1" dirty="0">
                <a:solidFill>
                  <a:srgbClr val="0E2D69"/>
                </a:solidFill>
                <a:latin typeface="+mj-lt"/>
              </a:rPr>
              <a:t>переводческая сфера деятельности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2371C67F-F917-CC3E-67E0-201817DDDFA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259513" y="549275"/>
            <a:ext cx="3819525" cy="752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/>
              <a:t>НИУ ВШЭ – Санкт-Петербург</a:t>
            </a:r>
          </a:p>
          <a:p>
            <a:r>
              <a:rPr lang="ru-RU" sz="1400"/>
              <a:t>2024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267AE2EF-19D6-8E47-4FCB-1F324896A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20" y="2705739"/>
            <a:ext cx="11147155" cy="333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E2D69"/>
                </a:solidFill>
                <a:latin typeface="Open Sans" panose="020B0606030504020204" pitchFamily="34" charset="0"/>
              </a:rPr>
              <a:t>рецензирование и редактирование научных, научно-популярных и публицистических работ, носящих востоковедный характер, консультирование их авторов;</a:t>
            </a:r>
          </a:p>
          <a:p>
            <a:pPr eaLnBrk="1" hangingPunct="1">
              <a:lnSpc>
                <a:spcPct val="120000"/>
              </a:lnSpc>
              <a:spcBef>
                <a:spcPts val="500"/>
              </a:spcBef>
              <a:buClrTx/>
            </a:pPr>
            <a:endParaRPr lang="ru-RU" altLang="en-US" dirty="0">
              <a:solidFill>
                <a:srgbClr val="0E2D69"/>
              </a:solidFill>
              <a:latin typeface="Open Sans" panose="020B0606030504020204" pitchFamily="34" charset="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E2D69"/>
                </a:solidFill>
                <a:latin typeface="Open Sans" panose="020B0606030504020204" pitchFamily="34" charset="0"/>
              </a:rPr>
              <a:t>подготовка литературных, публицистических произведений, журналистских материалов и статей к печати;</a:t>
            </a:r>
          </a:p>
          <a:p>
            <a:pPr eaLnBrk="1" hangingPunct="1">
              <a:lnSpc>
                <a:spcPct val="120000"/>
              </a:lnSpc>
              <a:spcBef>
                <a:spcPts val="500"/>
              </a:spcBef>
              <a:buClrTx/>
            </a:pPr>
            <a:endParaRPr lang="ru-RU" altLang="en-US" dirty="0">
              <a:solidFill>
                <a:srgbClr val="0E2D69"/>
              </a:solidFill>
              <a:latin typeface="Open Sans" panose="020B0606030504020204" pitchFamily="34" charset="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E2D69"/>
                </a:solidFill>
                <a:latin typeface="Open Sans" panose="020B0606030504020204" pitchFamily="34" charset="0"/>
              </a:rPr>
              <a:t>устный и письменный перевод, реферирование и адаптация текстов, включая литературные, с восточных языков.</a:t>
            </a:r>
          </a:p>
        </p:txBody>
      </p:sp>
    </p:spTree>
    <p:extLst>
      <p:ext uri="{BB962C8B-B14F-4D97-AF65-F5344CB8AC3E}">
        <p14:creationId xmlns:p14="http://schemas.microsoft.com/office/powerpoint/2010/main" val="2081622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4CC2261-08A0-7D46-B60A-5EB1B947F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385915" y="780447"/>
            <a:ext cx="9507252" cy="6077553"/>
          </a:xfrm>
          <a:prstGeom prst="rect">
            <a:avLst/>
          </a:prstGeom>
        </p:spPr>
      </p:pic>
      <p:sp>
        <p:nvSpPr>
          <p:cNvPr id="5" name="Text Box 10">
            <a:extLst>
              <a:ext uri="{FF2B5EF4-FFF2-40B4-BE49-F238E27FC236}">
                <a16:creationId xmlns:a16="http://schemas.microsoft.com/office/drawing/2014/main" id="{3BFD9A65-899A-449E-5032-E384CCDB7BB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67022" y="131935"/>
            <a:ext cx="11057955" cy="648512"/>
          </a:xfrm>
          <a:prstGeom prst="rect">
            <a:avLst/>
          </a:prstGeom>
          <a:noFill/>
          <a:ln w="9525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 eaLnBrk="1" hangingPunct="1">
              <a:buClrTx/>
              <a:buFontTx/>
              <a:buNone/>
            </a:pPr>
            <a:r>
              <a:rPr lang="ru-RU" altLang="en-US" sz="3600" b="1" dirty="0">
                <a:solidFill>
                  <a:srgbClr val="0E2D69"/>
                </a:solidFill>
                <a:latin typeface="+mj-lt"/>
              </a:rPr>
              <a:t>Инфосхема ОП «Востоковедение» НИУ ВШЭ СПБ</a:t>
            </a:r>
          </a:p>
        </p:txBody>
      </p:sp>
    </p:spTree>
    <p:extLst>
      <p:ext uri="{BB962C8B-B14F-4D97-AF65-F5344CB8AC3E}">
        <p14:creationId xmlns:p14="http://schemas.microsoft.com/office/powerpoint/2010/main" val="1524576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400"/>
              <a:t>ОП Востоковедение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400"/>
              <a:t>Институт востоковедения и африканистики 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22E91E2A-6F7E-E9B2-0E9F-38F42F63463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67021" y="1205653"/>
            <a:ext cx="11057955" cy="987066"/>
          </a:xfrm>
          <a:prstGeom prst="rect">
            <a:avLst/>
          </a:prstGeom>
          <a:noFill/>
          <a:ln w="9525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en-US" sz="3600" b="1" dirty="0">
                <a:solidFill>
                  <a:srgbClr val="0E2D69"/>
                </a:solidFill>
                <a:latin typeface="+mj-lt"/>
              </a:rPr>
              <a:t> Институт востоковедения и африканистики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en-US" sz="2200" dirty="0">
                <a:solidFill>
                  <a:srgbClr val="0E2D69"/>
                </a:solidFill>
                <a:latin typeface="+mj-lt"/>
              </a:rPr>
              <a:t>(до 2022 года – Департамент востоковедения и африканистики)</a:t>
            </a: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A1172DEB-BD0D-97E8-FCC5-47FB006B4F62}"/>
              </a:ext>
            </a:extLst>
          </p:cNvPr>
          <p:cNvSpPr/>
          <p:nvPr/>
        </p:nvSpPr>
        <p:spPr>
          <a:xfrm>
            <a:off x="567021" y="2192719"/>
            <a:ext cx="11057955" cy="181326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8293" algn="ctr">
              <a:lnSpc>
                <a:spcPct val="100000"/>
              </a:lnSpc>
              <a:buClr>
                <a:srgbClr val="2C3E50"/>
              </a:buClr>
              <a:buSzPct val="45000"/>
            </a:pPr>
            <a:r>
              <a:rPr lang="ru-RU" sz="2177" b="1" u="sng" strike="noStrike" spc="-88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 Semibold"/>
                <a:ea typeface="Source Sans Pro Semibold"/>
              </a:rPr>
              <a:t>Директор Института</a:t>
            </a:r>
            <a:r>
              <a:rPr lang="ru-RU" sz="2177" b="1" u="sng" spc="-88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 Semibold"/>
                <a:ea typeface="Source Sans Pro Semibold"/>
              </a:rPr>
              <a:t> - д</a:t>
            </a:r>
            <a:r>
              <a:rPr lang="ru-RU" sz="2177" b="1" u="sng" strike="noStrike" spc="-88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 Semibold"/>
                <a:ea typeface="Source Sans Pro Semibold"/>
              </a:rPr>
              <a:t>.и.н., профессор Евгений Ильич Зеленев</a:t>
            </a:r>
            <a:endParaRPr sz="1451" dirty="0">
              <a:solidFill>
                <a:srgbClr val="0E2D69"/>
              </a:solidFill>
            </a:endParaRPr>
          </a:p>
        </p:txBody>
      </p:sp>
      <p:sp>
        <p:nvSpPr>
          <p:cNvPr id="15" name="CustomShape 5">
            <a:extLst>
              <a:ext uri="{FF2B5EF4-FFF2-40B4-BE49-F238E27FC236}">
                <a16:creationId xmlns:a16="http://schemas.microsoft.com/office/drawing/2014/main" id="{C8478C1D-8E6E-C362-9DEE-187EBFB5A6BF}"/>
              </a:ext>
            </a:extLst>
          </p:cNvPr>
          <p:cNvSpPr/>
          <p:nvPr/>
        </p:nvSpPr>
        <p:spPr>
          <a:xfrm>
            <a:off x="567021" y="2691373"/>
            <a:ext cx="14326481" cy="3947818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0819" tIns="40819" rIns="40819" bIns="40819"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814" b="1" strike="noStrike" spc="-1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Кафедра </a:t>
            </a:r>
            <a:r>
              <a:rPr lang="ru-RU" sz="1814" b="1" strike="noStrike" spc="-1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ближневосточных и африканских исследований – </a:t>
            </a:r>
          </a:p>
          <a:p>
            <a:pPr>
              <a:lnSpc>
                <a:spcPct val="100000"/>
              </a:lnSpc>
            </a:pPr>
            <a:r>
              <a:rPr lang="ru-RU" sz="1814" b="1" strike="noStrike" spc="-1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						профессор</a:t>
            </a:r>
            <a:r>
              <a:rPr lang="ru-RU" sz="1814" b="1" strike="noStrike" spc="-1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, д.и.н. </a:t>
            </a:r>
            <a:r>
              <a:rPr lang="ru-RU" sz="1814" strike="noStrike" spc="-1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Илюшина Милана Юрьевна</a:t>
            </a:r>
          </a:p>
          <a:p>
            <a:pPr>
              <a:lnSpc>
                <a:spcPct val="100000"/>
              </a:lnSpc>
            </a:pPr>
            <a:endParaRPr lang="ru-RU" sz="400" strike="noStrike" spc="-1" dirty="0">
              <a:solidFill>
                <a:srgbClr val="0E2D69"/>
              </a:solidFill>
              <a:uFill>
                <a:solidFill>
                  <a:srgbClr val="FFFFFF"/>
                </a:solidFill>
              </a:uFill>
              <a:latin typeface="Source Sans Pro"/>
              <a:ea typeface="Source Sans Pro"/>
            </a:endParaRPr>
          </a:p>
          <a:p>
            <a:pPr>
              <a:lnSpc>
                <a:spcPct val="100000"/>
              </a:lnSpc>
            </a:pPr>
            <a:r>
              <a:rPr lang="ru-RU" sz="1814" b="1" spc="-1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Кафедра исследований Китая, Юго-Восточной и Южной Азии – </a:t>
            </a:r>
          </a:p>
          <a:p>
            <a:pPr>
              <a:lnSpc>
                <a:spcPct val="100000"/>
              </a:lnSpc>
            </a:pPr>
            <a:r>
              <a:rPr lang="ru-RU" sz="1814" b="1" spc="-1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						доцент</a:t>
            </a:r>
            <a:r>
              <a:rPr lang="ru-RU" sz="1814" b="1" spc="-1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, к.и.н. </a:t>
            </a:r>
            <a:r>
              <a:rPr lang="ru-RU" sz="1814" spc="-1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Нина Валерьевна Григорьева</a:t>
            </a:r>
          </a:p>
          <a:p>
            <a:pPr>
              <a:lnSpc>
                <a:spcPct val="100000"/>
              </a:lnSpc>
            </a:pPr>
            <a:endParaRPr lang="ru-RU" sz="400" spc="-1" dirty="0">
              <a:solidFill>
                <a:srgbClr val="0E2D69"/>
              </a:solidFill>
              <a:uFill>
                <a:solidFill>
                  <a:srgbClr val="FFFFFF"/>
                </a:solidFill>
              </a:uFill>
              <a:latin typeface="Source Sans Pro"/>
              <a:ea typeface="Source Sans Pro"/>
            </a:endParaRPr>
          </a:p>
          <a:p>
            <a:pPr>
              <a:lnSpc>
                <a:spcPct val="100000"/>
              </a:lnSpc>
            </a:pPr>
            <a:r>
              <a:rPr lang="ru-RU" sz="1814" b="1" spc="-1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Кафедра корееведения –</a:t>
            </a:r>
            <a:r>
              <a:rPr lang="ru-RU" sz="1814" spc="-1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ru-RU" sz="1814" spc="-1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						</a:t>
            </a:r>
            <a:r>
              <a:rPr lang="ru-RU" sz="1814" b="1" spc="-1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и</a:t>
            </a:r>
            <a:r>
              <a:rPr lang="ru-RU" sz="1814" b="1" spc="-1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.о. зав.кафедрой</a:t>
            </a:r>
            <a:r>
              <a:rPr lang="ru-RU" sz="1814" spc="-1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 Мария Андреевна Удавихина</a:t>
            </a:r>
          </a:p>
          <a:p>
            <a:pPr>
              <a:lnSpc>
                <a:spcPct val="100000"/>
              </a:lnSpc>
            </a:pPr>
            <a:endParaRPr lang="ru-RU" sz="400" spc="-1" dirty="0">
              <a:solidFill>
                <a:srgbClr val="0E2D69"/>
              </a:solidFill>
              <a:uFill>
                <a:solidFill>
                  <a:srgbClr val="FFFFFF"/>
                </a:solidFill>
              </a:uFill>
              <a:latin typeface="Source Sans Pro"/>
              <a:ea typeface="Source Sans Pro"/>
            </a:endParaRPr>
          </a:p>
          <a:p>
            <a:pPr>
              <a:lnSpc>
                <a:spcPct val="100000"/>
              </a:lnSpc>
            </a:pPr>
            <a:r>
              <a:rPr lang="ru-RU" sz="1814" b="1" spc="-1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Кафедра японоведения – </a:t>
            </a:r>
          </a:p>
          <a:p>
            <a:pPr>
              <a:lnSpc>
                <a:spcPct val="100000"/>
              </a:lnSpc>
            </a:pPr>
            <a:r>
              <a:rPr lang="ru-RU" sz="1814" b="1" spc="-1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						доцент</a:t>
            </a:r>
            <a:r>
              <a:rPr lang="ru-RU" sz="1814" b="1" spc="-1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, </a:t>
            </a:r>
            <a:r>
              <a:rPr lang="en-US" sz="1814" b="1" spc="-1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PhD </a:t>
            </a:r>
            <a:r>
              <a:rPr lang="ru-RU" sz="1814" spc="-1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Ольга Вадимовна Климова </a:t>
            </a:r>
          </a:p>
          <a:p>
            <a:pPr>
              <a:lnSpc>
                <a:spcPct val="100000"/>
              </a:lnSpc>
            </a:pPr>
            <a:endParaRPr lang="ru-RU" sz="800" spc="-1" dirty="0">
              <a:solidFill>
                <a:srgbClr val="0E2D69"/>
              </a:solidFill>
              <a:uFill>
                <a:solidFill>
                  <a:srgbClr val="FFFFFF"/>
                </a:solidFill>
              </a:uFill>
              <a:latin typeface="Source Sans Pro"/>
              <a:ea typeface="Source Sans Pro"/>
            </a:endParaRPr>
          </a:p>
          <a:p>
            <a:pPr>
              <a:lnSpc>
                <a:spcPct val="100000"/>
              </a:lnSpc>
            </a:pPr>
            <a:r>
              <a:rPr lang="ru-RU" sz="1814" b="1" spc="-1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Кафедра международных отношений и политических </a:t>
            </a:r>
            <a:r>
              <a:rPr lang="ru-RU" sz="1814" b="1" spc="-1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процессов стран </a:t>
            </a:r>
            <a:r>
              <a:rPr lang="ru-RU" sz="1814" b="1" spc="-1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Азии и Африки – </a:t>
            </a:r>
          </a:p>
          <a:p>
            <a:pPr>
              <a:lnSpc>
                <a:spcPct val="100000"/>
              </a:lnSpc>
            </a:pPr>
            <a:r>
              <a:rPr lang="ru-RU" sz="1814" b="1" spc="-1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						доцент</a:t>
            </a:r>
            <a:r>
              <a:rPr lang="ru-RU" sz="1814" b="1" spc="-1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, к.и.н. </a:t>
            </a:r>
            <a:r>
              <a:rPr lang="ru-RU" sz="1814" spc="-1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Светлана Валентиновна Кривохиж </a:t>
            </a:r>
          </a:p>
          <a:p>
            <a:pPr>
              <a:lnSpc>
                <a:spcPct val="100000"/>
              </a:lnSpc>
            </a:pPr>
            <a:endParaRPr lang="ru-RU" sz="200" b="1" strike="noStrike" spc="-1" dirty="0">
              <a:solidFill>
                <a:srgbClr val="0E2D69"/>
              </a:solidFill>
              <a:uFill>
                <a:solidFill>
                  <a:srgbClr val="FFFFFF"/>
                </a:solidFill>
              </a:uFill>
              <a:latin typeface="Source Sans Pro"/>
              <a:ea typeface="Source Sans Pro"/>
            </a:endParaRPr>
          </a:p>
          <a:p>
            <a:pPr>
              <a:lnSpc>
                <a:spcPct val="100000"/>
              </a:lnSpc>
            </a:pPr>
            <a:r>
              <a:rPr lang="ru-RU" sz="1814" b="1" strike="noStrike" spc="-1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Кафедра общественного и культурного развития Азии и Африки </a:t>
            </a:r>
          </a:p>
          <a:p>
            <a:pPr>
              <a:lnSpc>
                <a:spcPct val="100000"/>
              </a:lnSpc>
            </a:pPr>
            <a:r>
              <a:rPr lang="ru-RU" sz="1814" b="1" spc="-1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						профессор</a:t>
            </a:r>
            <a:r>
              <a:rPr lang="ru-RU" sz="1814" b="1" spc="-1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, д.и.н. </a:t>
            </a:r>
            <a:r>
              <a:rPr lang="ru-RU" sz="1814" spc="-1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Евгений Ильич Зеленев</a:t>
            </a:r>
            <a:r>
              <a:rPr lang="ru-RU" sz="1814" b="1" strike="noStrike" spc="-1" dirty="0">
                <a:solidFill>
                  <a:srgbClr val="0E2D69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Source Sans Pro"/>
              </a:rPr>
              <a:t>			</a:t>
            </a:r>
            <a:endParaRPr sz="1481" dirty="0">
              <a:solidFill>
                <a:srgbClr val="0E2D69"/>
              </a:solidFill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DE44AE47-50A1-4EE6-D2BA-E22742D78A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1" y="548720"/>
            <a:ext cx="3707197" cy="730854"/>
          </a:xfrm>
        </p:spPr>
        <p:txBody>
          <a:bodyPr/>
          <a:lstStyle/>
          <a:p>
            <a:r>
              <a:rPr lang="ru-RU" sz="1400"/>
              <a:t>НИУ ВШЭ – Санкт-Петербург</a:t>
            </a:r>
          </a:p>
          <a:p>
            <a:r>
              <a:rPr lang="ru-RU" sz="140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710688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400"/>
              <a:t>ОП Востоковедение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400"/>
              <a:t>Институт востоковедения и африканистики 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22E91E2A-6F7E-E9B2-0E9F-38F42F63463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77821" y="1282715"/>
            <a:ext cx="11147155" cy="648512"/>
          </a:xfrm>
          <a:prstGeom prst="rect">
            <a:avLst/>
          </a:prstGeom>
          <a:noFill/>
          <a:ln w="9525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 eaLnBrk="1" hangingPunct="1">
              <a:spcBef>
                <a:spcPts val="700"/>
              </a:spcBef>
              <a:buClrTx/>
              <a:buFontTx/>
              <a:buNone/>
            </a:pPr>
            <a:r>
              <a:rPr lang="ru-RU" altLang="en-US" sz="3600" b="1" dirty="0">
                <a:solidFill>
                  <a:srgbClr val="0E2D69"/>
                </a:solidFill>
                <a:latin typeface="+mj-lt"/>
              </a:rPr>
              <a:t>Общие сведения о программе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2371C67F-F917-CC3E-67E0-201817DDDFA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259513" y="549275"/>
            <a:ext cx="3819525" cy="752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/>
              <a:t>НИУ ВШЭ – Санкт-Петербург</a:t>
            </a:r>
          </a:p>
          <a:p>
            <a:r>
              <a:rPr lang="ru-RU" sz="1400"/>
              <a:t>2024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8260390-02C9-A69F-C5E7-477FD9C2F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574" y="1877743"/>
            <a:ext cx="9335129" cy="498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11138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en-US" dirty="0">
                <a:solidFill>
                  <a:srgbClr val="0E2D69"/>
                </a:solidFill>
                <a:latin typeface="+mj-lt"/>
              </a:rPr>
              <a:t>	</a:t>
            </a:r>
            <a:r>
              <a:rPr lang="ru-RU" altLang="en-US" sz="2600" dirty="0">
                <a:solidFill>
                  <a:srgbClr val="0E2D69"/>
                </a:solidFill>
                <a:latin typeface="+mj-lt"/>
              </a:rPr>
              <a:t>Продолжительность и форма обучения: 5 лет, очная</a:t>
            </a:r>
          </a:p>
          <a:p>
            <a:pPr algn="ctr" eaLnBrk="1" hangingPunct="1">
              <a:buClrTx/>
              <a:buFontTx/>
              <a:buNone/>
            </a:pPr>
            <a:endParaRPr lang="ru-RU" altLang="en-US" sz="500" dirty="0">
              <a:solidFill>
                <a:srgbClr val="0E2D69"/>
              </a:solidFill>
              <a:latin typeface="+mj-lt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en-US" sz="2400" dirty="0">
                <a:solidFill>
                  <a:srgbClr val="0E2D69"/>
                </a:solidFill>
                <a:latin typeface="+mj-lt"/>
              </a:rPr>
              <a:t>Обучение ведется на русском и английском языках</a:t>
            </a:r>
          </a:p>
          <a:p>
            <a:pPr algn="ctr" eaLnBrk="1" hangingPunct="1">
              <a:buClrTx/>
              <a:buFontTx/>
              <a:buNone/>
            </a:pPr>
            <a:endParaRPr lang="ru-RU" altLang="en-US" sz="500" dirty="0">
              <a:solidFill>
                <a:srgbClr val="0E2D69"/>
              </a:solidFill>
              <a:latin typeface="+mj-lt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en-US" sz="2400" u="sng" dirty="0">
                <a:solidFill>
                  <a:srgbClr val="0E2D69"/>
                </a:solidFill>
                <a:latin typeface="+mj-lt"/>
              </a:rPr>
              <a:t>Вступительные испытания </a:t>
            </a:r>
            <a:r>
              <a:rPr lang="ru-RU" altLang="en-US" sz="2400" u="sng">
                <a:solidFill>
                  <a:srgbClr val="0E2D69"/>
                </a:solidFill>
                <a:latin typeface="+mj-lt"/>
              </a:rPr>
              <a:t>в 2024 году</a:t>
            </a:r>
            <a:r>
              <a:rPr lang="ru-RU" altLang="en-US" sz="2400" u="sng" dirty="0">
                <a:solidFill>
                  <a:srgbClr val="0E2D69"/>
                </a:solidFill>
                <a:latin typeface="+mj-lt"/>
              </a:rPr>
              <a:t>:</a:t>
            </a:r>
          </a:p>
          <a:p>
            <a:pPr marL="347662" indent="-342900" algn="ctr" eaLnBrk="1" hangingPunct="1">
              <a:buClrTx/>
              <a:buFont typeface="Arial" panose="020B0604020202020204" pitchFamily="34" charset="0"/>
              <a:buChar char="•"/>
            </a:pPr>
            <a:r>
              <a:rPr lang="ru-RU" altLang="en-US" sz="2400" dirty="0">
                <a:solidFill>
                  <a:srgbClr val="0E2D69"/>
                </a:solidFill>
                <a:latin typeface="+mj-lt"/>
              </a:rPr>
              <a:t>История (минимальный балл: 60)</a:t>
            </a:r>
          </a:p>
          <a:p>
            <a:pPr marL="347662" indent="-342900" algn="ctr" eaLnBrk="1" hangingPunct="1">
              <a:buClrTx/>
              <a:buFont typeface="Arial" panose="020B0604020202020204" pitchFamily="34" charset="0"/>
              <a:buChar char="•"/>
            </a:pPr>
            <a:r>
              <a:rPr lang="ru-RU" altLang="en-US" sz="2400" dirty="0">
                <a:solidFill>
                  <a:srgbClr val="0E2D69"/>
                </a:solidFill>
                <a:latin typeface="+mj-lt"/>
              </a:rPr>
              <a:t>Иностранный язык (минимальный балл: 60)</a:t>
            </a:r>
          </a:p>
          <a:p>
            <a:pPr marL="347662" indent="-342900" algn="ctr" eaLnBrk="1" hangingPunct="1">
              <a:buClrTx/>
              <a:buFont typeface="Arial" panose="020B0604020202020204" pitchFamily="34" charset="0"/>
              <a:buChar char="•"/>
            </a:pPr>
            <a:r>
              <a:rPr lang="ru-RU" altLang="en-US" sz="2400" dirty="0">
                <a:solidFill>
                  <a:srgbClr val="0E2D69"/>
                </a:solidFill>
                <a:latin typeface="+mj-lt"/>
              </a:rPr>
              <a:t>Русский язык (минимальный балл: 60)</a:t>
            </a:r>
          </a:p>
          <a:p>
            <a:pPr algn="ctr" eaLnBrk="1" hangingPunct="1">
              <a:buClrTx/>
              <a:buFontTx/>
              <a:buNone/>
            </a:pPr>
            <a:endParaRPr lang="ru-RU" altLang="en-US" sz="1100" dirty="0">
              <a:solidFill>
                <a:srgbClr val="0E2D69"/>
              </a:solidFill>
              <a:latin typeface="+mj-lt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en-US" sz="2400" u="sng" dirty="0">
                <a:solidFill>
                  <a:srgbClr val="0E2D69"/>
                </a:solidFill>
                <a:latin typeface="+mj-lt"/>
              </a:rPr>
              <a:t>Количество мест </a:t>
            </a:r>
            <a:r>
              <a:rPr lang="ru-RU" altLang="en-US" sz="2400" u="sng">
                <a:solidFill>
                  <a:srgbClr val="0E2D69"/>
                </a:solidFill>
                <a:latin typeface="+mj-lt"/>
              </a:rPr>
              <a:t>в 2024 году</a:t>
            </a:r>
            <a:r>
              <a:rPr lang="ru-RU" altLang="en-US" sz="2400" u="sng" dirty="0">
                <a:solidFill>
                  <a:srgbClr val="0E2D69"/>
                </a:solidFill>
                <a:latin typeface="+mj-lt"/>
              </a:rPr>
              <a:t>: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en-US" sz="2400" dirty="0">
                <a:solidFill>
                  <a:srgbClr val="0E2D69"/>
                </a:solidFill>
                <a:latin typeface="+mj-lt"/>
              </a:rPr>
              <a:t>25 бюджетных места</a:t>
            </a:r>
          </a:p>
          <a:p>
            <a:pPr algn="ctr" eaLnBrk="1" hangingPunct="1">
              <a:buClrTx/>
              <a:buFontTx/>
              <a:buNone/>
            </a:pPr>
            <a:r>
              <a:rPr lang="en-US" altLang="en-US" sz="2400" dirty="0">
                <a:solidFill>
                  <a:srgbClr val="0E2D69"/>
                </a:solidFill>
                <a:latin typeface="+mj-lt"/>
              </a:rPr>
              <a:t>80</a:t>
            </a:r>
            <a:r>
              <a:rPr lang="ru-RU" altLang="en-US" sz="2400" dirty="0">
                <a:solidFill>
                  <a:srgbClr val="0E2D69"/>
                </a:solidFill>
                <a:latin typeface="+mj-lt"/>
              </a:rPr>
              <a:t> платных мест</a:t>
            </a:r>
          </a:p>
          <a:p>
            <a:pPr algn="ctr" eaLnBrk="1" hangingPunct="1">
              <a:buClrTx/>
              <a:buFontTx/>
              <a:buNone/>
            </a:pPr>
            <a:endParaRPr lang="ru-RU" altLang="en-US" sz="1500" dirty="0">
              <a:solidFill>
                <a:srgbClr val="0E2D69"/>
              </a:solidFill>
              <a:latin typeface="+mj-lt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en-US" sz="2400" dirty="0">
                <a:solidFill>
                  <a:srgbClr val="0E2D69"/>
                </a:solidFill>
                <a:latin typeface="+mj-lt"/>
              </a:rPr>
              <a:t>Стоимость обучения на платных местах в 2023 году: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en-US" sz="2400" dirty="0">
                <a:solidFill>
                  <a:srgbClr val="0E2D69"/>
                </a:solidFill>
                <a:latin typeface="+mj-lt"/>
              </a:rPr>
              <a:t>500 000 рублей в год</a:t>
            </a:r>
          </a:p>
        </p:txBody>
      </p:sp>
    </p:spTree>
    <p:extLst>
      <p:ext uri="{BB962C8B-B14F-4D97-AF65-F5344CB8AC3E}">
        <p14:creationId xmlns:p14="http://schemas.microsoft.com/office/powerpoint/2010/main" val="2511985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400"/>
              <a:t>ОП Востоковедение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400"/>
              <a:t>Институт востоковедения и африканистики 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22E91E2A-6F7E-E9B2-0E9F-38F42F63463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77821" y="1282715"/>
            <a:ext cx="11147155" cy="648512"/>
          </a:xfrm>
          <a:prstGeom prst="rect">
            <a:avLst/>
          </a:prstGeom>
          <a:noFill/>
          <a:ln w="9525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 eaLnBrk="1" hangingPunct="1">
              <a:spcBef>
                <a:spcPts val="700"/>
              </a:spcBef>
              <a:buClrTx/>
              <a:buFontTx/>
              <a:buNone/>
            </a:pPr>
            <a:r>
              <a:rPr lang="ru-RU" altLang="en-US" sz="3600" b="1" dirty="0">
                <a:solidFill>
                  <a:srgbClr val="0E2D69"/>
                </a:solidFill>
                <a:latin typeface="+mj-lt"/>
              </a:rPr>
              <a:t>Показатели 2023 года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2371C67F-F917-CC3E-67E0-201817DDDFA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259513" y="549275"/>
            <a:ext cx="3819525" cy="752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/>
              <a:t>НИУ ВШЭ – Санкт-Петербург</a:t>
            </a:r>
          </a:p>
          <a:p>
            <a:r>
              <a:rPr lang="ru-RU" sz="1400"/>
              <a:t>2024</a:t>
            </a: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B0270FD8-55CE-E1A6-C4C9-FAF943017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21" y="2068512"/>
            <a:ext cx="3531394" cy="478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en-US" sz="2000" dirty="0">
                <a:solidFill>
                  <a:srgbClr val="0E2D69"/>
                </a:solidFill>
                <a:latin typeface="+mj-lt"/>
              </a:rPr>
              <a:t>Проходной балл на бюджетные места :</a:t>
            </a:r>
            <a:endParaRPr lang="ru-RU" altLang="en-US" sz="2000" b="1" dirty="0">
              <a:solidFill>
                <a:srgbClr val="0E2D69"/>
              </a:solidFill>
              <a:latin typeface="+mj-lt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en-US" sz="2200" b="1" dirty="0">
                <a:solidFill>
                  <a:srgbClr val="0E2D69"/>
                </a:solidFill>
                <a:latin typeface="+mj-lt"/>
              </a:rPr>
              <a:t>287 баллов</a:t>
            </a:r>
          </a:p>
          <a:p>
            <a:pPr algn="ctr" eaLnBrk="1" hangingPunct="1">
              <a:buClrTx/>
              <a:buFontTx/>
              <a:buNone/>
            </a:pPr>
            <a:endParaRPr lang="ru-RU" altLang="en-US" sz="2000" b="1" dirty="0">
              <a:solidFill>
                <a:srgbClr val="0E2D69"/>
              </a:solidFill>
              <a:latin typeface="+mj-lt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en-US" sz="2000" dirty="0">
                <a:solidFill>
                  <a:srgbClr val="0E2D69"/>
                </a:solidFill>
                <a:latin typeface="+mj-lt"/>
              </a:rPr>
              <a:t>Средний балл на бюджетные места по сумме трех ЕГЭ: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en-US" sz="2200" b="1" dirty="0">
                <a:solidFill>
                  <a:srgbClr val="0E2D69"/>
                </a:solidFill>
                <a:latin typeface="+mj-lt"/>
              </a:rPr>
              <a:t>296 из 310 баллов</a:t>
            </a:r>
          </a:p>
          <a:p>
            <a:pPr algn="ctr" eaLnBrk="1" hangingPunct="1">
              <a:buClrTx/>
              <a:buFontTx/>
              <a:buNone/>
            </a:pPr>
            <a:endParaRPr lang="ru-RU" altLang="en-US" sz="2000" dirty="0">
              <a:solidFill>
                <a:srgbClr val="0E2D69"/>
              </a:solidFill>
              <a:latin typeface="+mj-lt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en-US" sz="2000" dirty="0">
                <a:solidFill>
                  <a:srgbClr val="0E2D69"/>
                </a:solidFill>
                <a:latin typeface="+mj-lt"/>
              </a:rPr>
              <a:t>Средний балл ЕГЭ зачисленных на платные места: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en-US" sz="2200" b="1" dirty="0">
                <a:solidFill>
                  <a:srgbClr val="0E2D69"/>
                </a:solidFill>
                <a:latin typeface="+mj-lt"/>
              </a:rPr>
              <a:t>83 балла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701F6CF-E25E-1F9B-52E1-09D33DDC1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837" y="2516867"/>
            <a:ext cx="3933825" cy="280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" name="Group 5">
            <a:extLst>
              <a:ext uri="{FF2B5EF4-FFF2-40B4-BE49-F238E27FC236}">
                <a16:creationId xmlns:a16="http://schemas.microsoft.com/office/drawing/2014/main" id="{C8D491ED-AA97-8E3B-2F88-616378C6E53D}"/>
              </a:ext>
            </a:extLst>
          </p:cNvPr>
          <p:cNvGrpSpPr>
            <a:grpSpLocks/>
          </p:cNvGrpSpPr>
          <p:nvPr/>
        </p:nvGrpSpPr>
        <p:grpSpPr bwMode="auto">
          <a:xfrm>
            <a:off x="4294188" y="2068512"/>
            <a:ext cx="2697099" cy="1360487"/>
            <a:chOff x="1745" y="594"/>
            <a:chExt cx="1772" cy="1074"/>
          </a:xfrm>
        </p:grpSpPr>
        <p:sp>
          <p:nvSpPr>
            <p:cNvPr id="11" name="Oval 6">
              <a:extLst>
                <a:ext uri="{FF2B5EF4-FFF2-40B4-BE49-F238E27FC236}">
                  <a16:creationId xmlns:a16="http://schemas.microsoft.com/office/drawing/2014/main" id="{A80F18B9-297A-02EE-D794-133CCCDEB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594"/>
              <a:ext cx="1772" cy="537"/>
            </a:xfrm>
            <a:prstGeom prst="ellipse">
              <a:avLst/>
            </a:prstGeom>
            <a:solidFill>
              <a:srgbClr val="FFFFFF"/>
            </a:solidFill>
            <a:ln w="12600" cap="sq">
              <a:solidFill>
                <a:srgbClr val="2B84D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7">
              <a:extLst>
                <a:ext uri="{FF2B5EF4-FFF2-40B4-BE49-F238E27FC236}">
                  <a16:creationId xmlns:a16="http://schemas.microsoft.com/office/drawing/2014/main" id="{B47E547F-82D9-2F7F-2ABA-D5288A977A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2" y="594"/>
              <a:ext cx="1409" cy="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29750" algn="l"/>
                  <a:tab pos="9879013" algn="l"/>
                  <a:tab pos="10328275" algn="l"/>
                  <a:tab pos="10777538" algn="l"/>
                  <a:tab pos="10779125" algn="l"/>
                  <a:tab pos="1078071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29750" algn="l"/>
                  <a:tab pos="9879013" algn="l"/>
                  <a:tab pos="10328275" algn="l"/>
                  <a:tab pos="10777538" algn="l"/>
                  <a:tab pos="10779125" algn="l"/>
                  <a:tab pos="1078071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29750" algn="l"/>
                  <a:tab pos="9879013" algn="l"/>
                  <a:tab pos="10328275" algn="l"/>
                  <a:tab pos="10777538" algn="l"/>
                  <a:tab pos="10779125" algn="l"/>
                  <a:tab pos="1078071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29750" algn="l"/>
                  <a:tab pos="9879013" algn="l"/>
                  <a:tab pos="10328275" algn="l"/>
                  <a:tab pos="10777538" algn="l"/>
                  <a:tab pos="10779125" algn="l"/>
                  <a:tab pos="1078071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29750" algn="l"/>
                  <a:tab pos="9879013" algn="l"/>
                  <a:tab pos="10328275" algn="l"/>
                  <a:tab pos="10777538" algn="l"/>
                  <a:tab pos="10779125" algn="l"/>
                  <a:tab pos="1078071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29750" algn="l"/>
                  <a:tab pos="9879013" algn="l"/>
                  <a:tab pos="10328275" algn="l"/>
                  <a:tab pos="10777538" algn="l"/>
                  <a:tab pos="10779125" algn="l"/>
                  <a:tab pos="1078071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29750" algn="l"/>
                  <a:tab pos="9879013" algn="l"/>
                  <a:tab pos="10328275" algn="l"/>
                  <a:tab pos="10777538" algn="l"/>
                  <a:tab pos="10779125" algn="l"/>
                  <a:tab pos="1078071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29750" algn="l"/>
                  <a:tab pos="9879013" algn="l"/>
                  <a:tab pos="10328275" algn="l"/>
                  <a:tab pos="10777538" algn="l"/>
                  <a:tab pos="10779125" algn="l"/>
                  <a:tab pos="1078071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29750" algn="l"/>
                  <a:tab pos="9879013" algn="l"/>
                  <a:tab pos="10328275" algn="l"/>
                  <a:tab pos="10777538" algn="l"/>
                  <a:tab pos="10779125" algn="l"/>
                  <a:tab pos="1078071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ts val="450"/>
                </a:spcBef>
                <a:buClrTx/>
                <a:buFontTx/>
                <a:buNone/>
              </a:pPr>
              <a:r>
                <a:rPr lang="en-US" altLang="en-US" b="1" dirty="0">
                  <a:solidFill>
                    <a:srgbClr val="216BAB"/>
                  </a:solidFill>
                  <a:latin typeface="Open Sans" panose="020B0606030504020204" pitchFamily="34" charset="0"/>
                </a:rPr>
                <a:t>83</a:t>
              </a:r>
              <a:r>
                <a:rPr lang="ru-RU" altLang="en-US" b="1" dirty="0">
                  <a:solidFill>
                    <a:srgbClr val="216BAB"/>
                  </a:solidFill>
                  <a:latin typeface="Open Sans" panose="020B0606030504020204" pitchFamily="34" charset="0"/>
                </a:rPr>
                <a:t> Коммерческих</a:t>
              </a:r>
            </a:p>
          </p:txBody>
        </p:sp>
        <p:sp>
          <p:nvSpPr>
            <p:cNvPr id="14" name="Line 8">
              <a:extLst>
                <a:ext uri="{FF2B5EF4-FFF2-40B4-BE49-F238E27FC236}">
                  <a16:creationId xmlns:a16="http://schemas.microsoft.com/office/drawing/2014/main" id="{75600D0B-50BD-A3F4-2726-56D912525F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3" y="1135"/>
              <a:ext cx="302" cy="533"/>
            </a:xfrm>
            <a:prstGeom prst="line">
              <a:avLst/>
            </a:prstGeom>
            <a:noFill/>
            <a:ln w="12600" cap="sq">
              <a:solidFill>
                <a:srgbClr val="2B84D3"/>
              </a:solidFill>
              <a:prstDash val="sysDot"/>
              <a:miter lim="800000"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9">
            <a:extLst>
              <a:ext uri="{FF2B5EF4-FFF2-40B4-BE49-F238E27FC236}">
                <a16:creationId xmlns:a16="http://schemas.microsoft.com/office/drawing/2014/main" id="{F609CFA7-1746-67F2-C86E-F52209B72853}"/>
              </a:ext>
            </a:extLst>
          </p:cNvPr>
          <p:cNvGrpSpPr>
            <a:grpSpLocks/>
          </p:cNvGrpSpPr>
          <p:nvPr/>
        </p:nvGrpSpPr>
        <p:grpSpPr bwMode="auto">
          <a:xfrm>
            <a:off x="7351426" y="1931227"/>
            <a:ext cx="3261247" cy="1841050"/>
            <a:chOff x="3334" y="46"/>
            <a:chExt cx="2106" cy="2211"/>
          </a:xfrm>
        </p:grpSpPr>
        <p:sp>
          <p:nvSpPr>
            <p:cNvPr id="17" name="Oval 10">
              <a:extLst>
                <a:ext uri="{FF2B5EF4-FFF2-40B4-BE49-F238E27FC236}">
                  <a16:creationId xmlns:a16="http://schemas.microsoft.com/office/drawing/2014/main" id="{2D342B96-E5FE-89C2-5E26-AED559FEF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92"/>
              <a:ext cx="2106" cy="788"/>
            </a:xfrm>
            <a:prstGeom prst="ellipse">
              <a:avLst/>
            </a:prstGeom>
            <a:solidFill>
              <a:srgbClr val="FFFFFF"/>
            </a:solidFill>
            <a:ln w="12600" cap="sq">
              <a:solidFill>
                <a:srgbClr val="2B84D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11">
              <a:extLst>
                <a:ext uri="{FF2B5EF4-FFF2-40B4-BE49-F238E27FC236}">
                  <a16:creationId xmlns:a16="http://schemas.microsoft.com/office/drawing/2014/main" id="{B44406E7-88DD-E5B3-5B63-94C08C1D23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4" y="46"/>
              <a:ext cx="2106" cy="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29750" algn="l"/>
                  <a:tab pos="9879013" algn="l"/>
                  <a:tab pos="10328275" algn="l"/>
                  <a:tab pos="10777538" algn="l"/>
                  <a:tab pos="10779125" algn="l"/>
                  <a:tab pos="1078071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29750" algn="l"/>
                  <a:tab pos="9879013" algn="l"/>
                  <a:tab pos="10328275" algn="l"/>
                  <a:tab pos="10777538" algn="l"/>
                  <a:tab pos="10779125" algn="l"/>
                  <a:tab pos="1078071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29750" algn="l"/>
                  <a:tab pos="9879013" algn="l"/>
                  <a:tab pos="10328275" algn="l"/>
                  <a:tab pos="10777538" algn="l"/>
                  <a:tab pos="10779125" algn="l"/>
                  <a:tab pos="1078071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29750" algn="l"/>
                  <a:tab pos="9879013" algn="l"/>
                  <a:tab pos="10328275" algn="l"/>
                  <a:tab pos="10777538" algn="l"/>
                  <a:tab pos="10779125" algn="l"/>
                  <a:tab pos="1078071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29750" algn="l"/>
                  <a:tab pos="9879013" algn="l"/>
                  <a:tab pos="10328275" algn="l"/>
                  <a:tab pos="10777538" algn="l"/>
                  <a:tab pos="10779125" algn="l"/>
                  <a:tab pos="1078071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29750" algn="l"/>
                  <a:tab pos="9879013" algn="l"/>
                  <a:tab pos="10328275" algn="l"/>
                  <a:tab pos="10777538" algn="l"/>
                  <a:tab pos="10779125" algn="l"/>
                  <a:tab pos="1078071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29750" algn="l"/>
                  <a:tab pos="9879013" algn="l"/>
                  <a:tab pos="10328275" algn="l"/>
                  <a:tab pos="10777538" algn="l"/>
                  <a:tab pos="10779125" algn="l"/>
                  <a:tab pos="1078071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29750" algn="l"/>
                  <a:tab pos="9879013" algn="l"/>
                  <a:tab pos="10328275" algn="l"/>
                  <a:tab pos="10777538" algn="l"/>
                  <a:tab pos="10779125" algn="l"/>
                  <a:tab pos="1078071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29750" algn="l"/>
                  <a:tab pos="9879013" algn="l"/>
                  <a:tab pos="10328275" algn="l"/>
                  <a:tab pos="10777538" algn="l"/>
                  <a:tab pos="10779125" algn="l"/>
                  <a:tab pos="1078071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ts val="450"/>
                </a:spcBef>
                <a:buClrTx/>
                <a:buFontTx/>
                <a:buNone/>
              </a:pPr>
              <a:endParaRPr lang="ru-RU" altLang="en-US" sz="1000" b="1" dirty="0">
                <a:solidFill>
                  <a:srgbClr val="216BAB"/>
                </a:solidFill>
                <a:latin typeface="Open Sans" panose="020B0606030504020204" pitchFamily="34" charset="0"/>
              </a:endParaRPr>
            </a:p>
            <a:p>
              <a:pPr algn="ctr" eaLnBrk="1" hangingPunct="1">
                <a:lnSpc>
                  <a:spcPct val="70000"/>
                </a:lnSpc>
                <a:spcBef>
                  <a:spcPts val="450"/>
                </a:spcBef>
                <a:buClrTx/>
                <a:buFontTx/>
                <a:buNone/>
              </a:pPr>
              <a:r>
                <a:rPr lang="ru-RU" altLang="en-US" b="1" dirty="0">
                  <a:solidFill>
                    <a:srgbClr val="216BAB"/>
                  </a:solidFill>
                  <a:latin typeface="Open Sans" panose="020B0606030504020204" pitchFamily="34" charset="0"/>
                </a:rPr>
                <a:t>25</a:t>
              </a:r>
            </a:p>
            <a:p>
              <a:pPr algn="ctr" eaLnBrk="1" hangingPunct="1">
                <a:lnSpc>
                  <a:spcPct val="70000"/>
                </a:lnSpc>
                <a:spcBef>
                  <a:spcPts val="450"/>
                </a:spcBef>
                <a:buClrTx/>
                <a:buFontTx/>
                <a:buNone/>
              </a:pPr>
              <a:r>
                <a:rPr lang="ru-RU" altLang="en-US" b="1" dirty="0">
                  <a:solidFill>
                    <a:srgbClr val="216BAB"/>
                  </a:solidFill>
                  <a:latin typeface="Open Sans" panose="020B0606030504020204" pitchFamily="34" charset="0"/>
                </a:rPr>
                <a:t>Бюджетных</a:t>
              </a:r>
              <a:endParaRPr lang="en-US" altLang="en-US" b="1" dirty="0">
                <a:solidFill>
                  <a:srgbClr val="216BAB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19" name="Line 12">
              <a:extLst>
                <a:ext uri="{FF2B5EF4-FFF2-40B4-BE49-F238E27FC236}">
                  <a16:creationId xmlns:a16="http://schemas.microsoft.com/office/drawing/2014/main" id="{0D96E92B-9FF5-B6D2-F6A8-77E98E6ECA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15" y="884"/>
              <a:ext cx="674" cy="1373"/>
            </a:xfrm>
            <a:prstGeom prst="line">
              <a:avLst/>
            </a:prstGeom>
            <a:noFill/>
            <a:ln w="12600" cap="sq">
              <a:solidFill>
                <a:srgbClr val="2B84D3"/>
              </a:solidFill>
              <a:prstDash val="sysDot"/>
              <a:miter lim="800000"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 Box 2">
            <a:extLst>
              <a:ext uri="{FF2B5EF4-FFF2-40B4-BE49-F238E27FC236}">
                <a16:creationId xmlns:a16="http://schemas.microsoft.com/office/drawing/2014/main" id="{36D1AA50-103F-F7D5-4DB7-1AE3C19CC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6993" y="4409266"/>
            <a:ext cx="3933825" cy="233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en-US" sz="2900" dirty="0">
                <a:solidFill>
                  <a:srgbClr val="0E2D69"/>
                </a:solidFill>
                <a:latin typeface="+mj-lt"/>
              </a:rPr>
              <a:t>   </a:t>
            </a:r>
            <a:r>
              <a:rPr lang="en-US" altLang="en-US" sz="2900" dirty="0">
                <a:solidFill>
                  <a:srgbClr val="0E2D6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10</a:t>
            </a:r>
            <a:r>
              <a:rPr lang="ru-RU" altLang="en-US" sz="2900" dirty="0">
                <a:solidFill>
                  <a:srgbClr val="0E2D6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8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en-US" sz="2000" dirty="0">
                <a:solidFill>
                  <a:srgbClr val="0E2D69"/>
                </a:solidFill>
                <a:latin typeface="+mj-lt"/>
              </a:rPr>
              <a:t>       студентов принято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en-US" sz="2000" dirty="0">
                <a:solidFill>
                  <a:srgbClr val="0E2D69"/>
                </a:solidFill>
                <a:latin typeface="+mj-lt"/>
              </a:rPr>
              <a:t>         на программу  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en-US" sz="2000" dirty="0">
                <a:solidFill>
                  <a:srgbClr val="0E2D69"/>
                </a:solidFill>
                <a:latin typeface="+mj-lt"/>
              </a:rPr>
              <a:t>        «Востоковедение»,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en-US" sz="2000" dirty="0">
                <a:solidFill>
                  <a:srgbClr val="0E2D69"/>
                </a:solidFill>
                <a:latin typeface="+mj-lt"/>
              </a:rPr>
              <a:t> в том числе 6 иностранных студентов</a:t>
            </a:r>
          </a:p>
          <a:p>
            <a:pPr algn="ctr" eaLnBrk="1" hangingPunct="1">
              <a:buClrTx/>
              <a:buFontTx/>
              <a:buNone/>
            </a:pPr>
            <a:endParaRPr lang="ru-RU" altLang="en-US" sz="2000" i="1" dirty="0">
              <a:solidFill>
                <a:srgbClr val="0E2D69"/>
              </a:solidFill>
              <a:latin typeface="+mj-lt"/>
            </a:endParaRPr>
          </a:p>
          <a:p>
            <a:pPr algn="ctr" eaLnBrk="1" hangingPunct="1">
              <a:buClrTx/>
              <a:buFontTx/>
              <a:buNone/>
            </a:pPr>
            <a:endParaRPr lang="en-US" altLang="en-US" i="1" dirty="0">
              <a:solidFill>
                <a:srgbClr val="0E2D69"/>
              </a:solidFill>
              <a:latin typeface="+mj-lt"/>
            </a:endParaRPr>
          </a:p>
          <a:p>
            <a:pPr algn="ctr" eaLnBrk="1" hangingPunct="1">
              <a:buClrTx/>
              <a:buFontTx/>
              <a:buNone/>
            </a:pPr>
            <a:endParaRPr lang="en-US" altLang="en-US" dirty="0">
              <a:solidFill>
                <a:srgbClr val="0E2D69"/>
              </a:solidFill>
              <a:latin typeface="+mj-lt"/>
            </a:endParaRPr>
          </a:p>
          <a:p>
            <a:pPr algn="ctr" eaLnBrk="1" hangingPunct="1">
              <a:buClrTx/>
              <a:buFontTx/>
              <a:buNone/>
            </a:pPr>
            <a:endParaRPr lang="en-US" altLang="en-US" dirty="0">
              <a:solidFill>
                <a:srgbClr val="0E2D6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82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400"/>
              <a:t>ОП Востоковедение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400"/>
              <a:t>Институт востоковедения и африканистики 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22E91E2A-6F7E-E9B2-0E9F-38F42F63463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77821" y="1282715"/>
            <a:ext cx="11147155" cy="648512"/>
          </a:xfrm>
          <a:prstGeom prst="rect">
            <a:avLst/>
          </a:prstGeom>
          <a:noFill/>
          <a:ln w="9525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 eaLnBrk="1" hangingPunct="1">
              <a:spcBef>
                <a:spcPts val="700"/>
              </a:spcBef>
              <a:buClrTx/>
              <a:buFontTx/>
              <a:buNone/>
            </a:pPr>
            <a:r>
              <a:rPr lang="ru-RU" altLang="en-US" sz="3600" b="1" dirty="0">
                <a:solidFill>
                  <a:srgbClr val="0E2D69"/>
                </a:solidFill>
                <a:latin typeface="+mj-lt"/>
              </a:rPr>
              <a:t>Скидки на обучение 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2371C67F-F917-CC3E-67E0-201817DDDFA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259513" y="549275"/>
            <a:ext cx="3819525" cy="752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/>
              <a:t>НИУ ВШЭ – Санкт-Петербург</a:t>
            </a:r>
          </a:p>
          <a:p>
            <a:r>
              <a:rPr lang="ru-RU" sz="1400"/>
              <a:t>2024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293CFD2-73FA-8110-DA29-70FD9A70F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163" y="2143502"/>
            <a:ext cx="9144000" cy="224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endParaRPr lang="ru-RU" altLang="en-US" sz="2000" b="1" dirty="0">
              <a:solidFill>
                <a:srgbClr val="0E2D69"/>
              </a:solidFill>
              <a:latin typeface="Open Sans" panose="020B0606030504020204" pitchFamily="34" charset="0"/>
            </a:endParaRPr>
          </a:p>
          <a:p>
            <a:pPr algn="ctr" eaLnBrk="1" hangingPunct="1">
              <a:buClr>
                <a:srgbClr val="474747"/>
              </a:buClr>
              <a:buFont typeface="Arial" panose="020B0604020202020204" pitchFamily="34" charset="0"/>
              <a:buChar char="•"/>
            </a:pPr>
            <a:r>
              <a:rPr lang="ru-RU" altLang="en-US" sz="2400" b="1" dirty="0">
                <a:solidFill>
                  <a:srgbClr val="0E2D69"/>
                </a:solidFill>
                <a:latin typeface="Open Sans" panose="020B0606030504020204" pitchFamily="34" charset="0"/>
              </a:rPr>
              <a:t> Скидка 70% </a:t>
            </a:r>
            <a:r>
              <a:rPr lang="ru-RU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- 265 баллов  и более </a:t>
            </a:r>
          </a:p>
          <a:p>
            <a:pPr algn="ctr" eaLnBrk="1" hangingPunct="1">
              <a:buClrTx/>
              <a:buFontTx/>
              <a:buNone/>
            </a:pPr>
            <a:endParaRPr lang="ru-RU" altLang="en-US" sz="2400" b="1" dirty="0">
              <a:solidFill>
                <a:srgbClr val="0E2D69"/>
              </a:solidFill>
              <a:latin typeface="Open Sans" panose="020B0606030504020204" pitchFamily="34" charset="0"/>
            </a:endParaRPr>
          </a:p>
          <a:p>
            <a:pPr algn="ctr" eaLnBrk="1" hangingPunct="1">
              <a:buClr>
                <a:srgbClr val="474747"/>
              </a:buClr>
              <a:buFont typeface="Arial" panose="020B0604020202020204" pitchFamily="34" charset="0"/>
              <a:buChar char="•"/>
            </a:pPr>
            <a:r>
              <a:rPr lang="ru-RU" altLang="en-US" sz="2400" b="1" dirty="0">
                <a:solidFill>
                  <a:srgbClr val="0E2D69"/>
                </a:solidFill>
                <a:latin typeface="Open Sans" panose="020B0606030504020204" pitchFamily="34" charset="0"/>
              </a:rPr>
              <a:t> Скидка 50% </a:t>
            </a:r>
            <a:r>
              <a:rPr lang="ru-RU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- 245-264 балла </a:t>
            </a:r>
          </a:p>
          <a:p>
            <a:pPr algn="ctr" eaLnBrk="1" hangingPunct="1">
              <a:buClrTx/>
              <a:buFontTx/>
              <a:buNone/>
            </a:pPr>
            <a:endParaRPr lang="ru-RU" altLang="en-US" sz="2400" b="1" dirty="0">
              <a:solidFill>
                <a:srgbClr val="0E2D69"/>
              </a:solidFill>
              <a:latin typeface="Open Sans" panose="020B0606030504020204" pitchFamily="34" charset="0"/>
            </a:endParaRPr>
          </a:p>
          <a:p>
            <a:pPr algn="ctr" eaLnBrk="1" hangingPunct="1">
              <a:buClr>
                <a:srgbClr val="474747"/>
              </a:buClr>
              <a:buFont typeface="Arial" panose="020B0604020202020204" pitchFamily="34" charset="0"/>
              <a:buChar char="•"/>
            </a:pPr>
            <a:r>
              <a:rPr lang="ru-RU" altLang="en-US" sz="2400" b="1" dirty="0">
                <a:solidFill>
                  <a:srgbClr val="0E2D69"/>
                </a:solidFill>
                <a:latin typeface="Open Sans" panose="020B0606030504020204" pitchFamily="34" charset="0"/>
              </a:rPr>
              <a:t> Скидка 25% </a:t>
            </a:r>
            <a:r>
              <a:rPr lang="ru-RU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- 225-244 балла 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B219866A-6C4B-F864-CCDD-E2E6D51F2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926" y="4714498"/>
            <a:ext cx="83724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По результатам учебного года возможен перевод студента на бюджетную форму обучения</a:t>
            </a:r>
          </a:p>
          <a:p>
            <a:pPr algn="ctr" eaLnBrk="1" hangingPunct="1">
              <a:buClrTx/>
              <a:buFontTx/>
              <a:buNone/>
            </a:pPr>
            <a:endParaRPr lang="ru-RU" altLang="en-US" sz="2400" dirty="0">
              <a:solidFill>
                <a:srgbClr val="0E2D69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871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400"/>
              <a:t>ОП Востоковедение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400"/>
              <a:t>Институт востоковедения и африканистики 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2371C67F-F917-CC3E-67E0-201817DDDFA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259513" y="549275"/>
            <a:ext cx="3819525" cy="752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/>
              <a:t>НИУ ВШЭ – Санкт-Петербург</a:t>
            </a:r>
          </a:p>
          <a:p>
            <a:r>
              <a:rPr lang="ru-RU" sz="1400"/>
              <a:t>2024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9D239DF-A93D-4065-D8DC-8A1E178B4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1" b="26471"/>
          <a:stretch>
            <a:fillRect/>
          </a:stretch>
        </p:blipFill>
        <p:spPr bwMode="auto">
          <a:xfrm>
            <a:off x="2323735" y="1125206"/>
            <a:ext cx="7582278" cy="243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6471" b="264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 Box 1">
            <a:extLst>
              <a:ext uri="{FF2B5EF4-FFF2-40B4-BE49-F238E27FC236}">
                <a16:creationId xmlns:a16="http://schemas.microsoft.com/office/drawing/2014/main" id="{E58BE313-F84A-14B0-1FB3-9C70C2BEA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978" y="3747340"/>
            <a:ext cx="11103069" cy="208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400"/>
              </a:spcBef>
              <a:buClrTx/>
              <a:buFontTx/>
              <a:buNone/>
            </a:pPr>
            <a:r>
              <a:rPr lang="ru-RU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Сайт программы: 	</a:t>
            </a:r>
            <a:r>
              <a:rPr lang="ru-RU" altLang="en-US" sz="2400" dirty="0">
                <a:solidFill>
                  <a:srgbClr val="0563C1"/>
                </a:solidFill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ru-RU" altLang="en-US" sz="2400" dirty="0" err="1">
                <a:solidFill>
                  <a:srgbClr val="0563C1"/>
                </a:solidFill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spb.hse.ru</a:t>
            </a:r>
            <a:r>
              <a:rPr lang="ru-RU" altLang="en-US" sz="2400" dirty="0">
                <a:solidFill>
                  <a:srgbClr val="0563C1"/>
                </a:solidFill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ru-RU" altLang="en-US" sz="2400" dirty="0" err="1">
                <a:solidFill>
                  <a:srgbClr val="0563C1"/>
                </a:solidFill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</a:t>
            </a:r>
            <a:r>
              <a:rPr lang="ru-RU" altLang="en-US" sz="2400" dirty="0">
                <a:solidFill>
                  <a:srgbClr val="0563C1"/>
                </a:solidFill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ru-RU" altLang="en-US" sz="2400" dirty="0" err="1">
                <a:solidFill>
                  <a:srgbClr val="0563C1"/>
                </a:solidFill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oriental</a:t>
            </a:r>
            <a:r>
              <a:rPr lang="ru-RU" altLang="en-US" sz="2400" dirty="0">
                <a:solidFill>
                  <a:srgbClr val="0E2D69"/>
                </a:solidFill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ru-RU" altLang="en-US" sz="2400" dirty="0">
              <a:solidFill>
                <a:srgbClr val="0E2D69"/>
              </a:solidFill>
              <a:latin typeface="Open Sans" panose="020B0606030504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400"/>
              </a:spcBef>
              <a:buClrTx/>
              <a:buFontTx/>
              <a:buNone/>
            </a:pPr>
            <a:r>
              <a:rPr lang="ru-RU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Страничка программы в ВК: </a:t>
            </a:r>
            <a:r>
              <a:rPr lang="en-US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https://</a:t>
            </a:r>
            <a:r>
              <a:rPr lang="en-US" altLang="en-US" sz="2400" dirty="0" err="1">
                <a:solidFill>
                  <a:srgbClr val="0E2D69"/>
                </a:solidFill>
                <a:latin typeface="Open Sans" panose="020B0606030504020204" pitchFamily="34" charset="0"/>
              </a:rPr>
              <a:t>vk.com</a:t>
            </a:r>
            <a:r>
              <a:rPr lang="en-US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/</a:t>
            </a:r>
            <a:r>
              <a:rPr lang="en-US" altLang="en-US" sz="2400" dirty="0" err="1">
                <a:solidFill>
                  <a:srgbClr val="0E2D69"/>
                </a:solidFill>
                <a:latin typeface="Open Sans" panose="020B0606030504020204" pitchFamily="34" charset="0"/>
              </a:rPr>
              <a:t>hse_spb_oriental</a:t>
            </a:r>
            <a:r>
              <a:rPr lang="ru-RU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ts val="400"/>
              </a:spcBef>
              <a:buClrTx/>
              <a:buFontTx/>
              <a:buNone/>
            </a:pPr>
            <a:r>
              <a:rPr lang="ru-RU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Телефон:  (812) 714 25 44;  факс: (812) 714 25 44</a:t>
            </a:r>
          </a:p>
          <a:p>
            <a:pPr eaLnBrk="1" hangingPunct="1">
              <a:lnSpc>
                <a:spcPct val="120000"/>
              </a:lnSpc>
              <a:spcBef>
                <a:spcPts val="400"/>
              </a:spcBef>
              <a:buClrTx/>
              <a:buFontTx/>
              <a:buNone/>
            </a:pPr>
            <a:r>
              <a:rPr lang="ru-RU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Академический руководитель программы: Солощева Мария Алексеевна</a:t>
            </a:r>
            <a:endParaRPr lang="en-US" altLang="en-US" sz="2400" dirty="0">
              <a:solidFill>
                <a:srgbClr val="0E2D69"/>
              </a:solidFill>
              <a:latin typeface="Open Sans" panose="020B0606030504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400"/>
              </a:spcBef>
              <a:buClrTx/>
              <a:buFontTx/>
              <a:buNone/>
            </a:pPr>
            <a:r>
              <a:rPr lang="en-US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e-mail: </a:t>
            </a:r>
            <a:r>
              <a:rPr lang="en-US" altLang="en-US" sz="2400" u="sng" dirty="0" err="1">
                <a:solidFill>
                  <a:srgbClr val="0E2D69"/>
                </a:solidFill>
                <a:latin typeface="Open Sans" panose="020B0606030504020204" pitchFamily="34" charset="0"/>
              </a:rPr>
              <a:t>msoloshcheva@hse.ru</a:t>
            </a:r>
            <a:r>
              <a:rPr lang="en-US" altLang="en-US" sz="2400" u="sng" dirty="0">
                <a:solidFill>
                  <a:srgbClr val="0E2D69"/>
                </a:solidFill>
                <a:latin typeface="Open Sans" panose="020B0606030504020204" pitchFamily="34" charset="0"/>
              </a:rPr>
              <a:t> </a:t>
            </a:r>
            <a:endParaRPr lang="ru-RU" altLang="en-US" sz="2400" u="sng" dirty="0">
              <a:solidFill>
                <a:srgbClr val="0E2D69"/>
              </a:solidFill>
              <a:latin typeface="Open Sans" panose="020B0606030504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400"/>
              </a:spcBef>
              <a:buClrTx/>
              <a:buFontTx/>
              <a:buNone/>
            </a:pPr>
            <a:endParaRPr lang="ru-RU" altLang="en-US" sz="2400" dirty="0">
              <a:solidFill>
                <a:srgbClr val="0E2D69"/>
              </a:solidFill>
              <a:latin typeface="Open Sans" panose="020B0606030504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300"/>
              </a:spcBef>
              <a:buClrTx/>
              <a:buFontTx/>
              <a:buNone/>
            </a:pPr>
            <a:endParaRPr lang="ru-RU" altLang="en-US" sz="2400" dirty="0">
              <a:solidFill>
                <a:srgbClr val="0E2D69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13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161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3587F3F-7577-840C-F494-3AD9AB9E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521"/>
          <a:stretch/>
        </p:blipFill>
        <p:spPr>
          <a:xfrm>
            <a:off x="1121622" y="1"/>
            <a:ext cx="3916716" cy="3210864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EA07A51A-F5F2-A668-06C0-FAA568955D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22"/>
          <a:stretch/>
        </p:blipFill>
        <p:spPr>
          <a:xfrm>
            <a:off x="7265406" y="1"/>
            <a:ext cx="3916716" cy="321086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D31D8FBB-387E-9A58-51A0-8765CFA0BF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808"/>
          <a:stretch/>
        </p:blipFill>
        <p:spPr>
          <a:xfrm>
            <a:off x="1067348" y="3467263"/>
            <a:ext cx="4069576" cy="3339791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856C5A4A-E0DE-B2B0-B0F2-8A54026EE3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362"/>
          <a:stretch/>
        </p:blipFill>
        <p:spPr>
          <a:xfrm>
            <a:off x="7265406" y="3596189"/>
            <a:ext cx="3874061" cy="321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10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400"/>
              <a:t>ОП Востоковедение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400"/>
              <a:t>Институт востоковедения и африканистики 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22E91E2A-6F7E-E9B2-0E9F-38F42F63463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67022" y="1194093"/>
            <a:ext cx="11057955" cy="648512"/>
          </a:xfrm>
          <a:prstGeom prst="rect">
            <a:avLst/>
          </a:prstGeom>
          <a:noFill/>
          <a:ln w="9525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en-US" sz="3600" b="1">
                <a:solidFill>
                  <a:srgbClr val="0E2D69"/>
                </a:solidFill>
                <a:latin typeface="+mj-lt"/>
              </a:rPr>
              <a:t>Изучение восточных языков</a:t>
            </a:r>
            <a:endParaRPr lang="ru-RU" altLang="en-US" sz="3600" b="1" dirty="0">
              <a:solidFill>
                <a:srgbClr val="0E2D69"/>
              </a:solidFill>
              <a:latin typeface="+mj-lt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46EBFC0-3E32-951E-0BD3-D388EF0730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7306637"/>
              </p:ext>
            </p:extLst>
          </p:nvPr>
        </p:nvGraphicFramePr>
        <p:xfrm>
          <a:off x="567021" y="2079869"/>
          <a:ext cx="11057956" cy="3995082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5528978">
                  <a:extLst>
                    <a:ext uri="{9D8B030D-6E8A-4147-A177-3AD203B41FA5}">
                      <a16:colId xmlns:a16="http://schemas.microsoft.com/office/drawing/2014/main" val="4273175787"/>
                    </a:ext>
                  </a:extLst>
                </a:gridCol>
                <a:gridCol w="5528978">
                  <a:extLst>
                    <a:ext uri="{9D8B030D-6E8A-4147-A177-3AD203B41FA5}">
                      <a16:colId xmlns:a16="http://schemas.microsoft.com/office/drawing/2014/main" val="1965240155"/>
                    </a:ext>
                  </a:extLst>
                </a:gridCol>
              </a:tblGrid>
              <a:tr h="646020">
                <a:tc>
                  <a:txBody>
                    <a:bodyPr/>
                    <a:lstStyle/>
                    <a:p>
                      <a:pPr algn="ctr"/>
                      <a:r>
                        <a:rPr lang="ru-RU" sz="3000"/>
                        <a:t>Первые Восточные языки</a:t>
                      </a:r>
                      <a:endParaRPr lang="ru-RU" sz="3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1" hangingPunct="1">
                        <a:buClrTx/>
                        <a:buFontTx/>
                        <a:buNone/>
                      </a:pPr>
                      <a:r>
                        <a:rPr lang="ru-RU" altLang="en-US" sz="3000" dirty="0"/>
                        <a:t>Вторые Восточные языки</a:t>
                      </a:r>
                      <a:endParaRPr lang="ru-RU" sz="3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900365"/>
                  </a:ext>
                </a:extLst>
              </a:tr>
              <a:tr h="558177">
                <a:tc>
                  <a:txBody>
                    <a:bodyPr/>
                    <a:lstStyle/>
                    <a:p>
                      <a:pPr algn="ctr"/>
                      <a:r>
                        <a:rPr lang="ru-RU" sz="3000"/>
                        <a:t>Арабский</a:t>
                      </a:r>
                      <a:endParaRPr lang="ru-RU" sz="3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/>
                        <a:t>Вьетнамский</a:t>
                      </a:r>
                      <a:endParaRPr lang="ru-RU" sz="3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050849"/>
                  </a:ext>
                </a:extLst>
              </a:tr>
              <a:tr h="558177">
                <a:tc>
                  <a:txBody>
                    <a:bodyPr/>
                    <a:lstStyle/>
                    <a:p>
                      <a:pPr algn="ctr"/>
                      <a:r>
                        <a:rPr lang="ru-RU" sz="3000"/>
                        <a:t>Китайский</a:t>
                      </a:r>
                      <a:endParaRPr lang="ru-RU" sz="3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/>
                        <a:t>Иврит</a:t>
                      </a:r>
                      <a:endParaRPr lang="ru-RU" sz="3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033984"/>
                  </a:ext>
                </a:extLst>
              </a:tr>
              <a:tr h="558177">
                <a:tc>
                  <a:txBody>
                    <a:bodyPr/>
                    <a:lstStyle/>
                    <a:p>
                      <a:pPr algn="ctr"/>
                      <a:r>
                        <a:rPr lang="ru-RU" sz="3000" dirty="0"/>
                        <a:t>Корейский</a:t>
                      </a:r>
                      <a:endParaRPr lang="ru-RU" sz="3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/>
                        <a:t>Персидский</a:t>
                      </a:r>
                      <a:endParaRPr lang="ru-RU" sz="3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2723359"/>
                  </a:ext>
                </a:extLst>
              </a:tr>
              <a:tr h="558177">
                <a:tc>
                  <a:txBody>
                    <a:bodyPr/>
                    <a:lstStyle/>
                    <a:p>
                      <a:pPr algn="ctr"/>
                      <a:r>
                        <a:rPr lang="ru-RU" sz="3000"/>
                        <a:t>Японский</a:t>
                      </a:r>
                      <a:endParaRPr lang="ru-RU" sz="3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/>
                        <a:t>Турецкий</a:t>
                      </a:r>
                      <a:endParaRPr lang="ru-RU" sz="3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8404944"/>
                  </a:ext>
                </a:extLst>
              </a:tr>
              <a:tr h="558177">
                <a:tc>
                  <a:txBody>
                    <a:bodyPr/>
                    <a:lstStyle/>
                    <a:p>
                      <a:pPr algn="ctr"/>
                      <a:endParaRPr lang="ru-RU" sz="3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/>
                        <a:t>Хинди</a:t>
                      </a:r>
                      <a:endParaRPr lang="ru-RU" sz="3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9337690"/>
                  </a:ext>
                </a:extLst>
              </a:tr>
              <a:tr h="558177">
                <a:tc>
                  <a:txBody>
                    <a:bodyPr/>
                    <a:lstStyle/>
                    <a:p>
                      <a:pPr algn="ctr"/>
                      <a:endParaRPr lang="ru-RU" sz="3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/>
                        <a:t>все первые языки</a:t>
                      </a:r>
                      <a:endParaRPr lang="ru-RU" sz="3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364285"/>
                  </a:ext>
                </a:extLst>
              </a:tr>
            </a:tbl>
          </a:graphicData>
        </a:graphic>
      </p:graphicFrame>
      <p:sp>
        <p:nvSpPr>
          <p:cNvPr id="11" name="Текст 16">
            <a:extLst>
              <a:ext uri="{FF2B5EF4-FFF2-40B4-BE49-F238E27FC236}">
                <a16:creationId xmlns:a16="http://schemas.microsoft.com/office/drawing/2014/main" id="{3265FD0C-35C0-2E21-0A01-FD0BCD2DF2C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259513" y="549275"/>
            <a:ext cx="3659187" cy="7207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/>
              <a:t>НИУ ВШЭ – Санкт-Петербург</a:t>
            </a:r>
          </a:p>
          <a:p>
            <a:r>
              <a:rPr lang="ru-RU" sz="140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823465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400"/>
              <a:t>ОП Востоковедение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400"/>
              <a:t>Институт востоковедения и африканистики 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22E91E2A-6F7E-E9B2-0E9F-38F42F63463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85897" y="1447790"/>
            <a:ext cx="11057955" cy="648512"/>
          </a:xfrm>
          <a:prstGeom prst="rect">
            <a:avLst/>
          </a:prstGeom>
          <a:noFill/>
          <a:ln w="9525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en-US" sz="3600" b="1">
                <a:solidFill>
                  <a:srgbClr val="0E2D69"/>
                </a:solidFill>
                <a:latin typeface="+mj-lt"/>
              </a:rPr>
              <a:t>Первый восточный язык</a:t>
            </a:r>
            <a:endParaRPr lang="ru-RU" altLang="en-US" sz="3600" b="1" dirty="0">
              <a:solidFill>
                <a:srgbClr val="0E2D69"/>
              </a:solidFill>
              <a:latin typeface="+mj-lt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81471E4-3F86-3B77-4345-F5E69A057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979" y="1965785"/>
            <a:ext cx="11054041" cy="4711163"/>
          </a:xfrm>
          <a:prstGeom prst="rect">
            <a:avLst/>
          </a:prstGeom>
          <a:noFill/>
          <a:ln w="9525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84163" indent="-279400">
              <a:tabLst>
                <a:tab pos="0" algn="l"/>
                <a:tab pos="279400" algn="l"/>
                <a:tab pos="736600" algn="l"/>
                <a:tab pos="1193800" algn="l"/>
                <a:tab pos="1651000" algn="l"/>
                <a:tab pos="2108200" algn="l"/>
                <a:tab pos="2565400" algn="l"/>
                <a:tab pos="3022600" algn="l"/>
                <a:tab pos="3479800" algn="l"/>
                <a:tab pos="3937000" algn="l"/>
                <a:tab pos="4394200" algn="l"/>
                <a:tab pos="4851400" algn="l"/>
                <a:tab pos="5308600" algn="l"/>
                <a:tab pos="5765800" algn="l"/>
                <a:tab pos="6223000" algn="l"/>
                <a:tab pos="6680200" algn="l"/>
                <a:tab pos="7137400" algn="l"/>
                <a:tab pos="7594600" algn="l"/>
                <a:tab pos="8051800" algn="l"/>
                <a:tab pos="8509000" algn="l"/>
                <a:tab pos="8966200" algn="l"/>
                <a:tab pos="94234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279400" algn="l"/>
                <a:tab pos="736600" algn="l"/>
                <a:tab pos="1193800" algn="l"/>
                <a:tab pos="1651000" algn="l"/>
                <a:tab pos="2108200" algn="l"/>
                <a:tab pos="2565400" algn="l"/>
                <a:tab pos="3022600" algn="l"/>
                <a:tab pos="3479800" algn="l"/>
                <a:tab pos="3937000" algn="l"/>
                <a:tab pos="4394200" algn="l"/>
                <a:tab pos="4851400" algn="l"/>
                <a:tab pos="5308600" algn="l"/>
                <a:tab pos="5765800" algn="l"/>
                <a:tab pos="6223000" algn="l"/>
                <a:tab pos="6680200" algn="l"/>
                <a:tab pos="7137400" algn="l"/>
                <a:tab pos="7594600" algn="l"/>
                <a:tab pos="8051800" algn="l"/>
                <a:tab pos="8509000" algn="l"/>
                <a:tab pos="8966200" algn="l"/>
                <a:tab pos="94234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279400" algn="l"/>
                <a:tab pos="736600" algn="l"/>
                <a:tab pos="1193800" algn="l"/>
                <a:tab pos="1651000" algn="l"/>
                <a:tab pos="2108200" algn="l"/>
                <a:tab pos="2565400" algn="l"/>
                <a:tab pos="3022600" algn="l"/>
                <a:tab pos="3479800" algn="l"/>
                <a:tab pos="3937000" algn="l"/>
                <a:tab pos="4394200" algn="l"/>
                <a:tab pos="4851400" algn="l"/>
                <a:tab pos="5308600" algn="l"/>
                <a:tab pos="5765800" algn="l"/>
                <a:tab pos="6223000" algn="l"/>
                <a:tab pos="6680200" algn="l"/>
                <a:tab pos="7137400" algn="l"/>
                <a:tab pos="7594600" algn="l"/>
                <a:tab pos="8051800" algn="l"/>
                <a:tab pos="8509000" algn="l"/>
                <a:tab pos="8966200" algn="l"/>
                <a:tab pos="94234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279400" algn="l"/>
                <a:tab pos="736600" algn="l"/>
                <a:tab pos="1193800" algn="l"/>
                <a:tab pos="1651000" algn="l"/>
                <a:tab pos="2108200" algn="l"/>
                <a:tab pos="2565400" algn="l"/>
                <a:tab pos="3022600" algn="l"/>
                <a:tab pos="3479800" algn="l"/>
                <a:tab pos="3937000" algn="l"/>
                <a:tab pos="4394200" algn="l"/>
                <a:tab pos="4851400" algn="l"/>
                <a:tab pos="5308600" algn="l"/>
                <a:tab pos="5765800" algn="l"/>
                <a:tab pos="6223000" algn="l"/>
                <a:tab pos="6680200" algn="l"/>
                <a:tab pos="7137400" algn="l"/>
                <a:tab pos="7594600" algn="l"/>
                <a:tab pos="8051800" algn="l"/>
                <a:tab pos="8509000" algn="l"/>
                <a:tab pos="8966200" algn="l"/>
                <a:tab pos="94234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279400" algn="l"/>
                <a:tab pos="736600" algn="l"/>
                <a:tab pos="1193800" algn="l"/>
                <a:tab pos="1651000" algn="l"/>
                <a:tab pos="2108200" algn="l"/>
                <a:tab pos="2565400" algn="l"/>
                <a:tab pos="3022600" algn="l"/>
                <a:tab pos="3479800" algn="l"/>
                <a:tab pos="3937000" algn="l"/>
                <a:tab pos="4394200" algn="l"/>
                <a:tab pos="4851400" algn="l"/>
                <a:tab pos="5308600" algn="l"/>
                <a:tab pos="5765800" algn="l"/>
                <a:tab pos="6223000" algn="l"/>
                <a:tab pos="6680200" algn="l"/>
                <a:tab pos="7137400" algn="l"/>
                <a:tab pos="7594600" algn="l"/>
                <a:tab pos="8051800" algn="l"/>
                <a:tab pos="8509000" algn="l"/>
                <a:tab pos="8966200" algn="l"/>
                <a:tab pos="94234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79400" algn="l"/>
                <a:tab pos="736600" algn="l"/>
                <a:tab pos="1193800" algn="l"/>
                <a:tab pos="1651000" algn="l"/>
                <a:tab pos="2108200" algn="l"/>
                <a:tab pos="2565400" algn="l"/>
                <a:tab pos="3022600" algn="l"/>
                <a:tab pos="3479800" algn="l"/>
                <a:tab pos="3937000" algn="l"/>
                <a:tab pos="4394200" algn="l"/>
                <a:tab pos="4851400" algn="l"/>
                <a:tab pos="5308600" algn="l"/>
                <a:tab pos="5765800" algn="l"/>
                <a:tab pos="6223000" algn="l"/>
                <a:tab pos="6680200" algn="l"/>
                <a:tab pos="7137400" algn="l"/>
                <a:tab pos="7594600" algn="l"/>
                <a:tab pos="8051800" algn="l"/>
                <a:tab pos="8509000" algn="l"/>
                <a:tab pos="8966200" algn="l"/>
                <a:tab pos="94234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79400" algn="l"/>
                <a:tab pos="736600" algn="l"/>
                <a:tab pos="1193800" algn="l"/>
                <a:tab pos="1651000" algn="l"/>
                <a:tab pos="2108200" algn="l"/>
                <a:tab pos="2565400" algn="l"/>
                <a:tab pos="3022600" algn="l"/>
                <a:tab pos="3479800" algn="l"/>
                <a:tab pos="3937000" algn="l"/>
                <a:tab pos="4394200" algn="l"/>
                <a:tab pos="4851400" algn="l"/>
                <a:tab pos="5308600" algn="l"/>
                <a:tab pos="5765800" algn="l"/>
                <a:tab pos="6223000" algn="l"/>
                <a:tab pos="6680200" algn="l"/>
                <a:tab pos="7137400" algn="l"/>
                <a:tab pos="7594600" algn="l"/>
                <a:tab pos="8051800" algn="l"/>
                <a:tab pos="8509000" algn="l"/>
                <a:tab pos="8966200" algn="l"/>
                <a:tab pos="94234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79400" algn="l"/>
                <a:tab pos="736600" algn="l"/>
                <a:tab pos="1193800" algn="l"/>
                <a:tab pos="1651000" algn="l"/>
                <a:tab pos="2108200" algn="l"/>
                <a:tab pos="2565400" algn="l"/>
                <a:tab pos="3022600" algn="l"/>
                <a:tab pos="3479800" algn="l"/>
                <a:tab pos="3937000" algn="l"/>
                <a:tab pos="4394200" algn="l"/>
                <a:tab pos="4851400" algn="l"/>
                <a:tab pos="5308600" algn="l"/>
                <a:tab pos="5765800" algn="l"/>
                <a:tab pos="6223000" algn="l"/>
                <a:tab pos="6680200" algn="l"/>
                <a:tab pos="7137400" algn="l"/>
                <a:tab pos="7594600" algn="l"/>
                <a:tab pos="8051800" algn="l"/>
                <a:tab pos="8509000" algn="l"/>
                <a:tab pos="8966200" algn="l"/>
                <a:tab pos="94234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79400" algn="l"/>
                <a:tab pos="736600" algn="l"/>
                <a:tab pos="1193800" algn="l"/>
                <a:tab pos="1651000" algn="l"/>
                <a:tab pos="2108200" algn="l"/>
                <a:tab pos="2565400" algn="l"/>
                <a:tab pos="3022600" algn="l"/>
                <a:tab pos="3479800" algn="l"/>
                <a:tab pos="3937000" algn="l"/>
                <a:tab pos="4394200" algn="l"/>
                <a:tab pos="4851400" algn="l"/>
                <a:tab pos="5308600" algn="l"/>
                <a:tab pos="5765800" algn="l"/>
                <a:tab pos="6223000" algn="l"/>
                <a:tab pos="6680200" algn="l"/>
                <a:tab pos="7137400" algn="l"/>
                <a:tab pos="7594600" algn="l"/>
                <a:tab pos="8051800" algn="l"/>
                <a:tab pos="8509000" algn="l"/>
                <a:tab pos="8966200" algn="l"/>
                <a:tab pos="94234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en-US" sz="2000" b="1" dirty="0">
                <a:solidFill>
                  <a:schemeClr val="tx1"/>
                </a:solidFill>
                <a:latin typeface="+mj-lt"/>
              </a:rPr>
              <a:t>1 курс </a:t>
            </a:r>
          </a:p>
          <a:p>
            <a:pPr marL="347663" indent="-342900" eaLnBrk="1" hangingPunct="1">
              <a:buClr>
                <a:srgbClr val="474747"/>
              </a:buClr>
              <a:buFont typeface="Wingdings" pitchFamily="2" charset="2"/>
              <a:buChar char="Ø"/>
            </a:pPr>
            <a:r>
              <a:rPr lang="ru-RU" altLang="en-US" sz="2000" dirty="0">
                <a:solidFill>
                  <a:schemeClr val="tx1"/>
                </a:solidFill>
                <a:latin typeface="+mj-lt"/>
              </a:rPr>
              <a:t>Освоение базовых грамматики и фонетики, разговорная практика</a:t>
            </a:r>
          </a:p>
          <a:p>
            <a:pPr marL="4763" indent="0" eaLnBrk="1" hangingPunct="1">
              <a:buClr>
                <a:srgbClr val="474747"/>
              </a:buClr>
            </a:pPr>
            <a:r>
              <a:rPr lang="ru-RU" altLang="en-US" sz="2000" b="1" dirty="0">
                <a:solidFill>
                  <a:schemeClr val="tx1"/>
                </a:solidFill>
                <a:latin typeface="+mj-lt"/>
              </a:rPr>
              <a:t>2 курс</a:t>
            </a:r>
          </a:p>
          <a:p>
            <a:pPr marL="347663" indent="-342900" eaLnBrk="1" hangingPunct="1">
              <a:buClr>
                <a:srgbClr val="474747"/>
              </a:buClr>
              <a:buFont typeface="Wingdings" pitchFamily="2" charset="2"/>
              <a:buChar char="Ø"/>
            </a:pPr>
            <a:r>
              <a:rPr lang="ru-RU" altLang="en-US" sz="2000" dirty="0">
                <a:solidFill>
                  <a:schemeClr val="tx1"/>
                </a:solidFill>
                <a:latin typeface="+mj-lt"/>
              </a:rPr>
              <a:t>Обсуждение исторических, географических, экономических, политических вопросов и различных аспектов культуры</a:t>
            </a:r>
          </a:p>
          <a:p>
            <a:pPr marL="4763" indent="0" eaLnBrk="1" hangingPunct="1">
              <a:buClr>
                <a:srgbClr val="474747"/>
              </a:buClr>
            </a:pPr>
            <a:r>
              <a:rPr lang="ru-RU" altLang="en-US" sz="2000" b="1" dirty="0">
                <a:solidFill>
                  <a:schemeClr val="tx1"/>
                </a:solidFill>
                <a:latin typeface="+mj-lt"/>
              </a:rPr>
              <a:t>3 курс</a:t>
            </a:r>
          </a:p>
          <a:p>
            <a:pPr marL="347663" indent="-342900" eaLnBrk="1" hangingPunct="1">
              <a:buClr>
                <a:srgbClr val="474747"/>
              </a:buClr>
              <a:buFont typeface="Wingdings" pitchFamily="2" charset="2"/>
              <a:buChar char="Ø"/>
            </a:pPr>
            <a:r>
              <a:rPr lang="ru-RU" altLang="en-US" sz="2000" dirty="0">
                <a:solidFill>
                  <a:schemeClr val="tx1"/>
                </a:solidFill>
                <a:latin typeface="+mj-lt"/>
              </a:rPr>
              <a:t>Переводы специальных текстов, углубленное изучение грамматики</a:t>
            </a:r>
          </a:p>
          <a:p>
            <a:pPr marL="4763" indent="0" eaLnBrk="1" hangingPunct="1">
              <a:buClr>
                <a:srgbClr val="474747"/>
              </a:buClr>
            </a:pPr>
            <a:r>
              <a:rPr lang="ru-RU" altLang="en-US" sz="2000" b="1" dirty="0">
                <a:solidFill>
                  <a:schemeClr val="tx1"/>
                </a:solidFill>
                <a:latin typeface="+mj-lt"/>
              </a:rPr>
              <a:t>4 курс</a:t>
            </a:r>
          </a:p>
          <a:p>
            <a:pPr marL="347663" indent="-342900" eaLnBrk="1" hangingPunct="1">
              <a:buClr>
                <a:srgbClr val="474747"/>
              </a:buClr>
              <a:buFont typeface="Wingdings" pitchFamily="2" charset="2"/>
              <a:buChar char="Ø"/>
            </a:pPr>
            <a:r>
              <a:rPr lang="ru-RU" altLang="en-US" sz="2000" dirty="0">
                <a:solidFill>
                  <a:schemeClr val="tx1"/>
                </a:solidFill>
                <a:latin typeface="+mj-lt"/>
              </a:rPr>
              <a:t>Чтение средневековых и современных текстов, активная разговорная практика с носителем языка</a:t>
            </a:r>
          </a:p>
          <a:p>
            <a:pPr marL="4763" indent="0" eaLnBrk="1" hangingPunct="1">
              <a:buClr>
                <a:srgbClr val="474747"/>
              </a:buClr>
            </a:pPr>
            <a:r>
              <a:rPr lang="ru-RU" altLang="en-US" sz="2000" b="1" dirty="0">
                <a:solidFill>
                  <a:schemeClr val="tx1"/>
                </a:solidFill>
                <a:latin typeface="+mj-lt"/>
              </a:rPr>
              <a:t>5 курс</a:t>
            </a:r>
          </a:p>
          <a:p>
            <a:pPr marL="347663" indent="-342900" eaLnBrk="1" hangingPunct="1">
              <a:buClr>
                <a:srgbClr val="474747"/>
              </a:buClr>
              <a:buFont typeface="Wingdings" pitchFamily="2" charset="2"/>
              <a:buChar char="Ø"/>
            </a:pPr>
            <a:r>
              <a:rPr lang="ru-RU" altLang="en-US" sz="2000" dirty="0">
                <a:solidFill>
                  <a:schemeClr val="tx1"/>
                </a:solidFill>
                <a:latin typeface="+mj-lt"/>
              </a:rPr>
              <a:t>Свободное общение на профессиональные темы, анализ и </a:t>
            </a:r>
            <a:r>
              <a:rPr lang="ru-RU" altLang="en-US" sz="2000">
                <a:solidFill>
                  <a:schemeClr val="tx1"/>
                </a:solidFill>
                <a:latin typeface="+mj-lt"/>
              </a:rPr>
              <a:t>интерпретация источников, защита тезисов ВКР на восточном языке</a:t>
            </a:r>
            <a:endParaRPr lang="ru-RU" altLang="en-US" sz="2000" dirty="0">
              <a:solidFill>
                <a:schemeClr val="tx1"/>
              </a:solidFill>
              <a:latin typeface="+mj-lt"/>
            </a:endParaRPr>
          </a:p>
          <a:p>
            <a:pPr marL="280988" indent="-276225" eaLnBrk="1" hangingPunct="1">
              <a:buClr>
                <a:srgbClr val="474747"/>
              </a:buClr>
              <a:buFont typeface="Arial" panose="020B0604020202020204" pitchFamily="34" charset="0"/>
              <a:buChar char="•"/>
            </a:pPr>
            <a:endParaRPr lang="ru-RU" altLang="en-US" sz="2000" dirty="0">
              <a:solidFill>
                <a:schemeClr val="tx1"/>
              </a:solidFill>
              <a:latin typeface="+mj-lt"/>
            </a:endParaRPr>
          </a:p>
          <a:p>
            <a:pPr marL="280988" indent="-276225" eaLnBrk="1" hangingPunct="1">
              <a:buClr>
                <a:srgbClr val="474747"/>
              </a:buClr>
              <a:buFont typeface="Arial" panose="020B0604020202020204" pitchFamily="34" charset="0"/>
              <a:buChar char="•"/>
            </a:pPr>
            <a:endParaRPr lang="ru-RU" alt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2371C67F-F917-CC3E-67E0-201817DDDFA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259513" y="549275"/>
            <a:ext cx="3819525" cy="752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/>
              <a:t>НИУ ВШЭ – Санкт-Петербург</a:t>
            </a:r>
          </a:p>
          <a:p>
            <a:r>
              <a:rPr lang="ru-RU" sz="140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4031183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400"/>
              <a:t>ОП Востоковедение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400"/>
              <a:t>Институт востоковедения и африканистики 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22E91E2A-6F7E-E9B2-0E9F-38F42F63463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85897" y="1447790"/>
            <a:ext cx="11057955" cy="648512"/>
          </a:xfrm>
          <a:prstGeom prst="rect">
            <a:avLst/>
          </a:prstGeom>
          <a:noFill/>
          <a:ln w="9525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en-US" sz="3600" b="1">
                <a:solidFill>
                  <a:srgbClr val="0E2D69"/>
                </a:solidFill>
                <a:latin typeface="+mj-lt"/>
              </a:rPr>
              <a:t>Второй восточный язык</a:t>
            </a:r>
            <a:endParaRPr lang="ru-RU" altLang="en-US" sz="3600" b="1" dirty="0">
              <a:solidFill>
                <a:srgbClr val="0E2D69"/>
              </a:solidFill>
              <a:latin typeface="+mj-lt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3E47F25-CB08-333F-1E5C-016691778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897" y="2096302"/>
            <a:ext cx="11057955" cy="28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84163" indent="-279400">
              <a:tabLst>
                <a:tab pos="0" algn="l"/>
                <a:tab pos="279400" algn="l"/>
                <a:tab pos="736600" algn="l"/>
                <a:tab pos="1193800" algn="l"/>
                <a:tab pos="1651000" algn="l"/>
                <a:tab pos="2108200" algn="l"/>
                <a:tab pos="2565400" algn="l"/>
                <a:tab pos="3022600" algn="l"/>
                <a:tab pos="3479800" algn="l"/>
                <a:tab pos="3937000" algn="l"/>
                <a:tab pos="4394200" algn="l"/>
                <a:tab pos="4851400" algn="l"/>
                <a:tab pos="5308600" algn="l"/>
                <a:tab pos="5765800" algn="l"/>
                <a:tab pos="6223000" algn="l"/>
                <a:tab pos="6680200" algn="l"/>
                <a:tab pos="7137400" algn="l"/>
                <a:tab pos="7594600" algn="l"/>
                <a:tab pos="8051800" algn="l"/>
                <a:tab pos="8509000" algn="l"/>
                <a:tab pos="8966200" algn="l"/>
                <a:tab pos="94234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279400" algn="l"/>
                <a:tab pos="736600" algn="l"/>
                <a:tab pos="1193800" algn="l"/>
                <a:tab pos="1651000" algn="l"/>
                <a:tab pos="2108200" algn="l"/>
                <a:tab pos="2565400" algn="l"/>
                <a:tab pos="3022600" algn="l"/>
                <a:tab pos="3479800" algn="l"/>
                <a:tab pos="3937000" algn="l"/>
                <a:tab pos="4394200" algn="l"/>
                <a:tab pos="4851400" algn="l"/>
                <a:tab pos="5308600" algn="l"/>
                <a:tab pos="5765800" algn="l"/>
                <a:tab pos="6223000" algn="l"/>
                <a:tab pos="6680200" algn="l"/>
                <a:tab pos="7137400" algn="l"/>
                <a:tab pos="7594600" algn="l"/>
                <a:tab pos="8051800" algn="l"/>
                <a:tab pos="8509000" algn="l"/>
                <a:tab pos="8966200" algn="l"/>
                <a:tab pos="94234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279400" algn="l"/>
                <a:tab pos="736600" algn="l"/>
                <a:tab pos="1193800" algn="l"/>
                <a:tab pos="1651000" algn="l"/>
                <a:tab pos="2108200" algn="l"/>
                <a:tab pos="2565400" algn="l"/>
                <a:tab pos="3022600" algn="l"/>
                <a:tab pos="3479800" algn="l"/>
                <a:tab pos="3937000" algn="l"/>
                <a:tab pos="4394200" algn="l"/>
                <a:tab pos="4851400" algn="l"/>
                <a:tab pos="5308600" algn="l"/>
                <a:tab pos="5765800" algn="l"/>
                <a:tab pos="6223000" algn="l"/>
                <a:tab pos="6680200" algn="l"/>
                <a:tab pos="7137400" algn="l"/>
                <a:tab pos="7594600" algn="l"/>
                <a:tab pos="8051800" algn="l"/>
                <a:tab pos="8509000" algn="l"/>
                <a:tab pos="8966200" algn="l"/>
                <a:tab pos="94234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279400" algn="l"/>
                <a:tab pos="736600" algn="l"/>
                <a:tab pos="1193800" algn="l"/>
                <a:tab pos="1651000" algn="l"/>
                <a:tab pos="2108200" algn="l"/>
                <a:tab pos="2565400" algn="l"/>
                <a:tab pos="3022600" algn="l"/>
                <a:tab pos="3479800" algn="l"/>
                <a:tab pos="3937000" algn="l"/>
                <a:tab pos="4394200" algn="l"/>
                <a:tab pos="4851400" algn="l"/>
                <a:tab pos="5308600" algn="l"/>
                <a:tab pos="5765800" algn="l"/>
                <a:tab pos="6223000" algn="l"/>
                <a:tab pos="6680200" algn="l"/>
                <a:tab pos="7137400" algn="l"/>
                <a:tab pos="7594600" algn="l"/>
                <a:tab pos="8051800" algn="l"/>
                <a:tab pos="8509000" algn="l"/>
                <a:tab pos="8966200" algn="l"/>
                <a:tab pos="94234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279400" algn="l"/>
                <a:tab pos="736600" algn="l"/>
                <a:tab pos="1193800" algn="l"/>
                <a:tab pos="1651000" algn="l"/>
                <a:tab pos="2108200" algn="l"/>
                <a:tab pos="2565400" algn="l"/>
                <a:tab pos="3022600" algn="l"/>
                <a:tab pos="3479800" algn="l"/>
                <a:tab pos="3937000" algn="l"/>
                <a:tab pos="4394200" algn="l"/>
                <a:tab pos="4851400" algn="l"/>
                <a:tab pos="5308600" algn="l"/>
                <a:tab pos="5765800" algn="l"/>
                <a:tab pos="6223000" algn="l"/>
                <a:tab pos="6680200" algn="l"/>
                <a:tab pos="7137400" algn="l"/>
                <a:tab pos="7594600" algn="l"/>
                <a:tab pos="8051800" algn="l"/>
                <a:tab pos="8509000" algn="l"/>
                <a:tab pos="8966200" algn="l"/>
                <a:tab pos="94234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79400" algn="l"/>
                <a:tab pos="736600" algn="l"/>
                <a:tab pos="1193800" algn="l"/>
                <a:tab pos="1651000" algn="l"/>
                <a:tab pos="2108200" algn="l"/>
                <a:tab pos="2565400" algn="l"/>
                <a:tab pos="3022600" algn="l"/>
                <a:tab pos="3479800" algn="l"/>
                <a:tab pos="3937000" algn="l"/>
                <a:tab pos="4394200" algn="l"/>
                <a:tab pos="4851400" algn="l"/>
                <a:tab pos="5308600" algn="l"/>
                <a:tab pos="5765800" algn="l"/>
                <a:tab pos="6223000" algn="l"/>
                <a:tab pos="6680200" algn="l"/>
                <a:tab pos="7137400" algn="l"/>
                <a:tab pos="7594600" algn="l"/>
                <a:tab pos="8051800" algn="l"/>
                <a:tab pos="8509000" algn="l"/>
                <a:tab pos="8966200" algn="l"/>
                <a:tab pos="94234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79400" algn="l"/>
                <a:tab pos="736600" algn="l"/>
                <a:tab pos="1193800" algn="l"/>
                <a:tab pos="1651000" algn="l"/>
                <a:tab pos="2108200" algn="l"/>
                <a:tab pos="2565400" algn="l"/>
                <a:tab pos="3022600" algn="l"/>
                <a:tab pos="3479800" algn="l"/>
                <a:tab pos="3937000" algn="l"/>
                <a:tab pos="4394200" algn="l"/>
                <a:tab pos="4851400" algn="l"/>
                <a:tab pos="5308600" algn="l"/>
                <a:tab pos="5765800" algn="l"/>
                <a:tab pos="6223000" algn="l"/>
                <a:tab pos="6680200" algn="l"/>
                <a:tab pos="7137400" algn="l"/>
                <a:tab pos="7594600" algn="l"/>
                <a:tab pos="8051800" algn="l"/>
                <a:tab pos="8509000" algn="l"/>
                <a:tab pos="8966200" algn="l"/>
                <a:tab pos="94234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79400" algn="l"/>
                <a:tab pos="736600" algn="l"/>
                <a:tab pos="1193800" algn="l"/>
                <a:tab pos="1651000" algn="l"/>
                <a:tab pos="2108200" algn="l"/>
                <a:tab pos="2565400" algn="l"/>
                <a:tab pos="3022600" algn="l"/>
                <a:tab pos="3479800" algn="l"/>
                <a:tab pos="3937000" algn="l"/>
                <a:tab pos="4394200" algn="l"/>
                <a:tab pos="4851400" algn="l"/>
                <a:tab pos="5308600" algn="l"/>
                <a:tab pos="5765800" algn="l"/>
                <a:tab pos="6223000" algn="l"/>
                <a:tab pos="6680200" algn="l"/>
                <a:tab pos="7137400" algn="l"/>
                <a:tab pos="7594600" algn="l"/>
                <a:tab pos="8051800" algn="l"/>
                <a:tab pos="8509000" algn="l"/>
                <a:tab pos="8966200" algn="l"/>
                <a:tab pos="94234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79400" algn="l"/>
                <a:tab pos="736600" algn="l"/>
                <a:tab pos="1193800" algn="l"/>
                <a:tab pos="1651000" algn="l"/>
                <a:tab pos="2108200" algn="l"/>
                <a:tab pos="2565400" algn="l"/>
                <a:tab pos="3022600" algn="l"/>
                <a:tab pos="3479800" algn="l"/>
                <a:tab pos="3937000" algn="l"/>
                <a:tab pos="4394200" algn="l"/>
                <a:tab pos="4851400" algn="l"/>
                <a:tab pos="5308600" algn="l"/>
                <a:tab pos="5765800" algn="l"/>
                <a:tab pos="6223000" algn="l"/>
                <a:tab pos="6680200" algn="l"/>
                <a:tab pos="7137400" algn="l"/>
                <a:tab pos="7594600" algn="l"/>
                <a:tab pos="8051800" algn="l"/>
                <a:tab pos="8509000" algn="l"/>
                <a:tab pos="8966200" algn="l"/>
                <a:tab pos="94234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en-US" sz="2000" b="1" dirty="0">
                <a:solidFill>
                  <a:schemeClr val="tx1"/>
                </a:solidFill>
                <a:latin typeface="+mj-lt"/>
              </a:rPr>
              <a:t>2 курс </a:t>
            </a:r>
          </a:p>
          <a:p>
            <a:pPr marL="347663" indent="-342900" eaLnBrk="1" hangingPunct="1">
              <a:buClr>
                <a:srgbClr val="474747"/>
              </a:buClr>
              <a:buFont typeface="Wingdings" pitchFamily="2" charset="2"/>
              <a:buChar char="Ø"/>
            </a:pPr>
            <a:r>
              <a:rPr lang="ru-RU" altLang="en-US" sz="2000" dirty="0">
                <a:solidFill>
                  <a:schemeClr val="tx1"/>
                </a:solidFill>
                <a:latin typeface="+mj-lt"/>
              </a:rPr>
              <a:t>Освоение базовых грамматики и фонетики, разговорная практика</a:t>
            </a:r>
          </a:p>
          <a:p>
            <a:pPr marL="4763" indent="0" eaLnBrk="1" hangingPunct="1">
              <a:buClr>
                <a:srgbClr val="474747"/>
              </a:buClr>
            </a:pPr>
            <a:r>
              <a:rPr lang="ru-RU" altLang="en-US" sz="2000" b="1" dirty="0">
                <a:solidFill>
                  <a:schemeClr val="tx1"/>
                </a:solidFill>
                <a:latin typeface="+mj-lt"/>
              </a:rPr>
              <a:t>3 курс</a:t>
            </a:r>
          </a:p>
          <a:p>
            <a:pPr marL="347663" indent="-342900" eaLnBrk="1" hangingPunct="1">
              <a:buClr>
                <a:srgbClr val="474747"/>
              </a:buClr>
              <a:buFont typeface="Wingdings" pitchFamily="2" charset="2"/>
              <a:buChar char="Ø"/>
            </a:pPr>
            <a:r>
              <a:rPr lang="ru-RU" altLang="en-US" sz="2000" dirty="0">
                <a:solidFill>
                  <a:schemeClr val="tx1"/>
                </a:solidFill>
                <a:latin typeface="+mj-lt"/>
              </a:rPr>
              <a:t>Обсуждение исторических, географических, экономических, политических вопросов и различных аспектов культуры</a:t>
            </a:r>
          </a:p>
          <a:p>
            <a:pPr marL="4763" indent="0" eaLnBrk="1" hangingPunct="1">
              <a:buClr>
                <a:srgbClr val="474747"/>
              </a:buClr>
            </a:pPr>
            <a:r>
              <a:rPr lang="ru-RU" altLang="en-US" sz="2000" b="1" dirty="0">
                <a:solidFill>
                  <a:schemeClr val="tx1"/>
                </a:solidFill>
                <a:latin typeface="+mj-lt"/>
              </a:rPr>
              <a:t>4 курс </a:t>
            </a:r>
            <a:r>
              <a:rPr lang="ru-RU" altLang="en-US" sz="2000" dirty="0">
                <a:solidFill>
                  <a:schemeClr val="tx1"/>
                </a:solidFill>
                <a:latin typeface="+mj-lt"/>
              </a:rPr>
              <a:t>(по выбору: продолжение изучения второго восточного языка или дополнительные часы основного языка)</a:t>
            </a:r>
          </a:p>
          <a:p>
            <a:pPr marL="347663" indent="-342900" eaLnBrk="1" hangingPunct="1">
              <a:buClr>
                <a:srgbClr val="474747"/>
              </a:buClr>
              <a:buFont typeface="Wingdings" pitchFamily="2" charset="2"/>
              <a:buChar char="Ø"/>
            </a:pPr>
            <a:r>
              <a:rPr lang="ru-RU" altLang="en-US" sz="2000" dirty="0">
                <a:solidFill>
                  <a:schemeClr val="tx1"/>
                </a:solidFill>
                <a:latin typeface="+mj-lt"/>
              </a:rPr>
              <a:t>Переводы специальных текстов, углубленное изучение грамматики, активная разговорная практика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8267D662-6E88-098C-C7C2-E3E9B91F4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" b="4150"/>
          <a:stretch>
            <a:fillRect/>
          </a:stretch>
        </p:blipFill>
        <p:spPr bwMode="auto">
          <a:xfrm>
            <a:off x="444184" y="4960804"/>
            <a:ext cx="2851386" cy="174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4150" b="415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B6D53154-D28E-1AD6-FA48-5F7EC5304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4" b="6554"/>
          <a:stretch>
            <a:fillRect/>
          </a:stretch>
        </p:blipFill>
        <p:spPr bwMode="auto">
          <a:xfrm>
            <a:off x="3278126" y="4960802"/>
            <a:ext cx="2849783" cy="174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6554" b="65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8858642A-4C10-1EA8-E2D0-B48124057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25626"/>
          <a:stretch>
            <a:fillRect/>
          </a:stretch>
        </p:blipFill>
        <p:spPr bwMode="auto">
          <a:xfrm>
            <a:off x="6115537" y="4960803"/>
            <a:ext cx="2708675" cy="174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771" b="2562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FA25C498-510F-383D-6C20-92E4017B4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02"/>
          <a:stretch>
            <a:fillRect/>
          </a:stretch>
        </p:blipFill>
        <p:spPr bwMode="auto">
          <a:xfrm>
            <a:off x="8824212" y="4960803"/>
            <a:ext cx="2864381" cy="174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261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Текст 16">
            <a:extLst>
              <a:ext uri="{FF2B5EF4-FFF2-40B4-BE49-F238E27FC236}">
                <a16:creationId xmlns:a16="http://schemas.microsoft.com/office/drawing/2014/main" id="{3778A696-D501-E5D7-1E62-2CE841E07764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259892" y="548721"/>
            <a:ext cx="3385678" cy="2229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/>
              <a:t>НИУ ВШЭ – Санкт-Петербург</a:t>
            </a:r>
          </a:p>
          <a:p>
            <a:r>
              <a:rPr lang="ru-RU" sz="140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72980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400"/>
              <a:t>ОП Востоковедение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400"/>
              <a:t>Институт востоковедения и африканистики 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22E91E2A-6F7E-E9B2-0E9F-38F42F63463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67022" y="1501079"/>
            <a:ext cx="11057955" cy="648512"/>
          </a:xfrm>
          <a:prstGeom prst="rect">
            <a:avLst/>
          </a:prstGeom>
          <a:noFill/>
          <a:ln w="9525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en-US" sz="3600" b="1">
                <a:solidFill>
                  <a:srgbClr val="0E2D69"/>
                </a:solidFill>
                <a:latin typeface="+mj-lt"/>
              </a:rPr>
              <a:t>Английский и второй европейский язык по выбору</a:t>
            </a:r>
            <a:endParaRPr lang="ru-RU" altLang="en-US" sz="3600" b="1" dirty="0">
              <a:solidFill>
                <a:srgbClr val="0E2D69"/>
              </a:solidFill>
              <a:latin typeface="+mj-lt"/>
            </a:endParaRP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2371C67F-F917-CC3E-67E0-201817DDDFA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259513" y="549275"/>
            <a:ext cx="3819525" cy="752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/>
              <a:t>НИУ ВШЭ – Санкт-Петербург</a:t>
            </a:r>
          </a:p>
          <a:p>
            <a:r>
              <a:rPr lang="ru-RU" sz="1400"/>
              <a:t>2024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328041A4-AF7A-CC0E-5931-A6EBAEE55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689" y="2535031"/>
            <a:ext cx="9920379" cy="364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marL="342900" indent="-342900" eaLnBrk="1" hangingPunct="1">
              <a:lnSpc>
                <a:spcPct val="120000"/>
              </a:lnSpc>
              <a:spcBef>
                <a:spcPts val="600"/>
              </a:spcBef>
              <a:buClr>
                <a:srgbClr val="474747"/>
              </a:buClr>
              <a:buFont typeface="Wingdings" pitchFamily="2" charset="2"/>
              <a:buChar char="ü"/>
            </a:pPr>
            <a:r>
              <a:rPr lang="ru-RU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Английский язык на 1-2 курсе = 4 часа в неделю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600"/>
              </a:spcBef>
              <a:buClr>
                <a:srgbClr val="474747"/>
              </a:buClr>
              <a:buFont typeface="Wingdings" pitchFamily="2" charset="2"/>
              <a:buChar char="ü"/>
            </a:pPr>
            <a:r>
              <a:rPr lang="ru-RU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Сдача экзамена </a:t>
            </a:r>
            <a:r>
              <a:rPr lang="en-US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IELTS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600"/>
              </a:spcBef>
              <a:buClr>
                <a:srgbClr val="474747"/>
              </a:buClr>
              <a:buFont typeface="Wingdings" pitchFamily="2" charset="2"/>
              <a:buChar char="ü"/>
            </a:pPr>
            <a:r>
              <a:rPr lang="ru-RU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Лекции и семинары на английском языке 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600"/>
              </a:spcBef>
              <a:buClr>
                <a:srgbClr val="474747"/>
              </a:buClr>
              <a:buFont typeface="Wingdings" pitchFamily="2" charset="2"/>
              <a:buChar char="ü"/>
            </a:pPr>
            <a:endParaRPr lang="ru-RU" altLang="en-US" sz="2400" dirty="0">
              <a:solidFill>
                <a:srgbClr val="0E2D69"/>
              </a:solidFill>
              <a:latin typeface="Open Sans" panose="020B0606030504020204" pitchFamily="34" charset="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ts val="600"/>
              </a:spcBef>
              <a:buClr>
                <a:srgbClr val="474747"/>
              </a:buClr>
              <a:buFont typeface="Wingdings" pitchFamily="2" charset="2"/>
              <a:buChar char="ü"/>
            </a:pPr>
            <a:r>
              <a:rPr lang="ru-RU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Второй европейский язык по выбору на </a:t>
            </a:r>
            <a:r>
              <a:rPr lang="ru-RU" altLang="en-US" sz="2400">
                <a:solidFill>
                  <a:srgbClr val="0E2D69"/>
                </a:solidFill>
                <a:latin typeface="Open Sans" panose="020B0606030504020204" pitchFamily="34" charset="0"/>
              </a:rPr>
              <a:t>3 курсе: испанский, итальянский, немецкий или французский </a:t>
            </a:r>
            <a:r>
              <a:rPr lang="ru-RU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(возможно открытие групп для продолжающих)</a:t>
            </a:r>
          </a:p>
          <a:p>
            <a:pPr marL="346075" indent="-342900" eaLnBrk="1" hangingPunct="1">
              <a:lnSpc>
                <a:spcPct val="120000"/>
              </a:lnSpc>
              <a:spcBef>
                <a:spcPts val="600"/>
              </a:spcBef>
              <a:buClrTx/>
              <a:buFont typeface="Wingdings" pitchFamily="2" charset="2"/>
              <a:buChar char="ü"/>
            </a:pPr>
            <a:endParaRPr lang="ru-RU" altLang="en-US" sz="2400" dirty="0">
              <a:solidFill>
                <a:srgbClr val="0E2D69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641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400"/>
              <a:t>ОП Востоковедение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400"/>
              <a:t>Институт востоковедения и африканистики 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22E91E2A-6F7E-E9B2-0E9F-38F42F63463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85897" y="1217779"/>
            <a:ext cx="11057955" cy="648512"/>
          </a:xfrm>
          <a:prstGeom prst="rect">
            <a:avLst/>
          </a:prstGeom>
          <a:noFill/>
          <a:ln w="9525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en-US" sz="3600" b="1">
                <a:solidFill>
                  <a:srgbClr val="0E2D69"/>
                </a:solidFill>
                <a:latin typeface="+mj-lt"/>
              </a:rPr>
              <a:t>Специализации и треки на 3-5 курсах</a:t>
            </a:r>
            <a:endParaRPr lang="ru-RU" altLang="en-US" sz="3600" b="1" dirty="0">
              <a:solidFill>
                <a:srgbClr val="0E2D69"/>
              </a:solidFill>
              <a:latin typeface="+mj-lt"/>
            </a:endParaRP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2371C67F-F917-CC3E-67E0-201817DDDFA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259513" y="549275"/>
            <a:ext cx="3819525" cy="752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/>
              <a:t>НИУ ВШЭ – Санкт-Петербург</a:t>
            </a:r>
          </a:p>
          <a:p>
            <a:r>
              <a:rPr lang="ru-RU" sz="1400"/>
              <a:t>2024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328041A4-AF7A-CC0E-5931-A6EBAEE55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04" y="1866291"/>
            <a:ext cx="7394233" cy="364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marL="3175" eaLnBrk="1" hangingPunct="1">
              <a:lnSpc>
                <a:spcPct val="120000"/>
              </a:lnSpc>
              <a:spcBef>
                <a:spcPts val="600"/>
              </a:spcBef>
              <a:buClrTx/>
            </a:pPr>
            <a:r>
              <a:rPr lang="ru-RU" altLang="en-US" sz="2400" b="1" dirty="0">
                <a:solidFill>
                  <a:srgbClr val="0E2D69"/>
                </a:solidFill>
                <a:latin typeface="+mj-lt"/>
              </a:rPr>
              <a:t>Политическое и экономическое развитие стран Востока</a:t>
            </a:r>
          </a:p>
          <a:p>
            <a:pPr marL="346075" indent="-342900" eaLnBrk="1" hangingPunct="1">
              <a:lnSpc>
                <a:spcPct val="120000"/>
              </a:lnSpc>
              <a:spcBef>
                <a:spcPts val="600"/>
              </a:spcBef>
              <a:buClrTx/>
              <a:buFont typeface="Wingdings" pitchFamily="2" charset="2"/>
              <a:buChar char="ü"/>
            </a:pPr>
            <a:r>
              <a:rPr lang="ru-RU" altLang="en-US" sz="2400" dirty="0">
                <a:solidFill>
                  <a:srgbClr val="0E2D69"/>
                </a:solidFill>
                <a:latin typeface="+mj-lt"/>
              </a:rPr>
              <a:t>Политология</a:t>
            </a:r>
          </a:p>
          <a:p>
            <a:pPr marL="346075" indent="-342900" eaLnBrk="1" hangingPunct="1">
              <a:lnSpc>
                <a:spcPct val="120000"/>
              </a:lnSpc>
              <a:spcBef>
                <a:spcPts val="600"/>
              </a:spcBef>
              <a:buClrTx/>
              <a:buFont typeface="Wingdings" pitchFamily="2" charset="2"/>
              <a:buChar char="ü"/>
            </a:pPr>
            <a:r>
              <a:rPr lang="ru-RU" altLang="en-US" sz="2400" dirty="0">
                <a:solidFill>
                  <a:srgbClr val="0E2D69"/>
                </a:solidFill>
                <a:latin typeface="+mj-lt"/>
              </a:rPr>
              <a:t>Экономика</a:t>
            </a:r>
          </a:p>
          <a:p>
            <a:pPr marL="346075" indent="-342900" eaLnBrk="1" hangingPunct="1">
              <a:lnSpc>
                <a:spcPct val="120000"/>
              </a:lnSpc>
              <a:spcBef>
                <a:spcPts val="600"/>
              </a:spcBef>
              <a:buClrTx/>
              <a:buFont typeface="Wingdings" pitchFamily="2" charset="2"/>
              <a:buChar char="ü"/>
            </a:pPr>
            <a:r>
              <a:rPr lang="ru-RU" altLang="en-US" sz="2400" dirty="0">
                <a:solidFill>
                  <a:srgbClr val="0E2D69"/>
                </a:solidFill>
                <a:latin typeface="+mj-lt"/>
              </a:rPr>
              <a:t>Международные отношения</a:t>
            </a:r>
          </a:p>
          <a:p>
            <a:pPr marL="346075" indent="-342900" eaLnBrk="1" hangingPunct="1">
              <a:lnSpc>
                <a:spcPct val="120000"/>
              </a:lnSpc>
              <a:spcBef>
                <a:spcPts val="600"/>
              </a:spcBef>
              <a:buClrTx/>
              <a:buFont typeface="Wingdings" pitchFamily="2" charset="2"/>
              <a:buChar char="ü"/>
            </a:pPr>
            <a:endParaRPr lang="ru-RU" altLang="en-US" sz="600" b="1" dirty="0">
              <a:solidFill>
                <a:srgbClr val="0E2D69"/>
              </a:solidFill>
              <a:latin typeface="+mj-lt"/>
            </a:endParaRPr>
          </a:p>
          <a:p>
            <a:pPr marL="3175" eaLnBrk="1" hangingPunct="1">
              <a:lnSpc>
                <a:spcPct val="120000"/>
              </a:lnSpc>
              <a:spcBef>
                <a:spcPts val="600"/>
              </a:spcBef>
              <a:buClrTx/>
            </a:pPr>
            <a:r>
              <a:rPr lang="ru-RU" altLang="en-US" sz="2400" b="1" dirty="0">
                <a:solidFill>
                  <a:srgbClr val="0E2D69"/>
                </a:solidFill>
                <a:latin typeface="+mj-lt"/>
              </a:rPr>
              <a:t>Общество и культура стран Востока</a:t>
            </a:r>
          </a:p>
          <a:p>
            <a:pPr marL="346075" indent="-342900" eaLnBrk="1" hangingPunct="1">
              <a:lnSpc>
                <a:spcPct val="120000"/>
              </a:lnSpc>
              <a:spcBef>
                <a:spcPts val="600"/>
              </a:spcBef>
              <a:buClrTx/>
              <a:buFont typeface="Wingdings" pitchFamily="2" charset="2"/>
              <a:buChar char="ü"/>
            </a:pPr>
            <a:r>
              <a:rPr lang="ru-RU" altLang="en-US" sz="2400" dirty="0">
                <a:solidFill>
                  <a:srgbClr val="0E2D69"/>
                </a:solidFill>
                <a:latin typeface="+mj-lt"/>
              </a:rPr>
              <a:t>Социология </a:t>
            </a:r>
          </a:p>
          <a:p>
            <a:pPr marL="346075" indent="-342900" eaLnBrk="1" hangingPunct="1">
              <a:lnSpc>
                <a:spcPct val="120000"/>
              </a:lnSpc>
              <a:spcBef>
                <a:spcPts val="600"/>
              </a:spcBef>
              <a:buClrTx/>
              <a:buFont typeface="Wingdings" pitchFamily="2" charset="2"/>
              <a:buChar char="ü"/>
            </a:pPr>
            <a:r>
              <a:rPr lang="ru-RU" altLang="en-US" sz="2400" dirty="0">
                <a:solidFill>
                  <a:srgbClr val="0E2D69"/>
                </a:solidFill>
                <a:latin typeface="+mj-lt"/>
              </a:rPr>
              <a:t>Искусствоведение</a:t>
            </a:r>
          </a:p>
          <a:p>
            <a:pPr marL="346075" indent="-342900" eaLnBrk="1" hangingPunct="1">
              <a:lnSpc>
                <a:spcPct val="120000"/>
              </a:lnSpc>
              <a:spcBef>
                <a:spcPts val="600"/>
              </a:spcBef>
              <a:buClrTx/>
              <a:buFont typeface="Wingdings" pitchFamily="2" charset="2"/>
              <a:buChar char="ü"/>
            </a:pPr>
            <a:r>
              <a:rPr lang="ru-RU" altLang="en-US" sz="2400" dirty="0">
                <a:solidFill>
                  <a:srgbClr val="0E2D69"/>
                </a:solidFill>
                <a:latin typeface="+mj-lt"/>
              </a:rPr>
              <a:t>История общественной мысли</a:t>
            </a:r>
          </a:p>
          <a:p>
            <a:pPr marL="346075" indent="-342900" eaLnBrk="1" hangingPunct="1">
              <a:lnSpc>
                <a:spcPct val="120000"/>
              </a:lnSpc>
              <a:spcBef>
                <a:spcPts val="600"/>
              </a:spcBef>
              <a:buClrTx/>
              <a:buFont typeface="Wingdings" pitchFamily="2" charset="2"/>
              <a:buChar char="ü"/>
            </a:pPr>
            <a:endParaRPr lang="ru-RU" altLang="en-US" sz="2400" dirty="0">
              <a:solidFill>
                <a:srgbClr val="0E2D69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D9A2B-D691-6F64-89DC-1BC591024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402" y="3317929"/>
            <a:ext cx="2107170" cy="74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A2A4BD03-1283-87E4-2475-EDD8309E3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2547136"/>
            <a:ext cx="2368550" cy="61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0C599E4E-CAD7-216A-E0C1-938336DD0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201" y="2096302"/>
            <a:ext cx="2617651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F2B97138-5F21-320F-D8FD-CC7429E76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10" y="2430832"/>
            <a:ext cx="1370012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D85E30EE-0FC0-A07D-436A-763954043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65"/>
          <a:stretch>
            <a:fillRect/>
          </a:stretch>
        </p:blipFill>
        <p:spPr bwMode="auto">
          <a:xfrm>
            <a:off x="10048373" y="5243012"/>
            <a:ext cx="1954214" cy="13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3016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5AD28DF-29A6-C390-8B48-7CA4942F8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196" y="4201150"/>
            <a:ext cx="2409614" cy="1534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Рисунок 12">
            <a:extLst>
              <a:ext uri="{FF2B5EF4-FFF2-40B4-BE49-F238E27FC236}">
                <a16:creationId xmlns:a16="http://schemas.microsoft.com/office/drawing/2014/main" id="{52CF67F9-6233-271D-43A2-24F5501DF9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8018" y="4627969"/>
            <a:ext cx="1229637" cy="1229861"/>
          </a:xfrm>
          <a:prstGeom prst="rect">
            <a:avLst/>
          </a:prstGeom>
        </p:spPr>
      </p:pic>
      <p:pic>
        <p:nvPicPr>
          <p:cNvPr id="13" name="Рисунок 14">
            <a:extLst>
              <a:ext uri="{FF2B5EF4-FFF2-40B4-BE49-F238E27FC236}">
                <a16:creationId xmlns:a16="http://schemas.microsoft.com/office/drawing/2014/main" id="{15424086-147E-0E4F-D820-6567997F0C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5105" y="5671743"/>
            <a:ext cx="3901881" cy="93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83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400"/>
              <a:t>ОП Востоковедение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400"/>
              <a:t>Институт востоковедения и африканистики 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22E91E2A-6F7E-E9B2-0E9F-38F42F63463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62125" y="1275329"/>
            <a:ext cx="11057955" cy="648512"/>
          </a:xfrm>
          <a:prstGeom prst="rect">
            <a:avLst/>
          </a:prstGeom>
          <a:noFill/>
          <a:ln w="9525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en-US" sz="3600" b="1">
                <a:solidFill>
                  <a:srgbClr val="0E2D69"/>
                </a:solidFill>
                <a:latin typeface="+mj-lt"/>
              </a:rPr>
              <a:t>Дополнительные специализации  (minors) 2-3 курс</a:t>
            </a:r>
            <a:endParaRPr lang="ru-RU" altLang="en-US" sz="3600" b="1" dirty="0">
              <a:solidFill>
                <a:srgbClr val="0E2D69"/>
              </a:solidFill>
              <a:latin typeface="+mj-lt"/>
            </a:endParaRP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2371C67F-F917-CC3E-67E0-201817DDDFA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259513" y="549275"/>
            <a:ext cx="3819525" cy="752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/>
              <a:t>НИУ ВШЭ – Санкт-Петербург</a:t>
            </a:r>
          </a:p>
          <a:p>
            <a:r>
              <a:rPr lang="ru-RU" sz="1400"/>
              <a:t>2024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8F29A0B5-C69E-D7DC-A15F-0C55F1043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643" y="2341816"/>
            <a:ext cx="10090713" cy="287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ts val="600"/>
              </a:spcBef>
              <a:buClr>
                <a:srgbClr val="474747"/>
              </a:buClr>
            </a:pPr>
            <a:r>
              <a:rPr lang="ru-RU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"Обработка и анализ данных / Data </a:t>
            </a:r>
            <a:r>
              <a:rPr lang="ru-RU" altLang="en-US" sz="2400" dirty="0" err="1">
                <a:solidFill>
                  <a:srgbClr val="0E2D69"/>
                </a:solidFill>
                <a:latin typeface="Open Sans" panose="020B0606030504020204" pitchFamily="34" charset="0"/>
              </a:rPr>
              <a:t>science</a:t>
            </a:r>
            <a:r>
              <a:rPr lang="ru-RU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"</a:t>
            </a:r>
          </a:p>
          <a:p>
            <a:pPr algn="ctr" eaLnBrk="1" hangingPunct="1">
              <a:lnSpc>
                <a:spcPct val="75000"/>
              </a:lnSpc>
              <a:spcBef>
                <a:spcPts val="600"/>
              </a:spcBef>
              <a:buClr>
                <a:srgbClr val="474747"/>
              </a:buClr>
            </a:pPr>
            <a:r>
              <a:rPr lang="ru-RU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"Международный бизнес"</a:t>
            </a:r>
          </a:p>
          <a:p>
            <a:pPr algn="ctr" eaLnBrk="1" hangingPunct="1">
              <a:lnSpc>
                <a:spcPct val="75000"/>
              </a:lnSpc>
              <a:spcBef>
                <a:spcPts val="600"/>
              </a:spcBef>
              <a:buClr>
                <a:srgbClr val="474747"/>
              </a:buClr>
            </a:pPr>
            <a:r>
              <a:rPr lang="ru-RU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"Креативные индустрии"</a:t>
            </a:r>
          </a:p>
          <a:p>
            <a:pPr algn="ctr" eaLnBrk="1" hangingPunct="1">
              <a:lnSpc>
                <a:spcPct val="75000"/>
              </a:lnSpc>
              <a:spcBef>
                <a:spcPts val="600"/>
              </a:spcBef>
              <a:buClr>
                <a:srgbClr val="474747"/>
              </a:buClr>
            </a:pPr>
            <a:r>
              <a:rPr lang="ru-RU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"Европейское пространство: политика, экономика, культура"</a:t>
            </a:r>
          </a:p>
          <a:p>
            <a:pPr algn="ctr" eaLnBrk="1" hangingPunct="1">
              <a:lnSpc>
                <a:spcPct val="75000"/>
              </a:lnSpc>
              <a:spcBef>
                <a:spcPts val="600"/>
              </a:spcBef>
              <a:buClr>
                <a:srgbClr val="474747"/>
              </a:buClr>
            </a:pPr>
            <a:r>
              <a:rPr lang="ru-RU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"Социальная антропология"</a:t>
            </a:r>
          </a:p>
          <a:p>
            <a:pPr algn="ctr" eaLnBrk="1" hangingPunct="1">
              <a:lnSpc>
                <a:spcPct val="75000"/>
              </a:lnSpc>
              <a:spcBef>
                <a:spcPts val="600"/>
              </a:spcBef>
              <a:buClr>
                <a:srgbClr val="474747"/>
              </a:buClr>
            </a:pPr>
            <a:r>
              <a:rPr lang="ru-RU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"Личные и поведенческие финансы"</a:t>
            </a:r>
          </a:p>
          <a:p>
            <a:pPr algn="ctr" eaLnBrk="1" hangingPunct="1">
              <a:lnSpc>
                <a:spcPct val="75000"/>
              </a:lnSpc>
              <a:spcBef>
                <a:spcPts val="600"/>
              </a:spcBef>
              <a:buClr>
                <a:srgbClr val="474747"/>
              </a:buClr>
            </a:pPr>
            <a:r>
              <a:rPr lang="ru-RU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"Предпринимательские проекты и стартапы"</a:t>
            </a:r>
          </a:p>
          <a:p>
            <a:pPr algn="ctr" eaLnBrk="1" hangingPunct="1">
              <a:lnSpc>
                <a:spcPct val="90000"/>
              </a:lnSpc>
              <a:buClrTx/>
            </a:pPr>
            <a:r>
              <a:rPr lang="ru-RU" altLang="en-US" sz="2400" dirty="0">
                <a:solidFill>
                  <a:srgbClr val="0E2D69"/>
                </a:solidFill>
                <a:latin typeface="Open Sans" panose="020B0606030504020204" pitchFamily="34" charset="0"/>
              </a:rPr>
              <a:t>и др.</a:t>
            </a:r>
          </a:p>
          <a:p>
            <a:pPr eaLnBrk="1" hangingPunct="1">
              <a:lnSpc>
                <a:spcPct val="90000"/>
              </a:lnSpc>
              <a:buClrTx/>
              <a:buFontTx/>
              <a:buNone/>
            </a:pPr>
            <a:endParaRPr lang="ru-RU" altLang="en-US" sz="2400" b="1" dirty="0">
              <a:solidFill>
                <a:srgbClr val="0E2D69"/>
              </a:solidFill>
              <a:latin typeface="Open Sans" panose="020B0606030504020204" pitchFamily="34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26DA7AF1-0FC1-3B09-6A1C-E5B69BFED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4693" y="5677958"/>
            <a:ext cx="8532813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en-US" sz="2200" b="1" dirty="0">
                <a:solidFill>
                  <a:srgbClr val="0E2D6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Позволяют студентам продолжить образование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en-US" sz="2200" b="1" dirty="0">
                <a:solidFill>
                  <a:srgbClr val="0E2D6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на разных магистерских программах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A5AC2209-1876-2A95-18A3-955FF5556ED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882113" y="5259098"/>
            <a:ext cx="417974" cy="419745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675 0 0"/>
              <a:gd name="G8" fmla="+- 1 0 0"/>
              <a:gd name="G9" fmla="+- 1 0 0"/>
              <a:gd name="G10" fmla="+- 1 0 0"/>
              <a:gd name="G11" fmla="*/ 1 895 51712"/>
              <a:gd name="G12" fmla="+- 1 0 0"/>
              <a:gd name="G13" fmla="*/ 1 51565 51712"/>
              <a:gd name="G14" fmla="+- 1 0 0"/>
              <a:gd name="G15" fmla="+- 32768 0 0"/>
              <a:gd name="G16" fmla="+- 65534 0 0"/>
              <a:gd name="G17" fmla="+- 1 0 0"/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3375 w 21600"/>
              <a:gd name="T9" fmla="*/ 5400 h 21600"/>
              <a:gd name="T10" fmla="*/ 18900 w 21600"/>
              <a:gd name="T11" fmla="*/ 162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216BAB"/>
          </a:solidFill>
          <a:ln w="25560" cap="flat">
            <a:solidFill>
              <a:srgbClr val="216BA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73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9875bd71-cde8-496c-a136-433f55d5e6d0"/>
    <ds:schemaRef ds:uri="e96afe77-3acb-4328-97fc-408e1bde3ecd"/>
  </ds:schemaRefs>
</ds:datastoreItem>
</file>

<file path=customXml/itemProps2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3DAF31-D8A6-49A0-9A5D-8B2EA5B1C511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334</Words>
  <Application>Microsoft Office PowerPoint</Application>
  <PresentationFormat>Широкоэкранный</PresentationFormat>
  <Paragraphs>67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Office Theme</vt:lpstr>
      <vt:lpstr>Образовательная программа ВОСТОКОВЕДЕНИЕ (Бакалавриат)</vt:lpstr>
      <vt:lpstr> Институт востоковедения и африканистики  (до 2022 года – Департамент востоковедения и африканистики)</vt:lpstr>
      <vt:lpstr>Презентация PowerPoint</vt:lpstr>
      <vt:lpstr>Изучение восточных языков</vt:lpstr>
      <vt:lpstr>Первый восточный язык</vt:lpstr>
      <vt:lpstr>Второй восточный язык</vt:lpstr>
      <vt:lpstr>Английский и второй европейский язык по выбору</vt:lpstr>
      <vt:lpstr>Специализации и треки на 3-5 курсах</vt:lpstr>
      <vt:lpstr>Дополнительные специализации  (minors) 2-3 курс</vt:lpstr>
      <vt:lpstr>Стажировки в странах изучаемых языков</vt:lpstr>
      <vt:lpstr>Практика</vt:lpstr>
      <vt:lpstr>Внеучебная деятельность </vt:lpstr>
      <vt:lpstr>Сферы трудоустройства выпускников </vt:lpstr>
      <vt:lpstr>Экспертно-аналитическая сфера деятельности</vt:lpstr>
      <vt:lpstr>Организационно-управленческая сфера деятельности</vt:lpstr>
      <vt:lpstr>Научно-исследовательская и  преподавательская сфера деятельности</vt:lpstr>
      <vt:lpstr>Культурно-просветительская сфера деятельности</vt:lpstr>
      <vt:lpstr>Редакционно-издательская  и  переводческая сфера деятельности</vt:lpstr>
      <vt:lpstr>Презентация PowerPoint</vt:lpstr>
      <vt:lpstr>Общие сведения о программе</vt:lpstr>
      <vt:lpstr>Показатели 2023 года</vt:lpstr>
      <vt:lpstr>Скидки на обучение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S194</cp:lastModifiedBy>
  <cp:revision>19</cp:revision>
  <cp:lastPrinted>2021-11-11T13:08:42Z</cp:lastPrinted>
  <dcterms:created xsi:type="dcterms:W3CDTF">2021-11-11T08:52:47Z</dcterms:created>
  <dcterms:modified xsi:type="dcterms:W3CDTF">2024-02-17T09:57:59Z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