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2" r:id="rId3"/>
    <p:sldId id="314" r:id="rId4"/>
    <p:sldId id="315" r:id="rId5"/>
    <p:sldId id="316" r:id="rId6"/>
    <p:sldId id="317" r:id="rId7"/>
    <p:sldId id="318" r:id="rId8"/>
    <p:sldId id="26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270" r:id="rId20"/>
  </p:sldIdLst>
  <p:sldSz cx="9144000" cy="6858000" type="screen4x3"/>
  <p:notesSz cx="6769100" cy="9906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F82"/>
    <a:srgbClr val="21386F"/>
    <a:srgbClr val="1C2A5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293" autoAdjust="0"/>
    <p:restoredTop sz="99537" autoAdjust="0"/>
  </p:normalViewPr>
  <p:slideViewPr>
    <p:cSldViewPr snapToGrid="0" snapToObjects="1">
      <p:cViewPr>
        <p:scale>
          <a:sx n="110" d="100"/>
          <a:sy n="110" d="100"/>
        </p:scale>
        <p:origin x="-19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72.20.0.78\Units\nauka\&#1050;&#1040;&#1044;&#1056;&#1054;&#1042;&#1067;&#1049;%20&#1056;&#1045;&#1047;&#1045;&#1056;&#1042;\2016\&#1050;&#1072;&#1076;&#1088;&#1086;&#1074;&#1099;&#1081;%20&#1088;&#1077;&#1079;&#1077;&#1088;&#1074;%20&#1053;&#1048;&#1059;%20&#1042;&#1064;&#1069;%20-%20&#1057;&#1055;&#1073;_&#1089;&#1086;&#1089;&#1090;&#1086;&#1103;&#1085;&#1080;&#1077;%20&#1085;&#1072;%20&#1080;&#1102;&#1085;&#1100;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72.20.0.78\Units\nauka\&#1050;&#1040;&#1044;&#1056;&#1054;&#1042;&#1067;&#1049;%20&#1056;&#1045;&#1047;&#1045;&#1056;&#1042;\2019\&#1044;&#1083;&#1103;%20&#1087;&#1088;&#1077;&#1079;&#1077;&#1085;&#1090;&#1072;&#1094;&#1080;&#1080;%20_%20&#1057;&#1055;&#1041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72.20.0.78\Units\nauka\&#1050;&#1040;&#1044;&#1056;&#1054;&#1042;&#1067;&#1049;%20&#1056;&#1045;&#1047;&#1045;&#1056;&#1042;\2019\&#1044;&#1083;&#1103;%20&#1087;&#1088;&#1077;&#1079;&#1077;&#1085;&#1090;&#1072;&#1094;&#1080;&#1080;%20_%20&#1057;&#1055;&#1041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72.20.0.78\Units\nauka\&#1050;&#1040;&#1044;&#1056;&#1054;&#1042;&#1067;&#1049;%20&#1056;&#1045;&#1047;&#1045;&#1056;&#1042;\2019\&#1044;&#1083;&#1103;%20&#1087;&#1088;&#1077;&#1079;&#1077;&#1085;&#1090;&#1072;&#1094;&#1080;&#1080;%20_%20&#1057;&#1055;&#1041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72.20.0.78\Units\nauka\&#1050;&#1040;&#1044;&#1056;&#1054;&#1042;&#1067;&#1049;%20&#1056;&#1045;&#1047;&#1045;&#1056;&#1042;\2019\&#1044;&#1083;&#1103;%20&#1087;&#1088;&#1077;&#1079;&#1077;&#1085;&#1090;&#1072;&#1094;&#1080;&#1080;%20_%20&#1057;&#1055;&#1041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Состав КР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Новые преподаватели</c:v>
                </c:pt>
                <c:pt idx="1">
                  <c:v>Новые преподаватели 30+</c:v>
                </c:pt>
                <c:pt idx="2">
                  <c:v>Будущие профессора</c:v>
                </c:pt>
                <c:pt idx="3">
                  <c:v>Новые исследователи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</c:ser>
        <c:dLbls/>
        <c:firstSliceAng val="0"/>
      </c:pieChart>
    </c:plotArea>
    <c:legend>
      <c:legendPos val="r"/>
      <c:layout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dPt>
            <c:idx val="1"/>
            <c:spPr>
              <a:solidFill>
                <a:schemeClr val="accent4">
                  <a:lumMod val="75000"/>
                </a:schemeClr>
              </a:solidFill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results!$A$25:$A$27</c:f>
              <c:strCache>
                <c:ptCount val="3"/>
                <c:pt idx="0">
                  <c:v>Новые преподаватели</c:v>
                </c:pt>
                <c:pt idx="1">
                  <c:v>Новые исследователи</c:v>
                </c:pt>
                <c:pt idx="2">
                  <c:v>Будушие профессора</c:v>
                </c:pt>
              </c:strCache>
            </c:strRef>
          </c:cat>
          <c:val>
            <c:numRef>
              <c:f>results!$B$25:$B$27</c:f>
              <c:numCache>
                <c:formatCode>General</c:formatCode>
                <c:ptCount val="3"/>
                <c:pt idx="0">
                  <c:v>14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dPt>
            <c:idx val="1"/>
            <c:spPr>
              <a:solidFill>
                <a:schemeClr val="accent4">
                  <a:lumMod val="75000"/>
                </a:schemeClr>
              </a:solidFill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results!$B$15:$B$17</c:f>
              <c:strCache>
                <c:ptCount val="3"/>
                <c:pt idx="0">
                  <c:v>Новые преподаватели ≤ 30</c:v>
                </c:pt>
                <c:pt idx="1">
                  <c:v>Новые исследователи</c:v>
                </c:pt>
                <c:pt idx="2">
                  <c:v>Будущие профессора</c:v>
                </c:pt>
              </c:strCache>
            </c:strRef>
          </c:cat>
          <c:val>
            <c:numRef>
              <c:f>results!$C$15:$C$17</c:f>
              <c:numCache>
                <c:formatCode>General</c:formatCode>
                <c:ptCount val="3"/>
                <c:pt idx="0">
                  <c:v>6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results!$C$43</c:f>
              <c:strCache>
                <c:ptCount val="1"/>
                <c:pt idx="0">
                  <c:v>2018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results!$B$44:$B$47</c:f>
              <c:strCache>
                <c:ptCount val="4"/>
                <c:pt idx="0">
                  <c:v>Книги</c:v>
                </c:pt>
                <c:pt idx="1">
                  <c:v>Главы в книге</c:v>
                </c:pt>
                <c:pt idx="2">
                  <c:v>Статьи в зарубежных журналах </c:v>
                </c:pt>
                <c:pt idx="3">
                  <c:v>Статьи в российских журналах</c:v>
                </c:pt>
              </c:strCache>
            </c:strRef>
          </c:cat>
          <c:val>
            <c:numRef>
              <c:f>results!$C$44:$C$47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6</c:v>
                </c:pt>
                <c:pt idx="3">
                  <c:v>7</c:v>
                </c:pt>
              </c:numCache>
            </c:numRef>
          </c:val>
        </c:ser>
        <c:dLbls/>
        <c:axId val="92991488"/>
        <c:axId val="92993024"/>
      </c:barChart>
      <c:catAx>
        <c:axId val="92991488"/>
        <c:scaling>
          <c:orientation val="minMax"/>
        </c:scaling>
        <c:axPos val="b"/>
        <c:tickLblPos val="nextTo"/>
        <c:crossAx val="92993024"/>
        <c:crosses val="autoZero"/>
        <c:auto val="1"/>
        <c:lblAlgn val="ctr"/>
        <c:lblOffset val="100"/>
      </c:catAx>
      <c:valAx>
        <c:axId val="92993024"/>
        <c:scaling>
          <c:orientation val="minMax"/>
        </c:scaling>
        <c:axPos val="l"/>
        <c:majorGridlines/>
        <c:numFmt formatCode="General" sourceLinked="1"/>
        <c:tickLblPos val="nextTo"/>
        <c:crossAx val="9299148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results!$B$56</c:f>
              <c:strCache>
                <c:ptCount val="1"/>
                <c:pt idx="0">
                  <c:v>Получатели академических надбавок (по уровням)
</c:v>
                </c:pt>
              </c:strCache>
            </c:strRef>
          </c:tx>
          <c:dLbls>
            <c:showVal val="1"/>
            <c:showLeaderLines val="1"/>
          </c:dLbls>
          <c:cat>
            <c:strRef>
              <c:f>results!$A$57:$A$60</c:f>
              <c:strCache>
                <c:ptCount val="4"/>
                <c:pt idx="0">
                  <c:v>Надбавка 1 уровня</c:v>
                </c:pt>
                <c:pt idx="1">
                  <c:v>Надбавка 2 уровня</c:v>
                </c:pt>
                <c:pt idx="2">
                  <c:v>Надбавка 3 уровня</c:v>
                </c:pt>
                <c:pt idx="3">
                  <c:v>Надбавка ректора</c:v>
                </c:pt>
              </c:strCache>
            </c:strRef>
          </c:cat>
          <c:val>
            <c:numRef>
              <c:f>results!$B$57:$B$60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results!$H$15:$H$18</c:f>
              <c:strCache>
                <c:ptCount val="4"/>
                <c:pt idx="0">
                  <c:v>Новые преподаватели ≤ 30 </c:v>
                </c:pt>
                <c:pt idx="1">
                  <c:v>Новые преподаватели старше 30 </c:v>
                </c:pt>
                <c:pt idx="2">
                  <c:v>Будущие профессора  </c:v>
                </c:pt>
                <c:pt idx="3">
                  <c:v>Новые исследователи  </c:v>
                </c:pt>
              </c:strCache>
            </c:strRef>
          </c:cat>
          <c:val>
            <c:numRef>
              <c:f>results!$I$15:$I$18</c:f>
              <c:numCache>
                <c:formatCode>General</c:formatCode>
                <c:ptCount val="4"/>
                <c:pt idx="0">
                  <c:v>14</c:v>
                </c:pt>
                <c:pt idx="1">
                  <c:v>1</c:v>
                </c:pt>
                <c:pt idx="2">
                  <c:v>2</c:v>
                </c:pt>
                <c:pt idx="3">
                  <c:v>7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6407"/>
          </a:xfrm>
          <a:prstGeom prst="rect">
            <a:avLst/>
          </a:prstGeom>
        </p:spPr>
        <p:txBody>
          <a:bodyPr vert="horz" lIns="90722" tIns="45360" rIns="90722" bIns="4536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6407"/>
          </a:xfrm>
          <a:prstGeom prst="rect">
            <a:avLst/>
          </a:prstGeom>
        </p:spPr>
        <p:txBody>
          <a:bodyPr vert="horz" lIns="90722" tIns="45360" rIns="90722" bIns="45360" rtlCol="0"/>
          <a:lstStyle>
            <a:lvl1pPr algn="r">
              <a:defRPr sz="1200"/>
            </a:lvl1pPr>
          </a:lstStyle>
          <a:p>
            <a:fld id="{EC688D1F-ED11-4CB2-BD2B-3FF5B6423DAD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09595"/>
            <a:ext cx="2933277" cy="496407"/>
          </a:xfrm>
          <a:prstGeom prst="rect">
            <a:avLst/>
          </a:prstGeom>
        </p:spPr>
        <p:txBody>
          <a:bodyPr vert="horz" lIns="90722" tIns="45360" rIns="90722" bIns="4536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34257" y="9409595"/>
            <a:ext cx="2933277" cy="496407"/>
          </a:xfrm>
          <a:prstGeom prst="rect">
            <a:avLst/>
          </a:prstGeom>
        </p:spPr>
        <p:txBody>
          <a:bodyPr vert="horz" lIns="90722" tIns="45360" rIns="90722" bIns="45360" rtlCol="0" anchor="b"/>
          <a:lstStyle>
            <a:lvl1pPr algn="r">
              <a:defRPr sz="1200"/>
            </a:lvl1pPr>
          </a:lstStyle>
          <a:p>
            <a:fld id="{35398BF1-3EA9-4D80-9127-E0F0096409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2253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4826"/>
          </a:xfrm>
          <a:prstGeom prst="rect">
            <a:avLst/>
          </a:prstGeom>
        </p:spPr>
        <p:txBody>
          <a:bodyPr vert="horz" lIns="90722" tIns="45360" rIns="90722" bIns="4536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4826"/>
          </a:xfrm>
          <a:prstGeom prst="rect">
            <a:avLst/>
          </a:prstGeom>
        </p:spPr>
        <p:txBody>
          <a:bodyPr vert="horz" lIns="90722" tIns="45360" rIns="90722" bIns="45360" rtlCol="0"/>
          <a:lstStyle>
            <a:lvl1pPr algn="r">
              <a:defRPr sz="1200"/>
            </a:lvl1pPr>
          </a:lstStyle>
          <a:p>
            <a:fld id="{8B78FC3B-F5B3-419F-A88E-DCC686136A15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2" tIns="45360" rIns="90722" bIns="4536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911" y="4704798"/>
            <a:ext cx="5415280" cy="4458174"/>
          </a:xfrm>
          <a:prstGeom prst="rect">
            <a:avLst/>
          </a:prstGeom>
        </p:spPr>
        <p:txBody>
          <a:bodyPr vert="horz" lIns="90722" tIns="45360" rIns="90722" bIns="4536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593"/>
            <a:ext cx="2933277" cy="494826"/>
          </a:xfrm>
          <a:prstGeom prst="rect">
            <a:avLst/>
          </a:prstGeom>
        </p:spPr>
        <p:txBody>
          <a:bodyPr vert="horz" lIns="90722" tIns="45360" rIns="90722" bIns="4536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4257" y="9409593"/>
            <a:ext cx="2933277" cy="494826"/>
          </a:xfrm>
          <a:prstGeom prst="rect">
            <a:avLst/>
          </a:prstGeom>
        </p:spPr>
        <p:txBody>
          <a:bodyPr vert="horz" lIns="90722" tIns="45360" rIns="90722" bIns="45360" rtlCol="0" anchor="b"/>
          <a:lstStyle>
            <a:lvl1pPr algn="r">
              <a:defRPr sz="1200"/>
            </a:lvl1pPr>
          </a:lstStyle>
          <a:p>
            <a:fld id="{8F6498E9-0B8B-4956-A474-B5C5C15AD4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992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0FA0A-4CCE-4FD1-A5EB-63DFFFC3EAC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1275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0FA0A-4CCE-4FD1-A5EB-63DFFFC3EACF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1275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F9CE0-322C-42FA-924C-0F23ED7FBE4F}" type="datetime1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04BEE-E762-4425-A591-F75DB199D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6C75F-EDAF-4AB0-9A76-E1A09FD29652}" type="datetime1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6E854-C9C3-43C1-B620-7D6A0E0A2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80AD4-4728-4C6B-89D0-601099FDAA6E}" type="datetime1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2BF8A-BD0D-4994-89BC-5962C05B5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E1132-C7FD-49A6-A3E0-C8E1F2CBBD0B}" type="datetime1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A7AA8-5028-4CAA-9FE0-FFDD651BC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D4DF5-079C-4DBC-9EB3-FCE82883C4EB}" type="datetime1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31BBE-BE13-4568-ACCD-52184D9B0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E8484-DA8D-43BF-8805-05713DCFAADE}" type="datetime1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C61A5-D321-4656-B020-03035BBC2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5015-08E9-4CE9-B946-5F0E3DF40140}" type="datetime1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0AD2F-5B19-438C-842F-A4785776C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400B8-EA33-4195-85DD-30EB3301F447}" type="datetime1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6A915-4303-4283-B21D-C459B61EA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452E1-59A9-40A4-8DD5-4E1CFF5CC327}" type="datetime1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1D100-A77E-4807-80F5-A94FCC54D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6B3D0-8D21-4A21-901E-755978E5FE99}" type="datetime1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BB19C-4262-4757-A5A9-6FF0E5E6C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66A72-66BD-4420-914A-29299D75692C}" type="datetime1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473E6-D9B6-49A4-9F80-93F7E3FD1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93D0EF7D-0114-4C5C-97F1-7B928671E8B2}" type="datetime1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2ED935BE-C14D-440A-A2B5-232559187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802622"/>
            <a:ext cx="7772400" cy="2206625"/>
          </a:xfrm>
        </p:spPr>
        <p:txBody>
          <a:bodyPr/>
          <a:lstStyle/>
          <a:p>
            <a:pPr eaLnBrk="1" hangingPunct="1"/>
            <a:r>
              <a:rPr lang="ru-RU" altLang="ru-RU" sz="2000" dirty="0" smtClean="0">
                <a:solidFill>
                  <a:srgbClr val="000066"/>
                </a:solidFill>
                <a:latin typeface="Myriad Pro Semibold" charset="0"/>
              </a:rPr>
              <a:t/>
            </a:r>
            <a:br>
              <a:rPr lang="ru-RU" altLang="ru-RU" sz="2000" dirty="0" smtClean="0">
                <a:solidFill>
                  <a:srgbClr val="000066"/>
                </a:solidFill>
                <a:latin typeface="Myriad Pro Semibold" charset="0"/>
              </a:rPr>
            </a:br>
            <a:r>
              <a:rPr lang="ru-RU" altLang="ru-RU" sz="2000" dirty="0">
                <a:solidFill>
                  <a:srgbClr val="000066"/>
                </a:solidFill>
                <a:latin typeface="Myriad Pro Semibold" charset="0"/>
              </a:rPr>
              <a:t/>
            </a:r>
            <a:br>
              <a:rPr lang="ru-RU" altLang="ru-RU" sz="2000" dirty="0">
                <a:solidFill>
                  <a:srgbClr val="000066"/>
                </a:solidFill>
                <a:latin typeface="Myriad Pro Semibold" charset="0"/>
              </a:rPr>
            </a:br>
            <a:r>
              <a:rPr lang="ru-RU" altLang="ru-RU" sz="2000" dirty="0" smtClean="0">
                <a:solidFill>
                  <a:srgbClr val="000066"/>
                </a:solidFill>
                <a:latin typeface="Myriad Pro Semibold" charset="0"/>
              </a:rPr>
              <a:t>Отчет о </a:t>
            </a:r>
            <a:r>
              <a:rPr lang="ru-RU" altLang="ru-RU" sz="2000" dirty="0">
                <a:solidFill>
                  <a:srgbClr val="000066"/>
                </a:solidFill>
                <a:latin typeface="Myriad Pro Semibold" charset="0"/>
              </a:rPr>
              <a:t>к</a:t>
            </a:r>
            <a:r>
              <a:rPr lang="ru-RU" altLang="ru-RU" sz="2000" dirty="0" smtClean="0">
                <a:solidFill>
                  <a:srgbClr val="000066"/>
                </a:solidFill>
                <a:latin typeface="Myriad Pro Semibold" charset="0"/>
              </a:rPr>
              <a:t>адровом резерве  201</a:t>
            </a:r>
            <a:r>
              <a:rPr lang="en-US" altLang="ru-RU" sz="2000" dirty="0" smtClean="0">
                <a:solidFill>
                  <a:srgbClr val="000066"/>
                </a:solidFill>
                <a:latin typeface="Myriad Pro Semibold" charset="0"/>
              </a:rPr>
              <a:t>8</a:t>
            </a:r>
            <a:r>
              <a:rPr lang="ru-RU" altLang="ru-RU" sz="2000" dirty="0" smtClean="0">
                <a:solidFill>
                  <a:srgbClr val="000066"/>
                </a:solidFill>
                <a:latin typeface="Myriad Pro Semibold" charset="0"/>
              </a:rPr>
              <a:t> года. </a:t>
            </a:r>
            <a:br>
              <a:rPr lang="ru-RU" altLang="ru-RU" sz="2000" dirty="0" smtClean="0">
                <a:solidFill>
                  <a:srgbClr val="000066"/>
                </a:solidFill>
                <a:latin typeface="Myriad Pro Semibold" charset="0"/>
              </a:rPr>
            </a:br>
            <a:r>
              <a:rPr lang="ru-RU" altLang="ru-RU" sz="2000" dirty="0" smtClean="0">
                <a:solidFill>
                  <a:srgbClr val="000066"/>
                </a:solidFill>
                <a:latin typeface="Myriad Pro Semibold" charset="0"/>
              </a:rPr>
              <a:t>Информация о выдвижении кандидатов из числа преподавателей НИУ ВШЭ Санкт-Петербург на включение </a:t>
            </a:r>
            <a:br>
              <a:rPr lang="ru-RU" altLang="ru-RU" sz="2000" dirty="0" smtClean="0">
                <a:solidFill>
                  <a:srgbClr val="000066"/>
                </a:solidFill>
                <a:latin typeface="Myriad Pro Semibold" charset="0"/>
              </a:rPr>
            </a:br>
            <a:r>
              <a:rPr lang="ru-RU" altLang="ru-RU" sz="2000" dirty="0" smtClean="0">
                <a:solidFill>
                  <a:srgbClr val="000066"/>
                </a:solidFill>
                <a:latin typeface="Myriad Pro Semibold" charset="0"/>
              </a:rPr>
              <a:t>в группу высокого профессионального потенциала</a:t>
            </a:r>
            <a:br>
              <a:rPr lang="ru-RU" altLang="ru-RU" sz="2000" dirty="0" smtClean="0">
                <a:solidFill>
                  <a:srgbClr val="000066"/>
                </a:solidFill>
                <a:latin typeface="Myriad Pro Semibold" charset="0"/>
              </a:rPr>
            </a:br>
            <a:r>
              <a:rPr lang="ru-RU" altLang="ru-RU" sz="2000" dirty="0" smtClean="0">
                <a:solidFill>
                  <a:srgbClr val="000066"/>
                </a:solidFill>
                <a:latin typeface="Myriad Pro Semibold" charset="0"/>
              </a:rPr>
              <a:t> (кадровый </a:t>
            </a:r>
            <a:r>
              <a:rPr lang="ru-RU" altLang="ru-RU" sz="2000" dirty="0">
                <a:solidFill>
                  <a:srgbClr val="000066"/>
                </a:solidFill>
                <a:latin typeface="Myriad Pro Semibold" charset="0"/>
              </a:rPr>
              <a:t>резерв)</a:t>
            </a:r>
            <a:br>
              <a:rPr lang="ru-RU" altLang="ru-RU" sz="2000" dirty="0">
                <a:solidFill>
                  <a:srgbClr val="000066"/>
                </a:solidFill>
                <a:latin typeface="Myriad Pro Semibold" charset="0"/>
              </a:rPr>
            </a:br>
            <a:r>
              <a:rPr lang="ru-RU" altLang="ru-RU" sz="2000" dirty="0">
                <a:solidFill>
                  <a:srgbClr val="000066"/>
                </a:solidFill>
                <a:latin typeface="Myriad Pro Semibold" charset="0"/>
              </a:rPr>
              <a:t>НИУ ВШЭ – Санкт-Петербург </a:t>
            </a:r>
            <a:r>
              <a:rPr lang="ru-RU" altLang="ru-RU" sz="2000" dirty="0" smtClean="0">
                <a:solidFill>
                  <a:srgbClr val="000066"/>
                </a:solidFill>
                <a:latin typeface="Myriad Pro Semibold" charset="0"/>
              </a:rPr>
              <a:t>на 201</a:t>
            </a:r>
            <a:r>
              <a:rPr lang="en-US" altLang="ru-RU" sz="2000" dirty="0" smtClean="0">
                <a:solidFill>
                  <a:srgbClr val="000066"/>
                </a:solidFill>
                <a:latin typeface="Myriad Pro Semibold" charset="0"/>
              </a:rPr>
              <a:t>9</a:t>
            </a:r>
            <a:r>
              <a:rPr lang="ru-RU" altLang="ru-RU" sz="2000" dirty="0" smtClean="0">
                <a:solidFill>
                  <a:srgbClr val="000066"/>
                </a:solidFill>
                <a:latin typeface="Myriad Pro Semibold" charset="0"/>
              </a:rPr>
              <a:t> год</a:t>
            </a:r>
            <a:r>
              <a:rPr lang="ru-RU" altLang="ru-RU" sz="2800" dirty="0">
                <a:solidFill>
                  <a:srgbClr val="000066"/>
                </a:solidFill>
                <a:latin typeface="Myriad Pro Semibold" charset="0"/>
              </a:rPr>
              <a:t/>
            </a:r>
            <a:br>
              <a:rPr lang="ru-RU" altLang="ru-RU" sz="2800" dirty="0">
                <a:solidFill>
                  <a:srgbClr val="000066"/>
                </a:solidFill>
                <a:latin typeface="Myriad Pro Semibold" charset="0"/>
              </a:rPr>
            </a:br>
            <a:r>
              <a:rPr lang="ru-RU" altLang="ru-RU" sz="2800" dirty="0">
                <a:solidFill>
                  <a:srgbClr val="000066"/>
                </a:solidFill>
                <a:latin typeface="Myriad Pro Semibold" charset="0"/>
              </a:rPr>
              <a:t/>
            </a:r>
            <a:br>
              <a:rPr lang="ru-RU" altLang="ru-RU" sz="2800" dirty="0">
                <a:solidFill>
                  <a:srgbClr val="000066"/>
                </a:solidFill>
                <a:latin typeface="Myriad Pro Semibold" charset="0"/>
              </a:rPr>
            </a:br>
            <a:endParaRPr lang="en-US" altLang="ru-RU" sz="2900" dirty="0" smtClean="0">
              <a:solidFill>
                <a:srgbClr val="21386F"/>
              </a:solidFill>
              <a:latin typeface="Myriad Pro Semibold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2"/>
            <a:ext cx="6400800" cy="1138357"/>
          </a:xfrm>
        </p:spPr>
        <p:txBody>
          <a:bodyPr/>
          <a:lstStyle/>
          <a:p>
            <a:pPr eaLnBrk="1" hangingPunct="1"/>
            <a:r>
              <a:rPr kumimoji="1" lang="ru-RU" altLang="ru-RU" sz="1400" dirty="0" smtClean="0">
                <a:solidFill>
                  <a:srgbClr val="000066"/>
                </a:solidFill>
                <a:latin typeface="Myriad Pro" charset="0"/>
              </a:rPr>
              <a:t>Н. Г. Алешина</a:t>
            </a:r>
          </a:p>
          <a:p>
            <a:pPr eaLnBrk="1" hangingPunct="1"/>
            <a:r>
              <a:rPr kumimoji="1" lang="ru-RU" altLang="ru-RU" sz="1400" dirty="0" smtClean="0">
                <a:solidFill>
                  <a:srgbClr val="000066"/>
                </a:solidFill>
                <a:latin typeface="Myriad Pro" charset="0"/>
              </a:rPr>
              <a:t>Директор Центра организации науки и академического развития</a:t>
            </a:r>
          </a:p>
        </p:txBody>
      </p:sp>
      <p:sp>
        <p:nvSpPr>
          <p:cNvPr id="2052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alt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altLang="ru-RU" sz="800" dirty="0" smtClean="0">
                <a:solidFill>
                  <a:schemeClr val="bg1"/>
                </a:solidFill>
              </a:rPr>
              <a:t>Санкт-Петербург, март 2016</a:t>
            </a:r>
            <a:endParaRPr lang="ru-RU" alt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altLang="ru-RU" sz="800" dirty="0">
                <a:solidFill>
                  <a:schemeClr val="bg1"/>
                </a:solidFill>
              </a:rPr>
              <a:t>www.hse.ru</a:t>
            </a:r>
            <a:r>
              <a:rPr lang="ru-RU" altLang="ru-RU" sz="800" dirty="0">
                <a:solidFill>
                  <a:schemeClr val="bg1"/>
                </a:solidFill>
              </a:rPr>
              <a:t> </a:t>
            </a:r>
            <a:endParaRPr kumimoji="1" lang="ru-RU" altLang="ru-RU" sz="800" dirty="0">
              <a:solidFill>
                <a:schemeClr val="bg1"/>
              </a:solidFill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3"/>
          <p:cNvSpPr txBox="1">
            <a:spLocks/>
          </p:cNvSpPr>
          <p:nvPr/>
        </p:nvSpPr>
        <p:spPr bwMode="auto">
          <a:xfrm>
            <a:off x="1350818" y="113002"/>
            <a:ext cx="733598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ru-RU" sz="2400" dirty="0" smtClean="0">
                <a:solidFill>
                  <a:schemeClr val="bg1"/>
                </a:solidFill>
              </a:rPr>
              <a:t>Кадровый резерв НИУ ВШЭ – Санкт-Петербург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201</a:t>
            </a:r>
            <a:r>
              <a:rPr lang="en-US" sz="2400" dirty="0" smtClean="0">
                <a:solidFill>
                  <a:schemeClr val="bg1"/>
                </a:solidFill>
              </a:rPr>
              <a:t>8</a:t>
            </a:r>
            <a:r>
              <a:rPr lang="ru-RU" sz="2400" dirty="0" smtClean="0">
                <a:solidFill>
                  <a:schemeClr val="bg1"/>
                </a:solidFill>
              </a:rPr>
              <a:t> год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Объект 1"/>
          <p:cNvSpPr>
            <a:spLocks noGrp="1"/>
          </p:cNvSpPr>
          <p:nvPr>
            <p:ph sz="half" idx="1"/>
          </p:nvPr>
        </p:nvSpPr>
        <p:spPr>
          <a:xfrm>
            <a:off x="457200" y="1289652"/>
            <a:ext cx="8350370" cy="478766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b="1" dirty="0" smtClean="0">
                <a:cs typeface="Times New Roman" pitchFamily="18" charset="0"/>
              </a:rPr>
              <a:t>Сотрудники, закончившие пребывание в КР в 2018 году</a:t>
            </a:r>
            <a:endParaRPr lang="ru-RU" sz="1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16480788"/>
              </p:ext>
            </p:extLst>
          </p:nvPr>
        </p:nvGraphicFramePr>
        <p:xfrm>
          <a:off x="672860" y="1759504"/>
          <a:ext cx="7755149" cy="10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830"/>
                <a:gridCol w="1199519"/>
                <a:gridCol w="2278900"/>
                <a:gridCol w="2278900"/>
              </a:tblGrid>
              <a:tr h="37444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ФИО участника программы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Категория</a:t>
                      </a:r>
                      <a:r>
                        <a:rPr lang="ru-RU" sz="1100" baseline="0" dirty="0" smtClean="0"/>
                        <a:t> участника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Итоги</a:t>
                      </a:r>
                      <a:r>
                        <a:rPr lang="ru-RU" sz="1100" baseline="0" dirty="0" smtClean="0"/>
                        <a:t> оценки эффективности (соответствие критериям)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Решение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Times New Roman"/>
                        </a:rPr>
                        <a:t> о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продлении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участия в кадровом резерве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</a:tr>
              <a:tr h="37444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1. Синявская Ядвига Эдуардовна</a:t>
                      </a:r>
                    </a:p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Новые исследователи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Формально соответствует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ОПА 18/14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69675" y="3105835"/>
            <a:ext cx="67544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1600" b="1" dirty="0">
                <a:cs typeface="Times New Roman" pitchFamily="18" charset="0"/>
              </a:rPr>
              <a:t>Сотрудники, </a:t>
            </a:r>
            <a:r>
              <a:rPr lang="ru-RU" sz="1600" b="1" dirty="0" smtClean="0">
                <a:cs typeface="Times New Roman" pitchFamily="18" charset="0"/>
              </a:rPr>
              <a:t>выбывшие из КР в </a:t>
            </a:r>
            <a:r>
              <a:rPr lang="ru-RU" sz="1600" b="1" dirty="0">
                <a:cs typeface="Times New Roman" pitchFamily="18" charset="0"/>
              </a:rPr>
              <a:t>2018 году</a:t>
            </a:r>
            <a:endParaRPr lang="ru-RU" sz="16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7470845"/>
              </p:ext>
            </p:extLst>
          </p:nvPr>
        </p:nvGraphicFramePr>
        <p:xfrm>
          <a:off x="1784935" y="3652520"/>
          <a:ext cx="5323962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101"/>
                <a:gridCol w="1423101"/>
                <a:gridCol w="854446"/>
                <a:gridCol w="162331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ФИО участника программы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Подразделение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Категория</a:t>
                      </a:r>
                      <a:r>
                        <a:rPr lang="ru-RU" sz="1100" baseline="0" dirty="0" smtClean="0"/>
                        <a:t> участника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Причины</a:t>
                      </a:r>
                      <a:endParaRPr lang="ru-RU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Щепинина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Полина Николаевна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Департамент востоковедения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и африканистики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Новые преподаватели </a:t>
                      </a:r>
                      <a:r>
                        <a:rPr lang="en-US" sz="1100" dirty="0" smtClean="0">
                          <a:cs typeface="Times New Roman" pitchFamily="18" charset="0"/>
                        </a:rPr>
                        <a:t>≤ 30 </a:t>
                      </a:r>
                      <a:r>
                        <a:rPr lang="ru-RU" sz="1100" dirty="0" smtClean="0">
                          <a:cs typeface="Times New Roman" pitchFamily="18" charset="0"/>
                        </a:rPr>
                        <a:t>лет</a:t>
                      </a:r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Увольнение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Дуринова Галина Вячеславовна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Кафедра сравнительного литературоведения и лингвистики </a:t>
                      </a:r>
                    </a:p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Новые преподаватели </a:t>
                      </a:r>
                      <a:r>
                        <a:rPr lang="en-US" sz="1100" dirty="0" smtClean="0">
                          <a:cs typeface="Times New Roman" pitchFamily="18" charset="0"/>
                        </a:rPr>
                        <a:t>≤ 30 </a:t>
                      </a:r>
                      <a:r>
                        <a:rPr lang="ru-RU" sz="1100" dirty="0" smtClean="0">
                          <a:cs typeface="Times New Roman" pitchFamily="18" charset="0"/>
                        </a:rPr>
                        <a:t>лет</a:t>
                      </a:r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Увольнение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5698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7078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cs typeface="Times New Roman" pitchFamily="18" charset="0"/>
              </a:rPr>
              <a:t>Публикации участников кадрового резерва </a:t>
            </a:r>
          </a:p>
          <a:p>
            <a:pPr marL="0" indent="0">
              <a:buNone/>
            </a:pPr>
            <a:endParaRPr lang="ru-RU" sz="2000" b="1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cs typeface="Times New Roman" pitchFamily="18" charset="0"/>
              </a:rPr>
              <a:t>Всего участниками кадрового резерва в 2018 году было подготовлено </a:t>
            </a:r>
            <a:r>
              <a:rPr lang="ru-RU" sz="1600" b="1" dirty="0" smtClean="0">
                <a:cs typeface="Times New Roman" pitchFamily="18" charset="0"/>
              </a:rPr>
              <a:t>18</a:t>
            </a:r>
            <a:r>
              <a:rPr lang="ru-RU" sz="1600" dirty="0" smtClean="0">
                <a:cs typeface="Times New Roman" pitchFamily="18" charset="0"/>
              </a:rPr>
              <a:t> публикаций (опубликовано и принято в печать) по отчетам резервистов. Из них:</a:t>
            </a:r>
          </a:p>
          <a:p>
            <a:pPr marL="0" indent="0" algn="just">
              <a:buNone/>
            </a:pPr>
            <a:endParaRPr lang="ru-RU" sz="16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cs typeface="Times New Roman" pitchFamily="18" charset="0"/>
              </a:rPr>
              <a:t>Книги						</a:t>
            </a:r>
            <a:r>
              <a:rPr lang="ru-RU" sz="1600" b="1" dirty="0" smtClean="0">
                <a:cs typeface="Times New Roman" pitchFamily="18" charset="0"/>
              </a:rPr>
              <a:t>2 </a:t>
            </a:r>
            <a:r>
              <a:rPr lang="ru-RU" sz="1600" dirty="0" smtClean="0">
                <a:cs typeface="Times New Roman" pitchFamily="18" charset="0"/>
              </a:rPr>
              <a:t>                                                          </a:t>
            </a:r>
          </a:p>
          <a:p>
            <a:pPr marL="0" indent="0" algn="just">
              <a:buNone/>
            </a:pPr>
            <a:r>
              <a:rPr lang="ru-RU" sz="1600" dirty="0" smtClean="0">
                <a:cs typeface="Times New Roman" pitchFamily="18" charset="0"/>
              </a:rPr>
              <a:t>Главы </a:t>
            </a:r>
            <a:r>
              <a:rPr lang="ru-RU" sz="1600" dirty="0">
                <a:cs typeface="Times New Roman" pitchFamily="18" charset="0"/>
              </a:rPr>
              <a:t>в книге	                       </a:t>
            </a:r>
            <a:r>
              <a:rPr lang="ru-RU" sz="1600" dirty="0" smtClean="0">
                <a:cs typeface="Times New Roman" pitchFamily="18" charset="0"/>
              </a:rPr>
              <a:t>		</a:t>
            </a:r>
            <a:r>
              <a:rPr lang="ru-RU" sz="1600" b="1" dirty="0">
                <a:cs typeface="Times New Roman" pitchFamily="18" charset="0"/>
              </a:rPr>
              <a:t>3</a:t>
            </a:r>
            <a:r>
              <a:rPr lang="ru-RU" sz="1600" b="1" dirty="0" smtClean="0">
                <a:cs typeface="Times New Roman" pitchFamily="18" charset="0"/>
              </a:rPr>
              <a:t>	</a:t>
            </a:r>
            <a:endParaRPr lang="ru-RU" sz="1600" b="1" dirty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cs typeface="Times New Roman" pitchFamily="18" charset="0"/>
              </a:rPr>
              <a:t>Статьи в зарубежных журналах </a:t>
            </a:r>
            <a:r>
              <a:rPr lang="en-US" sz="1600" dirty="0" smtClean="0">
                <a:cs typeface="Times New Roman" pitchFamily="18" charset="0"/>
              </a:rPr>
              <a:t>	</a:t>
            </a:r>
            <a:r>
              <a:rPr lang="ru-RU" sz="1600" dirty="0" smtClean="0">
                <a:cs typeface="Times New Roman" pitchFamily="18" charset="0"/>
              </a:rPr>
              <a:t>          </a:t>
            </a:r>
            <a:r>
              <a:rPr lang="ru-RU" sz="1600" b="1" dirty="0">
                <a:cs typeface="Times New Roman" pitchFamily="18" charset="0"/>
              </a:rPr>
              <a:t>6</a:t>
            </a:r>
            <a:endParaRPr lang="ru-RU" sz="1600" b="1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cs typeface="Times New Roman" pitchFamily="18" charset="0"/>
              </a:rPr>
              <a:t>Статьи </a:t>
            </a:r>
            <a:r>
              <a:rPr lang="ru-RU" sz="1600" dirty="0">
                <a:cs typeface="Times New Roman" pitchFamily="18" charset="0"/>
              </a:rPr>
              <a:t>в российских журналах	</a:t>
            </a:r>
            <a:r>
              <a:rPr lang="ru-RU" sz="1600" dirty="0" smtClean="0">
                <a:cs typeface="Times New Roman" pitchFamily="18" charset="0"/>
              </a:rPr>
              <a:t>    	</a:t>
            </a:r>
            <a:r>
              <a:rPr lang="ru-RU" sz="1600" b="1" dirty="0">
                <a:cs typeface="Times New Roman" pitchFamily="18" charset="0"/>
              </a:rPr>
              <a:t>7</a:t>
            </a:r>
            <a:endParaRPr lang="ru-RU" sz="1600" b="1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азвание 3"/>
          <p:cNvSpPr txBox="1">
            <a:spLocks/>
          </p:cNvSpPr>
          <p:nvPr/>
        </p:nvSpPr>
        <p:spPr bwMode="auto">
          <a:xfrm>
            <a:off x="1350818" y="113002"/>
            <a:ext cx="733598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ru-RU" sz="2400" dirty="0" smtClean="0">
                <a:solidFill>
                  <a:schemeClr val="bg1"/>
                </a:solidFill>
              </a:rPr>
              <a:t>Кадровый резерв НИУ ВШЭ – Санкт-Петербург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2018 год, по информации из отчетов резервистов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78796740"/>
              </p:ext>
            </p:extLst>
          </p:nvPr>
        </p:nvGraphicFramePr>
        <p:xfrm>
          <a:off x="4478304" y="1802921"/>
          <a:ext cx="4536299" cy="4323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67194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941"/>
            <a:ext cx="8686800" cy="52698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cs typeface="Times New Roman" pitchFamily="18" charset="0"/>
              </a:rPr>
              <a:t>Публикации резервистов (</a:t>
            </a:r>
            <a:r>
              <a:rPr lang="en-US" sz="2000" b="1" dirty="0" err="1" smtClean="0">
                <a:cs typeface="Times New Roman" pitchFamily="18" charset="0"/>
              </a:rPr>
              <a:t>WoS</a:t>
            </a:r>
            <a:r>
              <a:rPr lang="en-US" sz="2000" b="1" dirty="0" smtClean="0">
                <a:cs typeface="Times New Roman" pitchFamily="18" charset="0"/>
              </a:rPr>
              <a:t>, Scopus</a:t>
            </a:r>
            <a:r>
              <a:rPr lang="ru-RU" sz="2000" b="1" dirty="0" smtClean="0">
                <a:cs typeface="Times New Roman" pitchFamily="18" charset="0"/>
              </a:rPr>
              <a:t>) в 2018 году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endParaRPr lang="ru-RU" sz="2000" b="1" dirty="0" smtClean="0"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600" b="1" dirty="0" smtClean="0">
                <a:cs typeface="Times New Roman" pitchFamily="18" charset="0"/>
              </a:rPr>
              <a:t>Из выгрузки </a:t>
            </a:r>
            <a:r>
              <a:rPr lang="ru-RU" sz="1600" b="1" dirty="0" err="1" smtClean="0">
                <a:cs typeface="Times New Roman" pitchFamily="18" charset="0"/>
              </a:rPr>
              <a:t>Наукометрического</a:t>
            </a:r>
            <a:r>
              <a:rPr lang="ru-RU" sz="1600" b="1" dirty="0" smtClean="0">
                <a:cs typeface="Times New Roman" pitchFamily="18" charset="0"/>
              </a:rPr>
              <a:t> центра НИУ ВШЭ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sz="1400" dirty="0">
                <a:cs typeface="Times New Roman" pitchFamily="18" charset="0"/>
              </a:rPr>
              <a:t>Kalinin N., </a:t>
            </a:r>
            <a:r>
              <a:rPr lang="en-US" sz="1400" dirty="0" err="1">
                <a:cs typeface="Times New Roman" pitchFamily="18" charset="0"/>
              </a:rPr>
              <a:t>Shkolnikov</a:t>
            </a:r>
            <a:r>
              <a:rPr lang="en-US" sz="1400" dirty="0">
                <a:cs typeface="Times New Roman" pitchFamily="18" charset="0"/>
              </a:rPr>
              <a:t> M. Introduction to tropical series and wave dynamic on them // Discrete and Continuous Dynamical Systems. 2018. Vol. 38. No. 6. P. 2827-2849</a:t>
            </a:r>
            <a:r>
              <a:rPr lang="en-US" sz="1400" dirty="0" smtClean="0">
                <a:cs typeface="Times New Roman" pitchFamily="18" charset="0"/>
              </a:rPr>
              <a:t>.</a:t>
            </a:r>
            <a:endParaRPr lang="ru-RU" sz="1400" dirty="0" smtClean="0">
              <a:cs typeface="Times New Roman" pitchFamily="18" charset="0"/>
            </a:endParaRPr>
          </a:p>
          <a:p>
            <a:pPr marL="457200" indent="-457200">
              <a:buFont typeface="Arial" charset="0"/>
              <a:buAutoNum type="arabicPeriod"/>
            </a:pPr>
            <a:r>
              <a:rPr lang="en-US" sz="1400" dirty="0">
                <a:cs typeface="Times New Roman" pitchFamily="18" charset="0"/>
              </a:rPr>
              <a:t>Kalinin N., </a:t>
            </a:r>
            <a:r>
              <a:rPr lang="en-US" sz="1400" dirty="0" err="1">
                <a:cs typeface="Times New Roman" pitchFamily="18" charset="0"/>
              </a:rPr>
              <a:t>Guzmán-Sáenz</a:t>
            </a:r>
            <a:r>
              <a:rPr lang="en-US" sz="1400" dirty="0">
                <a:cs typeface="Times New Roman" pitchFamily="18" charset="0"/>
              </a:rPr>
              <a:t> A., </a:t>
            </a:r>
            <a:r>
              <a:rPr lang="en-US" sz="1400" dirty="0" err="1">
                <a:cs typeface="Times New Roman" pitchFamily="18" charset="0"/>
              </a:rPr>
              <a:t>Prieto</a:t>
            </a:r>
            <a:r>
              <a:rPr lang="en-US" sz="1400" dirty="0">
                <a:cs typeface="Times New Roman" pitchFamily="18" charset="0"/>
              </a:rPr>
              <a:t> Y., </a:t>
            </a:r>
            <a:r>
              <a:rPr lang="en-US" sz="1400" dirty="0" err="1">
                <a:cs typeface="Times New Roman" pitchFamily="18" charset="0"/>
              </a:rPr>
              <a:t>Shkolnikov</a:t>
            </a:r>
            <a:r>
              <a:rPr lang="en-US" sz="1400" dirty="0">
                <a:cs typeface="Times New Roman" pitchFamily="18" charset="0"/>
              </a:rPr>
              <a:t> M., </a:t>
            </a:r>
            <a:r>
              <a:rPr lang="en-US" sz="1400" dirty="0" err="1">
                <a:cs typeface="Times New Roman" pitchFamily="18" charset="0"/>
              </a:rPr>
              <a:t>Kalinina</a:t>
            </a:r>
            <a:r>
              <a:rPr lang="en-US" sz="1400" dirty="0">
                <a:cs typeface="Times New Roman" pitchFamily="18" charset="0"/>
              </a:rPr>
              <a:t> V., </a:t>
            </a:r>
            <a:r>
              <a:rPr lang="en-US" sz="1400" dirty="0" err="1">
                <a:cs typeface="Times New Roman" pitchFamily="18" charset="0"/>
              </a:rPr>
              <a:t>Lupercio</a:t>
            </a:r>
            <a:r>
              <a:rPr lang="en-US" sz="1400" dirty="0">
                <a:cs typeface="Times New Roman" pitchFamily="18" charset="0"/>
              </a:rPr>
              <a:t> E. Self-organized criticality and pattern emergence through the lens of tropical geometry // Proceedings of the National Academy of Sciences of the United States of America. 2018. Vol. 115. No. 35. P. </a:t>
            </a:r>
            <a:r>
              <a:rPr lang="en-US" sz="1400" dirty="0" smtClean="0">
                <a:cs typeface="Times New Roman" pitchFamily="18" charset="0"/>
              </a:rPr>
              <a:t>E8135-E814</a:t>
            </a:r>
            <a:r>
              <a:rPr lang="ru-RU" sz="1400" dirty="0" smtClean="0">
                <a:cs typeface="Times New Roman" pitchFamily="18" charset="0"/>
              </a:rPr>
              <a:t>.</a:t>
            </a:r>
          </a:p>
          <a:p>
            <a:pPr marL="457200" indent="-457200">
              <a:spcBef>
                <a:spcPct val="0"/>
              </a:spcBef>
              <a:buFont typeface="Arial" charset="0"/>
              <a:buAutoNum type="arabicPeriod"/>
            </a:pPr>
            <a:r>
              <a:rPr lang="ru-RU" sz="1400" dirty="0">
                <a:cs typeface="+mn-cs"/>
              </a:rPr>
              <a:t>Вилло С. В. </a:t>
            </a:r>
            <a:r>
              <a:rPr lang="ru-RU" sz="1400" dirty="0" err="1">
                <a:cs typeface="+mn-cs"/>
              </a:rPr>
              <a:t>Институционализированное</a:t>
            </a:r>
            <a:r>
              <a:rPr lang="ru-RU" sz="1400" dirty="0">
                <a:cs typeface="+mn-cs"/>
              </a:rPr>
              <a:t> невежество: невосприимчивость российской нефтяной компании к экологической безопасности // Экономическая социология. 2018. Т. 19. № 1. С. </a:t>
            </a:r>
            <a:r>
              <a:rPr lang="ru-RU" sz="1400" dirty="0" smtClean="0">
                <a:cs typeface="+mn-cs"/>
              </a:rPr>
              <a:t>92-115</a:t>
            </a:r>
            <a:r>
              <a:rPr lang="en-US" sz="1400" dirty="0" smtClean="0">
                <a:cs typeface="+mn-cs"/>
              </a:rPr>
              <a:t>.</a:t>
            </a:r>
            <a:endParaRPr lang="ru-RU" sz="1400" dirty="0" smtClean="0">
              <a:cs typeface="+mn-cs"/>
            </a:endParaRPr>
          </a:p>
          <a:p>
            <a:pPr marL="457200" indent="-457200">
              <a:spcBef>
                <a:spcPct val="0"/>
              </a:spcBef>
              <a:buFont typeface="Arial" charset="0"/>
              <a:buAutoNum type="arabicPeriod"/>
            </a:pPr>
            <a:endParaRPr lang="ru-RU" sz="1400" dirty="0" smtClean="0">
              <a:cs typeface="+mn-cs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ru-RU" sz="1600" b="1" dirty="0" smtClean="0">
                <a:cs typeface="+mn-cs"/>
              </a:rPr>
              <a:t>Труды конференций </a:t>
            </a:r>
            <a:endParaRPr lang="en-US" sz="1600" b="1" dirty="0" smtClean="0">
              <a:cs typeface="+mn-cs"/>
            </a:endParaRPr>
          </a:p>
          <a:p>
            <a:pPr marL="457200" indent="-457200">
              <a:spcBef>
                <a:spcPct val="0"/>
              </a:spcBef>
              <a:buFont typeface="Arial" charset="0"/>
              <a:buAutoNum type="arabicPeriod"/>
            </a:pPr>
            <a:r>
              <a:rPr lang="en-US" sz="1400" dirty="0" err="1"/>
              <a:t>Alexandrov</a:t>
            </a:r>
            <a:r>
              <a:rPr lang="en-US" sz="1400" dirty="0"/>
              <a:t>, Daniel, Viktor </a:t>
            </a:r>
            <a:r>
              <a:rPr lang="en-US" sz="1400" dirty="0" err="1"/>
              <a:t>Karepin</a:t>
            </a:r>
            <a:r>
              <a:rPr lang="en-US" sz="1400" dirty="0"/>
              <a:t>, Ilya Musabirov, and Daria </a:t>
            </a:r>
            <a:r>
              <a:rPr lang="en-US" sz="1400" dirty="0" err="1"/>
              <a:t>Chuprina</a:t>
            </a:r>
            <a:r>
              <a:rPr lang="en-US" sz="1400" dirty="0"/>
              <a:t>. 2018. “Educational Migration from Russia to the Nordic Countries, China and the Middle East. Social Media Data.” In Companion Proceedings of the </a:t>
            </a:r>
            <a:r>
              <a:rPr lang="en-US" sz="1400" dirty="0" err="1"/>
              <a:t>The</a:t>
            </a:r>
            <a:r>
              <a:rPr lang="en-US" sz="1400" dirty="0"/>
              <a:t> Web Conference 2018, 49–50. WWW ’18. Republic and Canton of Geneva, Switzerland: International World Wide Web Conferences Steering Committee.</a:t>
            </a:r>
            <a:endParaRPr lang="en-US" sz="1400" dirty="0" smtClean="0">
              <a:cs typeface="+mn-cs"/>
            </a:endParaRPr>
          </a:p>
          <a:p>
            <a:pPr marL="0" indent="0">
              <a:spcBef>
                <a:spcPct val="0"/>
              </a:spcBef>
              <a:buNone/>
            </a:pPr>
            <a:endParaRPr lang="ru-RU" sz="1400" dirty="0">
              <a:cs typeface="+mn-cs"/>
            </a:endParaRPr>
          </a:p>
        </p:txBody>
      </p:sp>
      <p:sp>
        <p:nvSpPr>
          <p:cNvPr id="5" name="Название 3"/>
          <p:cNvSpPr>
            <a:spLocks noGrp="1"/>
          </p:cNvSpPr>
          <p:nvPr>
            <p:ph type="title"/>
          </p:nvPr>
        </p:nvSpPr>
        <p:spPr>
          <a:xfrm>
            <a:off x="1350818" y="113002"/>
            <a:ext cx="7335982" cy="1143000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Кадровый резерв НИУ ВШЭ – Санкт-Петербург 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2018 </a:t>
            </a:r>
            <a:r>
              <a:rPr lang="ru-RU" sz="2400" dirty="0">
                <a:solidFill>
                  <a:schemeClr val="bg1"/>
                </a:solidFill>
              </a:rPr>
              <a:t>год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" y="3995678"/>
            <a:ext cx="86868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latin typeface="+mn-lt"/>
            </a:endParaRPr>
          </a:p>
          <a:p>
            <a:pPr algn="ctr"/>
            <a:endParaRPr lang="en-US" b="1" dirty="0">
              <a:latin typeface="+mn-lt"/>
            </a:endParaRPr>
          </a:p>
          <a:p>
            <a:pPr algn="ctr"/>
            <a:endParaRPr lang="ru-RU" sz="1600" b="1" dirty="0" smtClean="0">
              <a:latin typeface="+mn-lt"/>
            </a:endParaRPr>
          </a:p>
          <a:p>
            <a:pPr algn="ctr"/>
            <a:endParaRPr lang="ru-RU" sz="1600" b="1" dirty="0" smtClean="0">
              <a:latin typeface="+mn-lt"/>
            </a:endParaRPr>
          </a:p>
          <a:p>
            <a:pPr algn="ctr"/>
            <a:r>
              <a:rPr lang="ru-RU" sz="1600" b="1" dirty="0" smtClean="0">
                <a:latin typeface="+mn-lt"/>
              </a:rPr>
              <a:t>Книги</a:t>
            </a:r>
            <a:endParaRPr lang="ru-RU" sz="1600" b="1" dirty="0">
              <a:latin typeface="+mn-lt"/>
            </a:endParaRPr>
          </a:p>
          <a:p>
            <a:pPr marL="342900" indent="-342900">
              <a:buAutoNum type="arabicPeriod"/>
            </a:pPr>
            <a:r>
              <a:rPr lang="en-US" sz="1400" dirty="0" err="1" smtClean="0">
                <a:latin typeface="+mn-lt"/>
              </a:rPr>
              <a:t>Evgeny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Khvalkov</a:t>
            </a:r>
            <a:r>
              <a:rPr lang="en-US" sz="1400" dirty="0" smtClean="0">
                <a:latin typeface="+mn-lt"/>
              </a:rPr>
              <a:t>, The colonies of Genoa in the Black Sea region: evolution and transformation. New York; London: </a:t>
            </a:r>
            <a:r>
              <a:rPr lang="en-US" sz="1400" dirty="0" err="1" smtClean="0">
                <a:latin typeface="+mn-lt"/>
              </a:rPr>
              <a:t>Routledge</a:t>
            </a:r>
            <a:r>
              <a:rPr lang="en-US" sz="1400" dirty="0" smtClean="0">
                <a:latin typeface="+mn-lt"/>
              </a:rPr>
              <a:t>,</a:t>
            </a:r>
            <a:r>
              <a:rPr lang="ru-RU" sz="1400" dirty="0" smtClean="0">
                <a:latin typeface="+mn-lt"/>
              </a:rPr>
              <a:t> </a:t>
            </a:r>
            <a:r>
              <a:rPr lang="en-US" sz="1400" dirty="0" smtClean="0">
                <a:latin typeface="+mn-lt"/>
              </a:rPr>
              <a:t>2017.</a:t>
            </a:r>
          </a:p>
          <a:p>
            <a:r>
              <a:rPr lang="en-US" sz="1400" dirty="0" smtClean="0">
                <a:latin typeface="+mn-lt"/>
              </a:rPr>
              <a:t>2</a:t>
            </a:r>
            <a:r>
              <a:rPr lang="en-US" sz="1400" dirty="0">
                <a:latin typeface="+mn-lt"/>
              </a:rPr>
              <a:t>. </a:t>
            </a:r>
            <a:r>
              <a:rPr lang="ru-RU" sz="1400" dirty="0" smtClean="0">
                <a:latin typeface="+mn-lt"/>
              </a:rPr>
              <a:t>     Резник </a:t>
            </a:r>
            <a:r>
              <a:rPr lang="ru-RU" sz="1400" dirty="0">
                <a:latin typeface="+mn-lt"/>
              </a:rPr>
              <a:t>А. В. Троцкий и товарищи: левая оппозиция и политическая культура РКП(б), 1923-1924 годы</a:t>
            </a:r>
            <a:r>
              <a:rPr lang="ru-RU" sz="1400" dirty="0" smtClean="0">
                <a:latin typeface="+mn-lt"/>
              </a:rPr>
              <a:t>.</a:t>
            </a:r>
          </a:p>
          <a:p>
            <a:r>
              <a:rPr lang="ru-RU" sz="1400" dirty="0">
                <a:latin typeface="+mn-lt"/>
              </a:rPr>
              <a:t> </a:t>
            </a:r>
            <a:r>
              <a:rPr lang="ru-RU" sz="1400" dirty="0" smtClean="0">
                <a:latin typeface="+mn-lt"/>
              </a:rPr>
              <a:t>         Изд</a:t>
            </a:r>
            <a:r>
              <a:rPr lang="ru-RU" sz="1400" dirty="0">
                <a:latin typeface="+mn-lt"/>
              </a:rPr>
              <a:t>. 2-е, </a:t>
            </a:r>
            <a:r>
              <a:rPr lang="ru-RU" sz="1400" dirty="0" err="1">
                <a:latin typeface="+mn-lt"/>
              </a:rPr>
              <a:t>испр</a:t>
            </a:r>
            <a:r>
              <a:rPr lang="ru-RU" sz="1400" dirty="0">
                <a:latin typeface="+mn-lt"/>
              </a:rPr>
              <a:t>. и доп.: монография. — (Эпоха войн и революций) — СПб.: Издательство </a:t>
            </a:r>
            <a:r>
              <a:rPr lang="ru-RU" sz="1400" dirty="0" smtClean="0">
                <a:latin typeface="+mn-lt"/>
              </a:rPr>
              <a:t>   </a:t>
            </a:r>
          </a:p>
          <a:p>
            <a:r>
              <a:rPr lang="ru-RU" sz="1400" dirty="0">
                <a:latin typeface="+mn-lt"/>
              </a:rPr>
              <a:t> </a:t>
            </a:r>
            <a:r>
              <a:rPr lang="ru-RU" sz="1400" dirty="0" smtClean="0">
                <a:latin typeface="+mn-lt"/>
              </a:rPr>
              <a:t>         Европейского университета </a:t>
            </a:r>
            <a:r>
              <a:rPr lang="ru-RU" sz="1400" dirty="0">
                <a:latin typeface="+mn-lt"/>
              </a:rPr>
              <a:t>в Санкт-Петербурге, 2018. — 392 С. — </a:t>
            </a:r>
            <a:r>
              <a:rPr lang="en-US" sz="1400" dirty="0">
                <a:latin typeface="+mn-lt"/>
              </a:rPr>
              <a:t>ISBN 978-5-94380-260-7. </a:t>
            </a:r>
          </a:p>
        </p:txBody>
      </p:sp>
    </p:spTree>
    <p:extLst>
      <p:ext uri="{BB962C8B-B14F-4D97-AF65-F5344CB8AC3E}">
        <p14:creationId xmlns:p14="http://schemas.microsoft.com/office/powerpoint/2010/main" xmlns="" val="3278254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707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азвание 3"/>
          <p:cNvSpPr txBox="1">
            <a:spLocks/>
          </p:cNvSpPr>
          <p:nvPr/>
        </p:nvSpPr>
        <p:spPr bwMode="auto">
          <a:xfrm>
            <a:off x="1350818" y="113002"/>
            <a:ext cx="733598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ru-RU" sz="2400" dirty="0" smtClean="0">
                <a:solidFill>
                  <a:schemeClr val="bg1"/>
                </a:solidFill>
              </a:rPr>
              <a:t>Кадровый резерв НИУ ВШЭ – Санкт-Петербург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2018 год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7797" y="1252015"/>
            <a:ext cx="8127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b="1" dirty="0">
                <a:latin typeface="+mj-lt"/>
                <a:cs typeface="Times New Roman" pitchFamily="18" charset="0"/>
              </a:rPr>
              <a:t>Академические надбавки членов кадрового резерва в </a:t>
            </a:r>
            <a:r>
              <a:rPr lang="ru-RU" b="1" dirty="0" smtClean="0">
                <a:latin typeface="+mj-lt"/>
                <a:cs typeface="Times New Roman" pitchFamily="18" charset="0"/>
              </a:rPr>
              <a:t>2018 </a:t>
            </a:r>
            <a:r>
              <a:rPr lang="ru-RU" b="1" dirty="0">
                <a:latin typeface="+mj-lt"/>
                <a:cs typeface="Times New Roman" pitchFamily="18" charset="0"/>
              </a:rPr>
              <a:t>году: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815013126"/>
              </p:ext>
            </p:extLst>
          </p:nvPr>
        </p:nvGraphicFramePr>
        <p:xfrm>
          <a:off x="377795" y="2149919"/>
          <a:ext cx="3702498" cy="3327854"/>
        </p:xfrm>
        <a:graphic>
          <a:graphicData uri="http://schemas.openxmlformats.org/drawingml/2006/table">
            <a:tbl>
              <a:tblPr/>
              <a:tblGrid>
                <a:gridCol w="1851249"/>
                <a:gridCol w="1851249"/>
              </a:tblGrid>
              <a:tr h="5283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Ф.И.О.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участника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программы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Уровень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(тип) надбавки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098"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Калинин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Н.С.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0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Резник А.В.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5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Синявская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Я.Э.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Хвальков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Е.А.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0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Нагорный О.С.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84284863"/>
              </p:ext>
            </p:extLst>
          </p:nvPr>
        </p:nvGraphicFramePr>
        <p:xfrm>
          <a:off x="4080294" y="1986016"/>
          <a:ext cx="4933427" cy="3776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8620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3"/>
          <p:cNvSpPr txBox="1">
            <a:spLocks/>
          </p:cNvSpPr>
          <p:nvPr/>
        </p:nvSpPr>
        <p:spPr bwMode="auto">
          <a:xfrm>
            <a:off x="1350818" y="113002"/>
            <a:ext cx="733598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ru-RU" sz="2400" dirty="0" smtClean="0">
                <a:solidFill>
                  <a:schemeClr val="bg1"/>
                </a:solidFill>
              </a:rPr>
              <a:t>Кадровый резерв НИУ ВШЭ – Санкт-Петербург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201</a:t>
            </a:r>
            <a:r>
              <a:rPr lang="en-US" sz="2400" dirty="0" smtClean="0">
                <a:solidFill>
                  <a:schemeClr val="bg1"/>
                </a:solidFill>
              </a:rPr>
              <a:t>8</a:t>
            </a:r>
            <a:r>
              <a:rPr lang="ru-RU" sz="2400" dirty="0" smtClean="0">
                <a:solidFill>
                  <a:schemeClr val="bg1"/>
                </a:solidFill>
              </a:rPr>
              <a:t> год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Объект 1"/>
          <p:cNvSpPr>
            <a:spLocks noGrp="1"/>
          </p:cNvSpPr>
          <p:nvPr>
            <p:ph sz="half" idx="1"/>
          </p:nvPr>
        </p:nvSpPr>
        <p:spPr>
          <a:xfrm>
            <a:off x="457200" y="1256002"/>
            <a:ext cx="8350370" cy="478766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b="1" dirty="0">
                <a:latin typeface="+mj-lt"/>
                <a:cs typeface="Times New Roman" pitchFamily="18" charset="0"/>
              </a:rPr>
              <a:t>Проекты, реализованные при участии резервистов </a:t>
            </a:r>
            <a:endParaRPr lang="ru-RU" sz="1600" b="1" dirty="0" smtClean="0">
              <a:latin typeface="+mj-lt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600" b="1" dirty="0" smtClean="0">
                <a:latin typeface="+mj-lt"/>
                <a:cs typeface="Times New Roman" pitchFamily="18" charset="0"/>
              </a:rPr>
              <a:t>НИУ </a:t>
            </a:r>
            <a:r>
              <a:rPr lang="ru-RU" sz="1600" b="1" dirty="0">
                <a:latin typeface="+mj-lt"/>
                <a:cs typeface="Times New Roman" pitchFamily="18" charset="0"/>
              </a:rPr>
              <a:t>ВШЭ – Санкт-Петербург в </a:t>
            </a:r>
            <a:r>
              <a:rPr lang="ru-RU" sz="1600" b="1" dirty="0" smtClean="0">
                <a:latin typeface="+mj-lt"/>
                <a:cs typeface="Times New Roman" pitchFamily="18" charset="0"/>
              </a:rPr>
              <a:t>201</a:t>
            </a:r>
            <a:r>
              <a:rPr lang="en-US" sz="1600" b="1" dirty="0" smtClean="0">
                <a:latin typeface="+mj-lt"/>
                <a:cs typeface="Times New Roman" pitchFamily="18" charset="0"/>
              </a:rPr>
              <a:t>8</a:t>
            </a:r>
            <a:r>
              <a:rPr lang="ru-RU" sz="1600" b="1" dirty="0" smtClean="0">
                <a:latin typeface="+mj-lt"/>
                <a:cs typeface="Times New Roman" pitchFamily="18" charset="0"/>
              </a:rPr>
              <a:t> году</a:t>
            </a:r>
            <a:endParaRPr lang="ru-RU" sz="1600" b="1" dirty="0">
              <a:latin typeface="+mj-lt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02193682"/>
              </p:ext>
            </p:extLst>
          </p:nvPr>
        </p:nvGraphicFramePr>
        <p:xfrm>
          <a:off x="457200" y="2246303"/>
          <a:ext cx="8315864" cy="3562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344"/>
                <a:gridCol w="4038622"/>
                <a:gridCol w="810883"/>
                <a:gridCol w="2065506"/>
                <a:gridCol w="1074509"/>
              </a:tblGrid>
              <a:tr h="660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Название проекта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Источник финансирования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Ф.И.О. участника кадрового резерва, роль в проекте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Сроки реализации проекта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167" marR="42167" marT="0" marB="0"/>
                </a:tc>
              </a:tr>
              <a:tr h="503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Дизайн экономических механизмов: современные подходы </a:t>
                      </a:r>
                      <a:endParaRPr lang="ru-RU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ПФИ</a:t>
                      </a:r>
                      <a:endParaRPr lang="ru-RU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Калин</a:t>
                      </a:r>
                      <a:r>
                        <a:rPr lang="ru-RU" sz="1100" baseline="0" dirty="0" smtClean="0">
                          <a:effectLst/>
                          <a:latin typeface="+mn-lt"/>
                        </a:rPr>
                        <a:t> Н.С.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исполнитель</a:t>
                      </a: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 01.01.2018 – н/в</a:t>
                      </a:r>
                      <a:endParaRPr lang="ru-RU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2167" marR="42167" marT="0" marB="0"/>
                </a:tc>
              </a:tr>
              <a:tr h="503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Измерение социальных и текстовых свойств аккаунтов пользователей социальных сетей</a:t>
                      </a:r>
                      <a:endParaRPr lang="ru-RU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ПФИ</a:t>
                      </a:r>
                      <a:endParaRPr lang="ru-RU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Синявская Я.Э., исполнитель</a:t>
                      </a:r>
                      <a:endParaRPr lang="ru-RU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01.01.2018 – н/в </a:t>
                      </a:r>
                      <a:endParaRPr lang="ru-RU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2167" marR="42167" marT="0" marB="0"/>
                </a:tc>
              </a:tr>
              <a:tr h="3381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Измерение социальных и текстовых свойств аккаунтов пользователей социальных сетей</a:t>
                      </a:r>
                      <a:endParaRPr lang="ru-RU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ПФИ</a:t>
                      </a:r>
                      <a:endParaRPr lang="ru-RU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Нагорный О.В., исполнитель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01.01.2018 – н/в </a:t>
                      </a:r>
                      <a:endParaRPr lang="ru-RU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2167" marR="42167" marT="0" marB="0"/>
                </a:tc>
              </a:tr>
              <a:tr h="3381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</a:rPr>
                        <a:t>Межвузовский академический семинар «Вызовы эпохи больших данных: диалог университета и бизнеса»</a:t>
                      </a:r>
                      <a:endParaRPr lang="ru-RU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</a:rPr>
                        <a:t>МАС - Кадровый</a:t>
                      </a:r>
                      <a:r>
                        <a:rPr lang="ru-RU" sz="1100" baseline="0" dirty="0" smtClean="0">
                          <a:effectLst/>
                          <a:latin typeface="+mn-lt"/>
                          <a:ea typeface="Times New Roman"/>
                        </a:rPr>
                        <a:t> резерв</a:t>
                      </a:r>
                      <a:endParaRPr lang="ru-RU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Нагорный О.В.</a:t>
                      </a:r>
                      <a:endParaRPr lang="ru-RU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</a:rPr>
                        <a:t>04.10.2018 – 05.10.2018</a:t>
                      </a:r>
                      <a:endParaRPr lang="ru-RU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2167" marR="42167" marT="0" marB="0"/>
                </a:tc>
              </a:tr>
              <a:tr h="3814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Рисковое поведение подростков и климат школы: агрессия и употребление алкоголя</a:t>
                      </a:r>
                      <a:endParaRPr lang="ru-R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+mn-lt"/>
                        </a:rPr>
                        <a:t>ПФИ</a:t>
                      </a:r>
                    </a:p>
                    <a:p>
                      <a:endParaRPr lang="ru-RU" sz="1100" dirty="0">
                        <a:latin typeface="+mn-lt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+mn-lt"/>
                        </a:rPr>
                        <a:t>Карепин В.В., исполнитель</a:t>
                      </a: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01.01.2018 – н/в </a:t>
                      </a:r>
                      <a:endParaRPr lang="ru-RU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2167" marR="42167" marT="0" marB="0"/>
                </a:tc>
              </a:tr>
              <a:tr h="335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r>
                        <a:rPr lang="ru-RU" sz="1100" smtClean="0">
                          <a:latin typeface="+mn-lt"/>
                        </a:rPr>
                        <a:t>Образы прошлого в популярной культуре: языки, сообщества, практики</a:t>
                      </a:r>
                      <a:endParaRPr lang="ru-RU" sz="1100" dirty="0">
                        <a:latin typeface="+mn-lt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n-lt"/>
                        </a:rPr>
                        <a:t>IQ HSE</a:t>
                      </a:r>
                      <a:endParaRPr lang="ru-RU" sz="1100" dirty="0">
                        <a:latin typeface="+mn-lt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+mn-lt"/>
                        </a:rPr>
                        <a:t>Резник А.В.</a:t>
                      </a: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+mn-lt"/>
                        </a:rPr>
                        <a:t>01.04.2018 – н/в</a:t>
                      </a:r>
                      <a:endParaRPr lang="ru-RU" sz="1100" dirty="0">
                        <a:latin typeface="+mn-lt"/>
                      </a:endParaRPr>
                    </a:p>
                  </a:txBody>
                  <a:tcPr marL="42167" marR="42167" marT="0" marB="0"/>
                </a:tc>
              </a:tr>
              <a:tr h="335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Научно-учебная группа «Епископы, дожи и купцы: тексты Средневековых городов Италии XIII-XV вв.»</a:t>
                      </a:r>
                      <a:endParaRPr lang="ru-RU" sz="1100" dirty="0">
                        <a:latin typeface="+mn-lt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+mn-lt"/>
                        </a:rPr>
                        <a:t>НФ</a:t>
                      </a:r>
                      <a:endParaRPr lang="ru-RU" sz="1100" dirty="0">
                        <a:latin typeface="+mn-lt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Хвальков Е. А., руководитель </a:t>
                      </a: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</a:rPr>
                        <a:t>15.02.2018 – н/в</a:t>
                      </a:r>
                      <a:endParaRPr lang="ru-RU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2167" marR="4216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97195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217653" cy="40673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b="1" dirty="0" smtClean="0">
                <a:cs typeface="Times New Roman" pitchFamily="18" charset="0"/>
              </a:rPr>
              <a:t>Информация о выдвижении кандидатов в КР в 2019 году:</a:t>
            </a:r>
          </a:p>
          <a:p>
            <a:pPr marL="0" indent="0">
              <a:buNone/>
            </a:pPr>
            <a:endParaRPr lang="ru-RU" sz="1600" b="1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b="1" dirty="0" smtClean="0">
                <a:cs typeface="Times New Roman" pitchFamily="18" charset="0"/>
              </a:rPr>
              <a:t>Общее число кандидатов на 2019 </a:t>
            </a:r>
            <a:r>
              <a:rPr lang="ru-RU" sz="1600" dirty="0" smtClean="0">
                <a:cs typeface="Times New Roman" pitchFamily="18" charset="0"/>
              </a:rPr>
              <a:t>- 24 человека</a:t>
            </a:r>
          </a:p>
          <a:p>
            <a:pPr marL="0" indent="0" algn="just">
              <a:buNone/>
            </a:pPr>
            <a:r>
              <a:rPr lang="ru-RU" sz="1600" dirty="0" smtClean="0">
                <a:cs typeface="Times New Roman" pitchFamily="18" charset="0"/>
              </a:rPr>
              <a:t>(из них 16 новых кандидатов)</a:t>
            </a:r>
            <a:endParaRPr lang="ru-RU" sz="1600" dirty="0"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b="1" dirty="0" smtClean="0">
                <a:cs typeface="Times New Roman" pitchFamily="18" charset="0"/>
              </a:rPr>
              <a:t>Состав кандидатов в члены кадрового </a:t>
            </a:r>
            <a:r>
              <a:rPr lang="ru-RU" sz="1600" b="1" dirty="0">
                <a:cs typeface="Times New Roman" pitchFamily="18" charset="0"/>
              </a:rPr>
              <a:t>резерва </a:t>
            </a:r>
            <a:r>
              <a:rPr lang="ru-RU" sz="1600" b="1" dirty="0" smtClean="0">
                <a:cs typeface="Times New Roman" pitchFamily="18" charset="0"/>
              </a:rPr>
              <a:t>в 2019 году по </a:t>
            </a:r>
            <a:r>
              <a:rPr lang="ru-RU" sz="1600" b="1" dirty="0">
                <a:cs typeface="Times New Roman" pitchFamily="18" charset="0"/>
              </a:rPr>
              <a:t>категориям</a:t>
            </a:r>
            <a:r>
              <a:rPr lang="ru-RU" sz="1600" b="1" dirty="0" smtClean="0">
                <a:cs typeface="Times New Roman" pitchFamily="18" charset="0"/>
              </a:rPr>
              <a:t>:</a:t>
            </a:r>
            <a:endParaRPr lang="ru-RU" sz="1600" b="1" dirty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dirty="0">
                <a:cs typeface="Times New Roman" pitchFamily="18" charset="0"/>
              </a:rPr>
              <a:t>«Новые </a:t>
            </a:r>
            <a:r>
              <a:rPr lang="ru-RU" sz="1600" dirty="0" smtClean="0">
                <a:cs typeface="Times New Roman" pitchFamily="18" charset="0"/>
              </a:rPr>
              <a:t>преподаватели ≤ 30»  - 14 </a:t>
            </a:r>
            <a:r>
              <a:rPr lang="ru-RU" sz="1600" dirty="0">
                <a:cs typeface="Times New Roman" pitchFamily="18" charset="0"/>
              </a:rPr>
              <a:t>чел</a:t>
            </a:r>
            <a:r>
              <a:rPr lang="ru-RU" sz="1600" dirty="0" smtClean="0"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600" dirty="0" smtClean="0">
                <a:cs typeface="Times New Roman" pitchFamily="18" charset="0"/>
              </a:rPr>
              <a:t>«Новые преподаватели старше 30» - 1</a:t>
            </a:r>
            <a:endParaRPr lang="en-US" sz="16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cs typeface="Times New Roman" pitchFamily="18" charset="0"/>
              </a:rPr>
              <a:t>«</a:t>
            </a:r>
            <a:r>
              <a:rPr lang="ru-RU" sz="1600" dirty="0">
                <a:cs typeface="Times New Roman" pitchFamily="18" charset="0"/>
              </a:rPr>
              <a:t>Будущие профессора» </a:t>
            </a:r>
            <a:r>
              <a:rPr lang="ru-RU" sz="1600" dirty="0" smtClean="0">
                <a:cs typeface="Times New Roman" pitchFamily="18" charset="0"/>
              </a:rPr>
              <a:t> - 2 </a:t>
            </a:r>
            <a:r>
              <a:rPr lang="ru-RU" sz="1600" dirty="0">
                <a:cs typeface="Times New Roman" pitchFamily="18" charset="0"/>
              </a:rPr>
              <a:t>чел.</a:t>
            </a:r>
          </a:p>
          <a:p>
            <a:pPr marL="0" indent="0" algn="just">
              <a:buNone/>
            </a:pPr>
            <a:r>
              <a:rPr lang="ru-RU" sz="1600" dirty="0">
                <a:cs typeface="Times New Roman" pitchFamily="18" charset="0"/>
              </a:rPr>
              <a:t>«Новые исследователи» </a:t>
            </a:r>
            <a:r>
              <a:rPr lang="ru-RU" sz="1600" dirty="0" smtClean="0">
                <a:cs typeface="Times New Roman" pitchFamily="18" charset="0"/>
              </a:rPr>
              <a:t> - 7 </a:t>
            </a:r>
            <a:r>
              <a:rPr lang="ru-RU" sz="1600" dirty="0">
                <a:cs typeface="Times New Roman" pitchFamily="18" charset="0"/>
              </a:rPr>
              <a:t>чел.</a:t>
            </a:r>
          </a:p>
          <a:p>
            <a:pPr marL="0" indent="0" algn="just">
              <a:buNone/>
            </a:pPr>
            <a:endParaRPr lang="en-US" sz="16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азвание 3"/>
          <p:cNvSpPr>
            <a:spLocks noGrp="1"/>
          </p:cNvSpPr>
          <p:nvPr>
            <p:ph type="title"/>
          </p:nvPr>
        </p:nvSpPr>
        <p:spPr>
          <a:xfrm>
            <a:off x="1350818" y="113002"/>
            <a:ext cx="7335982" cy="1143000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Кадровый резерв НИУ ВШЭ – Санкт-Петербург 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2018 </a:t>
            </a:r>
            <a:r>
              <a:rPr lang="ru-RU" sz="2400" dirty="0">
                <a:solidFill>
                  <a:schemeClr val="bg1"/>
                </a:solidFill>
              </a:rPr>
              <a:t>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96442" y="1582947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Состав кандидатов в члены КР в 2019 году</a:t>
            </a:r>
            <a:endParaRPr lang="ru-RU" b="1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52425501"/>
              </p:ext>
            </p:extLst>
          </p:nvPr>
        </p:nvGraphicFramePr>
        <p:xfrm>
          <a:off x="4132053" y="2592237"/>
          <a:ext cx="4572000" cy="3454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080845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3"/>
          <p:cNvSpPr txBox="1">
            <a:spLocks/>
          </p:cNvSpPr>
          <p:nvPr/>
        </p:nvSpPr>
        <p:spPr bwMode="auto">
          <a:xfrm>
            <a:off x="1350818" y="113002"/>
            <a:ext cx="733598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ru-RU" sz="2400" dirty="0" smtClean="0">
                <a:solidFill>
                  <a:schemeClr val="bg1"/>
                </a:solidFill>
              </a:rPr>
              <a:t>Кадровый резерв НИУ ВШЭ – Санкт-Петербург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2018. Кандидаты на 2019 год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Объект 1"/>
          <p:cNvSpPr>
            <a:spLocks noGrp="1"/>
          </p:cNvSpPr>
          <p:nvPr>
            <p:ph sz="half" idx="1"/>
          </p:nvPr>
        </p:nvSpPr>
        <p:spPr>
          <a:xfrm>
            <a:off x="457200" y="1289652"/>
            <a:ext cx="8350370" cy="478766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b="1" dirty="0" smtClean="0">
                <a:latin typeface="+mj-lt"/>
                <a:cs typeface="Times New Roman" pitchFamily="18" charset="0"/>
              </a:rPr>
              <a:t>Итоги оценки заявок кандидатов в КР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29663377"/>
              </p:ext>
            </p:extLst>
          </p:nvPr>
        </p:nvGraphicFramePr>
        <p:xfrm>
          <a:off x="422695" y="1716657"/>
          <a:ext cx="8358996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6697"/>
                <a:gridCol w="1194691"/>
                <a:gridCol w="1790987"/>
                <a:gridCol w="1426666"/>
                <a:gridCol w="2009955"/>
              </a:tblGrid>
              <a:tr h="41243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ФИО участника программы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Категория</a:t>
                      </a:r>
                      <a:r>
                        <a:rPr lang="ru-RU" sz="1100" baseline="0" dirty="0" smtClean="0"/>
                        <a:t> участника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Название подразделения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aseline="0" dirty="0" smtClean="0"/>
                        <a:t>Соответствие критериям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Итоги оценки</a:t>
                      </a:r>
                      <a:r>
                        <a:rPr lang="ru-RU" sz="1100" baseline="0" dirty="0" smtClean="0"/>
                        <a:t> планов публикационной активности кандидата в КР/Рейтинг за второе полугодие 2017/2018 </a:t>
                      </a:r>
                      <a:r>
                        <a:rPr lang="ru-RU" sz="1100" baseline="0" dirty="0" err="1" smtClean="0"/>
                        <a:t>уч.г</a:t>
                      </a:r>
                      <a:r>
                        <a:rPr lang="ru-RU" sz="1100" baseline="0" dirty="0" smtClean="0"/>
                        <a:t>. (средний минимальный/средний максимальный)</a:t>
                      </a:r>
                      <a:endParaRPr lang="ru-RU" sz="1100" dirty="0"/>
                    </a:p>
                  </a:txBody>
                  <a:tcPr/>
                </a:tc>
              </a:tr>
              <a:tr h="360676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Игнатенко</a:t>
                      </a: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Вера Викторовна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Новые исследователи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Лаборатория </a:t>
                      </a:r>
                      <a:r>
                        <a:rPr lang="ru-RU" sz="1000" b="0" u="non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интернет-исследований</a:t>
                      </a:r>
                      <a:endParaRPr lang="ru-RU" sz="1000" b="0" u="non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Формально  соответствует</a:t>
                      </a:r>
                      <a:endParaRPr lang="ru-RU" sz="10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18/12</a:t>
                      </a:r>
                      <a:endParaRPr lang="ru-RU" sz="10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28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 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Пашахин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Сергей Витальевич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Новые исследователи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Лаборатория </a:t>
                      </a:r>
                      <a:r>
                        <a:rPr lang="ru-RU" sz="1000" b="0" u="non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интернет-исследований</a:t>
                      </a:r>
                      <a:endParaRPr lang="ru-RU" sz="1000" b="0" u="non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Формально  соответствует</a:t>
                      </a:r>
                      <a:endParaRPr lang="ru-RU" sz="10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28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 Кондратьев Алексей Юрьевич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Новые исследователи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 Международная лаборатория теории игр и принятия решений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Формально  соответствует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47/14</a:t>
                      </a:r>
                      <a:endParaRPr lang="ru-RU" sz="10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28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 Черкашин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Данила Дмитриевич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Новые исследователи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Центр междисциплинарных фундаментальных исследований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Формально  соответствует</a:t>
                      </a:r>
                      <a:endParaRPr lang="ru-RU" sz="10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36/14</a:t>
                      </a:r>
                      <a:endParaRPr lang="ru-RU" sz="10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28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 Теплицкая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Яна Игоревна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Новые исследователи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Центр междисциплинарных фундаментальных исследований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Формально  соответствует</a:t>
                      </a:r>
                      <a:endParaRPr lang="ru-RU" sz="10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29/14</a:t>
                      </a:r>
                      <a:endParaRPr lang="ru-RU" sz="10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28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 Терещенко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Дмитрий Сергеевич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Новые преподаватели </a:t>
                      </a:r>
                      <a:endParaRPr lang="ru-RU" sz="10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Департамент экономики</a:t>
                      </a:r>
                      <a:endParaRPr lang="ru-RU" sz="10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Формально  соответствует</a:t>
                      </a:r>
                      <a:endParaRPr lang="ru-RU" sz="10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28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 Романюк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Кирилл Андреевич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Новые преподаватели </a:t>
                      </a:r>
                      <a:endParaRPr lang="ru-RU" sz="10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Департамент финансов</a:t>
                      </a:r>
                      <a:endParaRPr lang="ru-RU" sz="10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Формально  соответствует</a:t>
                      </a:r>
                      <a:endParaRPr lang="ru-RU" sz="10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2,85/ 3,8</a:t>
                      </a:r>
                      <a:endParaRPr lang="ru-RU" sz="10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28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 Левин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Феликс Евгеньевич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Новые преподаватели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Департамент истории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Формально  соответствует</a:t>
                      </a:r>
                      <a:endParaRPr lang="ru-RU" sz="10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4,03/4,64</a:t>
                      </a:r>
                      <a:endParaRPr lang="ru-RU" sz="10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1731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3"/>
          <p:cNvSpPr txBox="1">
            <a:spLocks/>
          </p:cNvSpPr>
          <p:nvPr/>
        </p:nvSpPr>
        <p:spPr bwMode="auto">
          <a:xfrm>
            <a:off x="1350818" y="113002"/>
            <a:ext cx="733598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ru-RU" sz="2400" dirty="0" smtClean="0">
                <a:solidFill>
                  <a:schemeClr val="bg1"/>
                </a:solidFill>
              </a:rPr>
              <a:t>Кадровый резерв НИУ ВШЭ – Санкт-Петербург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2018. Кандидаты на 2019 год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Объект 1"/>
          <p:cNvSpPr>
            <a:spLocks noGrp="1"/>
          </p:cNvSpPr>
          <p:nvPr>
            <p:ph sz="half" idx="1"/>
          </p:nvPr>
        </p:nvSpPr>
        <p:spPr>
          <a:xfrm>
            <a:off x="457200" y="1289652"/>
            <a:ext cx="8350370" cy="478766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b="1" dirty="0" smtClean="0">
                <a:latin typeface="+mj-lt"/>
                <a:cs typeface="Times New Roman" pitchFamily="18" charset="0"/>
              </a:rPr>
              <a:t>Итоги оценки заявок кандидатов в КР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3086220"/>
              </p:ext>
            </p:extLst>
          </p:nvPr>
        </p:nvGraphicFramePr>
        <p:xfrm>
          <a:off x="422694" y="1716657"/>
          <a:ext cx="8402130" cy="3864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3937"/>
                <a:gridCol w="1494209"/>
                <a:gridCol w="1494209"/>
                <a:gridCol w="1673787"/>
                <a:gridCol w="1765988"/>
              </a:tblGrid>
              <a:tr h="41243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ФИО участника программы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Категория</a:t>
                      </a:r>
                      <a:r>
                        <a:rPr lang="ru-RU" sz="1100" baseline="0" dirty="0" smtClean="0"/>
                        <a:t> участника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aseline="0" dirty="0" smtClean="0"/>
                        <a:t>Соответствие критериям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Итоги оценки</a:t>
                      </a:r>
                      <a:r>
                        <a:rPr lang="ru-RU" sz="1100" baseline="0" dirty="0" smtClean="0"/>
                        <a:t> планов публикационной активности кандидата в КР кадровой комиссией</a:t>
                      </a:r>
                      <a:endParaRPr lang="ru-RU" sz="1100" dirty="0"/>
                    </a:p>
                  </a:txBody>
                  <a:tcPr/>
                </a:tc>
              </a:tr>
              <a:tr h="328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 Эльканова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Елена Михайловна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Новые преподаватели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Департамент менеджмента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Формально  соответствует</a:t>
                      </a:r>
                      <a:endParaRPr lang="ru-RU" sz="10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4,31/4,84</a:t>
                      </a:r>
                      <a:endParaRPr lang="ru-RU" sz="10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28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Тенишева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Ксения Алексеевна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Новые преподаватели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Департамент социологии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Формально  соответствует</a:t>
                      </a:r>
                      <a:endParaRPr lang="ru-RU" sz="10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4,26/4,88 </a:t>
                      </a:r>
                      <a:endParaRPr lang="ru-RU" sz="10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28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11. 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Алсуфьев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Артем Иванович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Новые преподаватели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Департамент менеджмента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Формально  соответствует</a:t>
                      </a:r>
                      <a:endParaRPr lang="ru-RU" sz="10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28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 Терников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Андрей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Александрович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Новые преподаватели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Департамент менеджмента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Формально  соответствует</a:t>
                      </a:r>
                      <a:endParaRPr lang="ru-RU" sz="10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28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 Шулятьева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Юлия Дмитриевна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Новые преподаватели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Департамент менеджмента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Формально  не соответствует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u="non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28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 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Тадеу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Гаспаретто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Новые преподаватели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Департамент менеджмента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Формально  соответствует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4,25/4,48</a:t>
                      </a:r>
                    </a:p>
                  </a:txBody>
                  <a:tcPr/>
                </a:tc>
              </a:tr>
              <a:tr h="328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15. Чунихин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Кирилл Александрович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Будущие профессора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Департамент истории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Формально  соответствует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u="non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28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 Рыжков Владимир Сергеевич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Новые преподаватели старше 30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Департамент социологии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Формально  соответствует</a:t>
                      </a:r>
                    </a:p>
                    <a:p>
                      <a:pPr algn="ctr"/>
                      <a:endParaRPr lang="ru-RU" sz="10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u="non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5756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3"/>
          <p:cNvSpPr>
            <a:spLocks noGrp="1"/>
          </p:cNvSpPr>
          <p:nvPr>
            <p:ph type="title"/>
          </p:nvPr>
        </p:nvSpPr>
        <p:spPr>
          <a:xfrm>
            <a:off x="1131454" y="2191184"/>
            <a:ext cx="7335982" cy="1143000"/>
          </a:xfrm>
        </p:spPr>
        <p:txBody>
          <a:bodyPr/>
          <a:lstStyle/>
          <a:p>
            <a:r>
              <a:rPr lang="ru-RU" sz="2400" dirty="0" smtClean="0">
                <a:solidFill>
                  <a:srgbClr val="000000"/>
                </a:solidFill>
              </a:rPr>
              <a:t>Спасибо за  внимание!</a:t>
            </a:r>
            <a:endParaRPr lang="ru-RU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241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>
                <a:cs typeface="Times New Roman" pitchFamily="18" charset="0"/>
              </a:rPr>
              <a:t>Группа высокого профессионального потенциала (кадрового резерва) </a:t>
            </a:r>
            <a:r>
              <a:rPr lang="ru-RU" sz="2000" b="1" dirty="0" smtClean="0">
                <a:cs typeface="Times New Roman" pitchFamily="18" charset="0"/>
              </a:rPr>
              <a:t>НИУ ВШЭ включает следующие  </a:t>
            </a:r>
            <a:r>
              <a:rPr lang="ru-RU" sz="2000" b="1" dirty="0">
                <a:cs typeface="Times New Roman" pitchFamily="18" charset="0"/>
              </a:rPr>
              <a:t>категории</a:t>
            </a:r>
            <a:r>
              <a:rPr lang="ru-RU" sz="2000" b="1" dirty="0" smtClean="0">
                <a:cs typeface="Times New Roman" pitchFamily="18" charset="0"/>
              </a:rPr>
              <a:t>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b="1" dirty="0" smtClean="0">
                <a:cs typeface="Times New Roman" pitchFamily="18" charset="0"/>
              </a:rPr>
              <a:t> Новые преподаватели до 30 лет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b="1" dirty="0" smtClean="0">
                <a:cs typeface="Times New Roman" pitchFamily="18" charset="0"/>
              </a:rPr>
              <a:t>Новые преподаватели старше 30 лет </a:t>
            </a:r>
            <a:endParaRPr lang="ru-RU" b="1" dirty="0"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b="1" dirty="0" smtClean="0">
                <a:cs typeface="Times New Roman" pitchFamily="18" charset="0"/>
              </a:rPr>
              <a:t>Будущие профессора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b="1" dirty="0" smtClean="0">
                <a:cs typeface="Times New Roman" pitchFamily="18" charset="0"/>
              </a:rPr>
              <a:t>Новые исследователи </a:t>
            </a:r>
          </a:p>
        </p:txBody>
      </p:sp>
      <p:sp>
        <p:nvSpPr>
          <p:cNvPr id="5" name="Название 3"/>
          <p:cNvSpPr>
            <a:spLocks noGrp="1"/>
          </p:cNvSpPr>
          <p:nvPr>
            <p:ph type="title"/>
          </p:nvPr>
        </p:nvSpPr>
        <p:spPr>
          <a:xfrm>
            <a:off x="1350818" y="113002"/>
            <a:ext cx="7335982" cy="1143000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Кадровый резерв НИУ ВШЭ – Санкт-Петербург 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2018 </a:t>
            </a:r>
            <a:r>
              <a:rPr lang="ru-RU" sz="2400" dirty="0">
                <a:solidFill>
                  <a:schemeClr val="bg1"/>
                </a:solidFill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3274490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 smtClean="0">
                <a:cs typeface="Times New Roman" pitchFamily="18" charset="0"/>
              </a:rPr>
              <a:t>Новые преподаватели до 30 лет</a:t>
            </a:r>
          </a:p>
          <a:p>
            <a:pPr marL="0" indent="0" algn="ctr">
              <a:buNone/>
            </a:pPr>
            <a:r>
              <a:rPr lang="ru-RU" sz="1600" b="1" dirty="0"/>
              <a:t>Требования к </a:t>
            </a:r>
            <a:r>
              <a:rPr lang="ru-RU" sz="1600" b="1" dirty="0" smtClean="0"/>
              <a:t>кандидатам</a:t>
            </a:r>
          </a:p>
          <a:p>
            <a:pPr lvl="0"/>
            <a:r>
              <a:rPr lang="ru-RU" sz="1100" dirty="0"/>
              <a:t>возраст до 30 лет (включительно) </a:t>
            </a:r>
            <a:r>
              <a:rPr lang="ru-RU" sz="1100" dirty="0" smtClean="0"/>
              <a:t>(на 20 </a:t>
            </a:r>
            <a:r>
              <a:rPr lang="ru-RU" sz="1100" dirty="0"/>
              <a:t>ноября текущего года);</a:t>
            </a:r>
          </a:p>
          <a:p>
            <a:pPr lvl="0"/>
            <a:r>
              <a:rPr lang="ru-RU" sz="1100" dirty="0"/>
              <a:t>стаж работы на преподавательской должности в НИУ ВШЭ  непрерывно на полной ставке не более 24 месяцев с даты приема до </a:t>
            </a:r>
            <a:r>
              <a:rPr lang="ru-RU" sz="1100" dirty="0" smtClean="0"/>
              <a:t>20 </a:t>
            </a:r>
            <a:r>
              <a:rPr lang="ru-RU" sz="1100" dirty="0"/>
              <a:t>ноября текущего года);</a:t>
            </a:r>
          </a:p>
          <a:p>
            <a:r>
              <a:rPr lang="ru-RU" sz="1100" dirty="0"/>
              <a:t>соответствие критериям оценки </a:t>
            </a:r>
            <a:r>
              <a:rPr lang="ru-RU" sz="1100" dirty="0" smtClean="0"/>
              <a:t>профессорско-преподавательского состава, установленным в НИУ ВШЭ.</a:t>
            </a:r>
          </a:p>
          <a:p>
            <a:pPr marL="0" indent="0" algn="ctr">
              <a:buNone/>
            </a:pPr>
            <a:r>
              <a:rPr lang="ru-RU" sz="1600" b="1" dirty="0" smtClean="0"/>
              <a:t>Требования при переходе на второй год программы</a:t>
            </a:r>
            <a:r>
              <a:rPr lang="ru-RU" sz="1600" dirty="0" smtClean="0"/>
              <a:t> </a:t>
            </a:r>
            <a:r>
              <a:rPr lang="ru-RU" sz="1600" b="1" dirty="0" smtClean="0"/>
              <a:t>(за 1 год участия в программе)</a:t>
            </a:r>
          </a:p>
          <a:p>
            <a:r>
              <a:rPr lang="ru-RU" sz="1100" dirty="0"/>
              <a:t>не менее 1 опубликованной работы и не менее 1 работы, принятой в печать 1  за текущий год </a:t>
            </a:r>
            <a:r>
              <a:rPr lang="ru-RU" sz="1100" dirty="0" smtClean="0"/>
              <a:t>(</a:t>
            </a:r>
            <a:r>
              <a:rPr lang="ru-RU" sz="1100" dirty="0"/>
              <a:t>и</a:t>
            </a:r>
            <a:r>
              <a:rPr lang="ru-RU" sz="1100" dirty="0" smtClean="0"/>
              <a:t>сключая </a:t>
            </a:r>
            <a:r>
              <a:rPr lang="ru-RU" sz="1100" dirty="0"/>
              <a:t>материалы конференций, кроме материалов </a:t>
            </a:r>
            <a:r>
              <a:rPr lang="ru-RU" sz="1100" dirty="0" err="1"/>
              <a:t>Апрельскои</a:t>
            </a:r>
            <a:r>
              <a:rPr lang="ru-RU" sz="1100" dirty="0"/>
              <a:t>̆ конференции НИУ </a:t>
            </a:r>
            <a:r>
              <a:rPr lang="ru-RU" sz="1100" dirty="0" smtClean="0"/>
              <a:t>ВШЭ);</a:t>
            </a:r>
            <a:endParaRPr lang="ru-RU" sz="1100" dirty="0"/>
          </a:p>
          <a:p>
            <a:pPr lvl="0"/>
            <a:r>
              <a:rPr lang="ru-RU" sz="1100" dirty="0"/>
              <a:t>высокий преподавательский рейтинг;</a:t>
            </a:r>
          </a:p>
          <a:p>
            <a:r>
              <a:rPr lang="ru-RU" sz="1100" dirty="0"/>
              <a:t>соответствие критериям оценки </a:t>
            </a:r>
            <a:r>
              <a:rPr lang="ru-RU" sz="1100" dirty="0" smtClean="0"/>
              <a:t>профессорско-преподавательского </a:t>
            </a:r>
            <a:r>
              <a:rPr lang="ru-RU" sz="1100" dirty="0"/>
              <a:t>состава, установленным в НИУ ВШЭ </a:t>
            </a:r>
            <a:r>
              <a:rPr lang="ru-RU" sz="1100" dirty="0" smtClean="0"/>
              <a:t>.</a:t>
            </a:r>
          </a:p>
          <a:p>
            <a:pPr marL="0" indent="0" algn="ctr">
              <a:buNone/>
            </a:pPr>
            <a:r>
              <a:rPr lang="ru-RU" sz="1600" b="1" dirty="0"/>
              <a:t>Критерии эффективности по завершении двухлетнего пребывания в кадровом </a:t>
            </a:r>
            <a:r>
              <a:rPr lang="ru-RU" sz="1600" b="1" dirty="0" smtClean="0"/>
              <a:t>резерве</a:t>
            </a:r>
            <a:r>
              <a:rPr lang="ru-RU" sz="1600" dirty="0"/>
              <a:t> </a:t>
            </a:r>
            <a:r>
              <a:rPr lang="ru-RU" sz="1600" b="1" dirty="0" smtClean="0"/>
              <a:t>(за </a:t>
            </a:r>
            <a:r>
              <a:rPr lang="ru-RU" sz="1600" b="1" dirty="0"/>
              <a:t>2 года участия в программе</a:t>
            </a:r>
            <a:r>
              <a:rPr lang="ru-RU" sz="1600" b="1" dirty="0" smtClean="0"/>
              <a:t>)</a:t>
            </a:r>
          </a:p>
          <a:p>
            <a:pPr lvl="0"/>
            <a:r>
              <a:rPr lang="ru-RU" sz="1100" dirty="0"/>
              <a:t>соответствие критериям оценки профессорско-преподавательского состава, установленным в НИУ </a:t>
            </a:r>
            <a:r>
              <a:rPr lang="ru-RU" sz="1100" dirty="0" smtClean="0"/>
              <a:t>ВШЭ;</a:t>
            </a:r>
            <a:endParaRPr lang="ru-RU" sz="1100" dirty="0"/>
          </a:p>
          <a:p>
            <a:pPr lvl="0"/>
            <a:r>
              <a:rPr lang="ru-RU" sz="1100" dirty="0"/>
              <a:t>среди опубликованных работ не менее 1 работы </a:t>
            </a:r>
            <a:r>
              <a:rPr lang="ru-RU" sz="1100" dirty="0" smtClean="0"/>
              <a:t>(</a:t>
            </a:r>
            <a:r>
              <a:rPr lang="ru-RU" sz="1100" dirty="0"/>
              <a:t>и</a:t>
            </a:r>
            <a:r>
              <a:rPr lang="ru-RU" sz="1100" dirty="0" smtClean="0"/>
              <a:t>сключая </a:t>
            </a:r>
            <a:r>
              <a:rPr lang="ru-RU" sz="1100" dirty="0"/>
              <a:t>материалы конференций, кроме материалов </a:t>
            </a:r>
            <a:r>
              <a:rPr lang="ru-RU" sz="1100" dirty="0" err="1"/>
              <a:t>Апрельскои</a:t>
            </a:r>
            <a:r>
              <a:rPr lang="ru-RU" sz="1100" dirty="0"/>
              <a:t>̆ конференции НИУ ВШЭ</a:t>
            </a:r>
            <a:r>
              <a:rPr lang="ru-RU" sz="1100" dirty="0" smtClean="0"/>
              <a:t>) </a:t>
            </a:r>
            <a:r>
              <a:rPr lang="ru-RU" sz="1100" dirty="0"/>
              <a:t>или 1 препринта </a:t>
            </a:r>
            <a:r>
              <a:rPr lang="ru-RU" sz="1100" dirty="0" smtClean="0"/>
              <a:t>(</a:t>
            </a:r>
            <a:r>
              <a:rPr lang="ru-RU" sz="1100" dirty="0"/>
              <a:t>п</a:t>
            </a:r>
            <a:r>
              <a:rPr lang="ru-RU" sz="1100" dirty="0" smtClean="0"/>
              <a:t>репринт </a:t>
            </a:r>
            <a:r>
              <a:rPr lang="ru-RU" sz="1100" dirty="0"/>
              <a:t>на иностранном языке в серии препринтов ЦФИ или в серии препринтов зарубежных университетов и научных центров</a:t>
            </a:r>
            <a:r>
              <a:rPr lang="ru-RU" sz="1100" dirty="0" smtClean="0"/>
              <a:t>) </a:t>
            </a:r>
            <a:r>
              <a:rPr lang="ru-RU" sz="1100" dirty="0"/>
              <a:t>на иностранном языке;</a:t>
            </a:r>
          </a:p>
          <a:p>
            <a:pPr lvl="0"/>
            <a:r>
              <a:rPr lang="ru-RU" sz="1100" dirty="0"/>
              <a:t>установление надбавки за академическую работу;</a:t>
            </a:r>
          </a:p>
          <a:p>
            <a:pPr lvl="0"/>
            <a:r>
              <a:rPr lang="ru-RU" sz="1100" dirty="0"/>
              <a:t>высокий преподавательский рейтинг;</a:t>
            </a:r>
          </a:p>
          <a:p>
            <a:r>
              <a:rPr lang="ru-RU" sz="1100" dirty="0"/>
              <a:t>продолжение трудовых отношений с НИУ ВШЭ.</a:t>
            </a:r>
            <a:endParaRPr lang="ru-RU" sz="1100" b="1" dirty="0" smtClean="0">
              <a:cs typeface="Times New Roman" pitchFamily="18" charset="0"/>
            </a:endParaRPr>
          </a:p>
        </p:txBody>
      </p:sp>
      <p:sp>
        <p:nvSpPr>
          <p:cNvPr id="5" name="Название 3"/>
          <p:cNvSpPr>
            <a:spLocks noGrp="1"/>
          </p:cNvSpPr>
          <p:nvPr>
            <p:ph type="title"/>
          </p:nvPr>
        </p:nvSpPr>
        <p:spPr>
          <a:xfrm>
            <a:off x="1350818" y="113002"/>
            <a:ext cx="7335982" cy="1143000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Кадровый резерв НИУ ВШЭ – Санкт-Петербург 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2018 </a:t>
            </a:r>
            <a:r>
              <a:rPr lang="ru-RU" sz="2400" dirty="0">
                <a:solidFill>
                  <a:schemeClr val="bg1"/>
                </a:solidFill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3803140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>
                <a:cs typeface="Times New Roman" pitchFamily="18" charset="0"/>
              </a:rPr>
              <a:t>Новые преподаватели старше 30 лет </a:t>
            </a:r>
            <a:endParaRPr lang="ru-RU" sz="1800" b="1" dirty="0" smtClean="0"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b="1" dirty="0"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600" b="1" dirty="0" smtClean="0"/>
              <a:t>Требования </a:t>
            </a:r>
            <a:r>
              <a:rPr lang="ru-RU" sz="1600" b="1" dirty="0"/>
              <a:t>к </a:t>
            </a:r>
            <a:r>
              <a:rPr lang="ru-RU" sz="1600" b="1" dirty="0" smtClean="0"/>
              <a:t>кандидатам</a:t>
            </a:r>
          </a:p>
          <a:p>
            <a:pPr lvl="0"/>
            <a:r>
              <a:rPr lang="ru-RU" sz="1100" dirty="0"/>
              <a:t>стаж работы на преподавательской должности в НИУ ВШЭ  непрерывно на полной ставке не более 12 месяцев с даты приема до даты представления документов в Кадровую комиссию ученого совета НИУ ВШЭ (20 ноября текущего года);</a:t>
            </a:r>
          </a:p>
          <a:p>
            <a:r>
              <a:rPr lang="ru-RU" sz="1100" dirty="0"/>
              <a:t>соответствие критериям оценки профессорско-преподавательского состава, установленным в НИУ </a:t>
            </a:r>
            <a:r>
              <a:rPr lang="ru-RU" sz="1100" dirty="0" smtClean="0"/>
              <a:t>ВШЭ.</a:t>
            </a:r>
          </a:p>
          <a:p>
            <a:pPr marL="0" indent="0" algn="ctr">
              <a:buNone/>
            </a:pPr>
            <a:endParaRPr lang="ru-RU" sz="1600" b="1" dirty="0" smtClean="0"/>
          </a:p>
          <a:p>
            <a:pPr marL="0" indent="0" algn="ctr">
              <a:buNone/>
            </a:pPr>
            <a:endParaRPr lang="ru-RU" sz="1600" b="1" dirty="0"/>
          </a:p>
          <a:p>
            <a:pPr marL="0" indent="0" algn="ctr">
              <a:buNone/>
            </a:pPr>
            <a:r>
              <a:rPr lang="ru-RU" sz="1600" b="1" dirty="0" smtClean="0"/>
              <a:t>Критерии </a:t>
            </a:r>
            <a:r>
              <a:rPr lang="ru-RU" sz="1600" b="1" dirty="0"/>
              <a:t>эффективности по завершении пребывания в кадровом резерве</a:t>
            </a:r>
            <a:endParaRPr lang="ru-RU" sz="1600" dirty="0"/>
          </a:p>
          <a:p>
            <a:pPr marL="0" indent="0" algn="ctr">
              <a:buNone/>
            </a:pPr>
            <a:r>
              <a:rPr lang="ru-RU" sz="1600" b="1" dirty="0"/>
              <a:t>(за 1 год участия в программе)</a:t>
            </a:r>
            <a:endParaRPr lang="ru-RU" sz="1600" dirty="0"/>
          </a:p>
          <a:p>
            <a:pPr lvl="0"/>
            <a:r>
              <a:rPr lang="ru-RU" sz="1100" dirty="0"/>
              <a:t>соответствие критериям оценки профессорско-преподавательского состава, установленным в НИУ </a:t>
            </a:r>
            <a:r>
              <a:rPr lang="ru-RU" sz="1100" dirty="0" smtClean="0"/>
              <a:t>ВШЭ;</a:t>
            </a:r>
            <a:endParaRPr lang="ru-RU" sz="1100" dirty="0"/>
          </a:p>
          <a:p>
            <a:pPr lvl="0"/>
            <a:r>
              <a:rPr lang="ru-RU" sz="1100" dirty="0"/>
              <a:t>установление надбавки за академическую работу;</a:t>
            </a:r>
          </a:p>
          <a:p>
            <a:pPr lvl="0"/>
            <a:r>
              <a:rPr lang="ru-RU" sz="1100" dirty="0"/>
              <a:t>высокий преподавательский рейтинг;</a:t>
            </a:r>
          </a:p>
          <a:p>
            <a:pPr lvl="0"/>
            <a:r>
              <a:rPr lang="ru-RU" sz="1100" dirty="0"/>
              <a:t>реализация мероприятия в рамках программы кадрового резерва (участие в конкурсе МНС/ ИОП, проведение методической мастерской и др.)/ научно-образовательного общеуниверситетского мероприятия / научно-образовательного мероприятия на факультете;</a:t>
            </a:r>
          </a:p>
          <a:p>
            <a:r>
              <a:rPr lang="ru-RU" sz="1100" dirty="0"/>
              <a:t>продолжение трудовых отношений с НИУ ВШЭ.</a:t>
            </a:r>
            <a:endParaRPr lang="ru-RU" sz="1100" b="1" dirty="0" smtClean="0">
              <a:cs typeface="Times New Roman" pitchFamily="18" charset="0"/>
            </a:endParaRPr>
          </a:p>
        </p:txBody>
      </p:sp>
      <p:sp>
        <p:nvSpPr>
          <p:cNvPr id="5" name="Название 3"/>
          <p:cNvSpPr>
            <a:spLocks noGrp="1"/>
          </p:cNvSpPr>
          <p:nvPr>
            <p:ph type="title"/>
          </p:nvPr>
        </p:nvSpPr>
        <p:spPr>
          <a:xfrm>
            <a:off x="1350818" y="113002"/>
            <a:ext cx="7335982" cy="1143000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Кадровый резерв НИУ ВШЭ – Санкт-Петербург 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2018 </a:t>
            </a:r>
            <a:r>
              <a:rPr lang="ru-RU" sz="2400" dirty="0">
                <a:solidFill>
                  <a:schemeClr val="bg1"/>
                </a:solidFill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1618452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1800" b="1" dirty="0">
                <a:cs typeface="Times New Roman" pitchFamily="18" charset="0"/>
              </a:rPr>
              <a:t>Будущие профессора </a:t>
            </a:r>
          </a:p>
          <a:p>
            <a:pPr marL="0" indent="0" algn="ctr">
              <a:buNone/>
            </a:pPr>
            <a:r>
              <a:rPr lang="ru-RU" sz="1600" b="1" dirty="0" smtClean="0"/>
              <a:t>Требования </a:t>
            </a:r>
            <a:r>
              <a:rPr lang="ru-RU" sz="1600" b="1" dirty="0"/>
              <a:t>к </a:t>
            </a:r>
            <a:r>
              <a:rPr lang="ru-RU" sz="1600" b="1" dirty="0" smtClean="0"/>
              <a:t>кандидатам</a:t>
            </a:r>
          </a:p>
          <a:p>
            <a:pPr lvl="0"/>
            <a:r>
              <a:rPr lang="ru-RU" sz="1100" dirty="0" smtClean="0"/>
              <a:t>работа </a:t>
            </a:r>
            <a:r>
              <a:rPr lang="ru-RU" sz="1100" dirty="0"/>
              <a:t>на преподавательской должности в НИУ ВШЭ на полной ставке;</a:t>
            </a:r>
          </a:p>
          <a:p>
            <a:pPr lvl="0"/>
            <a:r>
              <a:rPr lang="ru-RU" sz="1100" dirty="0" smtClean="0"/>
              <a:t>возраст </a:t>
            </a:r>
            <a:r>
              <a:rPr lang="ru-RU" sz="1100" dirty="0"/>
              <a:t>до 35 лет (включительно) на момент представления документов в Кадровую комиссию ученого совета НИУ ВШЭ (20 ноября текущего года);</a:t>
            </a:r>
          </a:p>
          <a:p>
            <a:pPr lvl="0"/>
            <a:r>
              <a:rPr lang="ru-RU" sz="1100" dirty="0" smtClean="0"/>
              <a:t>наличие </a:t>
            </a:r>
            <a:r>
              <a:rPr lang="ru-RU" sz="1100" dirty="0"/>
              <a:t>ученой степени кандидата наук или </a:t>
            </a:r>
            <a:r>
              <a:rPr lang="ru-RU" sz="1100" dirty="0" err="1"/>
              <a:t>Ph.D</a:t>
            </a:r>
            <a:r>
              <a:rPr lang="ru-RU" sz="1100" dirty="0"/>
              <a:t>. зарубежного университета, полученной не менее чем за два года до момента представления документов в Кадровую комиссию ученого совета НИУ ВШЭ (20 ноября текущего года). Указанный срок исчисляется с даты выхода приказа о выдаче диплома кандидата наук/даты присвоения степени </a:t>
            </a:r>
            <a:r>
              <a:rPr lang="ru-RU" sz="1100" dirty="0" err="1"/>
              <a:t>Ph.D</a:t>
            </a:r>
            <a:r>
              <a:rPr lang="ru-RU" sz="1100" dirty="0"/>
              <a:t>., указанной в дипломе </a:t>
            </a:r>
            <a:r>
              <a:rPr lang="ru-RU" sz="1100" dirty="0" err="1"/>
              <a:t>Ph.D</a:t>
            </a:r>
            <a:r>
              <a:rPr lang="ru-RU" sz="1100" dirty="0"/>
              <a:t>. зарубежного университета</a:t>
            </a:r>
            <a:r>
              <a:rPr lang="ru-RU" sz="1100" dirty="0" smtClean="0"/>
              <a:t>.</a:t>
            </a:r>
          </a:p>
          <a:p>
            <a:pPr lvl="0"/>
            <a:endParaRPr lang="ru-RU" sz="1100" dirty="0"/>
          </a:p>
          <a:p>
            <a:pPr marL="0" lvl="0" indent="0">
              <a:buNone/>
            </a:pPr>
            <a:r>
              <a:rPr lang="ru-RU" sz="1100" i="1" dirty="0" smtClean="0"/>
              <a:t>Дополнительными </a:t>
            </a:r>
            <a:r>
              <a:rPr lang="ru-RU" sz="1100" i="1" dirty="0"/>
              <a:t>требованиями могут быть: преподавательский рейтинг; наличие </a:t>
            </a:r>
            <a:r>
              <a:rPr lang="ru-RU" sz="1100" i="1" dirty="0" smtClean="0"/>
              <a:t>учебно-методических </a:t>
            </a:r>
            <a:r>
              <a:rPr lang="ru-RU" sz="1100" i="1" dirty="0"/>
              <a:t>разработок; уровень публикаций; </a:t>
            </a:r>
            <a:r>
              <a:rPr lang="ru-RU" sz="1100" i="1" dirty="0" smtClean="0"/>
              <a:t>участие </a:t>
            </a:r>
            <a:r>
              <a:rPr lang="ru-RU" sz="1100" i="1" dirty="0"/>
              <a:t>в научных мероприятиях; победы в конкурсах научных работ; наличие задела по диссертации на соискание ученой степени доктора наук; высокий уровень знания иностранных языков; готовность кандидата к продолжению преподавательской работы в НИУ ВШЭ на полной ставке.</a:t>
            </a:r>
          </a:p>
          <a:p>
            <a:pPr marL="0" indent="0" algn="ctr">
              <a:buNone/>
            </a:pPr>
            <a:endParaRPr lang="ru-RU" sz="1600" b="1" dirty="0" smtClean="0"/>
          </a:p>
          <a:p>
            <a:pPr marL="0" indent="0" algn="ctr">
              <a:buNone/>
            </a:pPr>
            <a:r>
              <a:rPr lang="ru-RU" sz="1600" b="1" dirty="0" smtClean="0"/>
              <a:t>Требования при переходе на второй год программы</a:t>
            </a:r>
            <a:r>
              <a:rPr lang="ru-RU" sz="1600" dirty="0" smtClean="0"/>
              <a:t> </a:t>
            </a:r>
            <a:r>
              <a:rPr lang="ru-RU" sz="1600" b="1" dirty="0" smtClean="0"/>
              <a:t>(за 1 год участия в программе)</a:t>
            </a:r>
          </a:p>
          <a:p>
            <a:pPr lvl="0"/>
            <a:r>
              <a:rPr lang="ru-RU" sz="1100" dirty="0"/>
              <a:t>не менее 1 опубликованной работы и не менее 1 работы, принятой в печать </a:t>
            </a:r>
            <a:r>
              <a:rPr lang="ru-RU" sz="1100" dirty="0" smtClean="0"/>
              <a:t>(</a:t>
            </a:r>
            <a:r>
              <a:rPr lang="ru-RU" sz="1100" dirty="0"/>
              <a:t>исключая материалы конференций, кроме материалов </a:t>
            </a:r>
            <a:r>
              <a:rPr lang="ru-RU" sz="1100" dirty="0" err="1"/>
              <a:t>Апрельскои</a:t>
            </a:r>
            <a:r>
              <a:rPr lang="ru-RU" sz="1100" dirty="0"/>
              <a:t>̆ конференции НИУ ВШЭ</a:t>
            </a:r>
            <a:r>
              <a:rPr lang="ru-RU" sz="1100" dirty="0" smtClean="0"/>
              <a:t>) </a:t>
            </a:r>
            <a:r>
              <a:rPr lang="ru-RU" sz="1100" dirty="0"/>
              <a:t>за текущий год, среди которых есть хотя бы одна работа на иностранном языке  или  препринт на иностранном языке (препринт на иностранном языке в серии препринтов ЦФИ или в серии препринтов зарубежных университетов и научных центров) </a:t>
            </a:r>
            <a:r>
              <a:rPr lang="ru-RU" sz="1100" dirty="0" smtClean="0"/>
              <a:t>;</a:t>
            </a:r>
            <a:endParaRPr lang="ru-RU" sz="1100" dirty="0"/>
          </a:p>
          <a:p>
            <a:pPr lvl="0"/>
            <a:r>
              <a:rPr lang="ru-RU" sz="1100" dirty="0"/>
              <a:t>высокий преподавательский рейтинг;</a:t>
            </a:r>
          </a:p>
          <a:p>
            <a:pPr lvl="0"/>
            <a:r>
              <a:rPr lang="ru-RU" sz="1100" dirty="0"/>
              <a:t>успешное прохождение стажировки</a:t>
            </a:r>
            <a:r>
              <a:rPr lang="ru-RU" sz="1100" dirty="0" smtClean="0"/>
              <a:t>.</a:t>
            </a:r>
          </a:p>
          <a:p>
            <a:pPr lvl="0"/>
            <a:endParaRPr lang="ru-RU" sz="1100" dirty="0"/>
          </a:p>
          <a:p>
            <a:pPr marL="0" indent="0" algn="ctr">
              <a:buNone/>
            </a:pPr>
            <a:r>
              <a:rPr lang="ru-RU" sz="1600" b="1" dirty="0" smtClean="0"/>
              <a:t>Критерии </a:t>
            </a:r>
            <a:r>
              <a:rPr lang="ru-RU" sz="1600" b="1" dirty="0"/>
              <a:t>эффективности по завершении двухлетнего пребывания в кадровом </a:t>
            </a:r>
            <a:r>
              <a:rPr lang="ru-RU" sz="1600" b="1" dirty="0" smtClean="0"/>
              <a:t>резерве</a:t>
            </a:r>
            <a:r>
              <a:rPr lang="ru-RU" sz="1600" dirty="0"/>
              <a:t> </a:t>
            </a:r>
            <a:r>
              <a:rPr lang="ru-RU" sz="1600" b="1" dirty="0" smtClean="0"/>
              <a:t>(за </a:t>
            </a:r>
            <a:r>
              <a:rPr lang="ru-RU" sz="1600" b="1" dirty="0"/>
              <a:t>2 года участия в программе</a:t>
            </a:r>
            <a:r>
              <a:rPr lang="ru-RU" sz="1600" b="1" dirty="0" smtClean="0"/>
              <a:t>)</a:t>
            </a:r>
          </a:p>
          <a:p>
            <a:pPr lvl="0"/>
            <a:r>
              <a:rPr lang="ru-RU" sz="1100" dirty="0"/>
              <a:t>Не менее 4 работ </a:t>
            </a:r>
            <a:r>
              <a:rPr lang="ru-RU" sz="1100" dirty="0" smtClean="0"/>
              <a:t>(</a:t>
            </a:r>
            <a:r>
              <a:rPr lang="ru-RU" sz="1100" dirty="0"/>
              <a:t>исключая материалы конференций, кроме материалов </a:t>
            </a:r>
            <a:r>
              <a:rPr lang="ru-RU" sz="1100" dirty="0" err="1"/>
              <a:t>Апрельскои</a:t>
            </a:r>
            <a:r>
              <a:rPr lang="ru-RU" sz="1100" dirty="0"/>
              <a:t>̆ конференции НИУ ВШЭ</a:t>
            </a:r>
            <a:r>
              <a:rPr lang="ru-RU" sz="1100" dirty="0" smtClean="0"/>
              <a:t>), </a:t>
            </a:r>
            <a:r>
              <a:rPr lang="ru-RU" sz="1100" dirty="0"/>
              <a:t>среди них:</a:t>
            </a:r>
          </a:p>
          <a:p>
            <a:pPr marL="0" lvl="0" indent="0">
              <a:buNone/>
            </a:pPr>
            <a:r>
              <a:rPr lang="en-US" sz="1100" dirty="0" smtClean="0"/>
              <a:t>            </a:t>
            </a:r>
            <a:r>
              <a:rPr lang="ru-RU" sz="1100" dirty="0" smtClean="0"/>
              <a:t>- не </a:t>
            </a:r>
            <a:r>
              <a:rPr lang="ru-RU" sz="1100" dirty="0"/>
              <a:t>более одной принятой в печать;</a:t>
            </a:r>
          </a:p>
          <a:p>
            <a:pPr marL="0" lvl="0" indent="0">
              <a:buNone/>
            </a:pPr>
            <a:r>
              <a:rPr lang="en-US" sz="1100" dirty="0" smtClean="0"/>
              <a:t>            </a:t>
            </a:r>
            <a:r>
              <a:rPr lang="ru-RU" sz="1100" dirty="0" smtClean="0"/>
              <a:t>- не </a:t>
            </a:r>
            <a:r>
              <a:rPr lang="ru-RU" sz="1100" dirty="0"/>
              <a:t>более одного </a:t>
            </a:r>
            <a:r>
              <a:rPr lang="ru-RU" sz="1100" dirty="0" smtClean="0"/>
              <a:t>препринта (</a:t>
            </a:r>
            <a:r>
              <a:rPr lang="ru-RU" sz="1100" dirty="0"/>
              <a:t>препринт на иностранном языке в серии препринтов ЦФИ или в серии препринтов зарубежных </a:t>
            </a:r>
            <a:r>
              <a:rPr lang="ru-RU" sz="1100" dirty="0" smtClean="0"/>
              <a:t>университетов</a:t>
            </a:r>
            <a:r>
              <a:rPr lang="en-US" sz="1100" dirty="0" smtClean="0"/>
              <a:t> </a:t>
            </a:r>
            <a:r>
              <a:rPr lang="ru-RU" sz="1100" dirty="0" smtClean="0"/>
              <a:t>и</a:t>
            </a:r>
            <a:r>
              <a:rPr lang="ru-RU" sz="1100" dirty="0"/>
              <a:t> научных  </a:t>
            </a:r>
            <a:r>
              <a:rPr lang="ru-RU" sz="1100" dirty="0" smtClean="0"/>
              <a:t> </a:t>
            </a:r>
          </a:p>
          <a:p>
            <a:pPr marL="0" lvl="0" indent="0">
              <a:buNone/>
            </a:pPr>
            <a:r>
              <a:rPr lang="ru-RU" sz="1100" dirty="0"/>
              <a:t> </a:t>
            </a:r>
            <a:r>
              <a:rPr lang="ru-RU" sz="1100" dirty="0" smtClean="0"/>
              <a:t>              центров);</a:t>
            </a:r>
            <a:endParaRPr lang="ru-RU" sz="1100" dirty="0"/>
          </a:p>
          <a:p>
            <a:pPr marL="0" lvl="0" indent="0">
              <a:buNone/>
            </a:pPr>
            <a:r>
              <a:rPr lang="en-US" sz="1100" dirty="0" smtClean="0"/>
              <a:t>            </a:t>
            </a:r>
            <a:r>
              <a:rPr lang="ru-RU" sz="1100" dirty="0" smtClean="0"/>
              <a:t>- не </a:t>
            </a:r>
            <a:r>
              <a:rPr lang="ru-RU" sz="1100" dirty="0"/>
              <a:t>менее двух работ на иностранном языке.</a:t>
            </a:r>
          </a:p>
          <a:p>
            <a:pPr lvl="0"/>
            <a:r>
              <a:rPr lang="ru-RU" sz="1100" dirty="0" smtClean="0"/>
              <a:t>высокий </a:t>
            </a:r>
            <a:r>
              <a:rPr lang="ru-RU" sz="1100" dirty="0"/>
              <a:t>преподавательский рейтинг;</a:t>
            </a:r>
          </a:p>
          <a:p>
            <a:pPr lvl="0"/>
            <a:r>
              <a:rPr lang="ru-RU" sz="1100" dirty="0" smtClean="0"/>
              <a:t>подготовка </a:t>
            </a:r>
            <a:r>
              <a:rPr lang="ru-RU" sz="1100" dirty="0"/>
              <a:t>к защите/защита докторской диссертации;</a:t>
            </a:r>
          </a:p>
          <a:p>
            <a:pPr lvl="0"/>
            <a:r>
              <a:rPr lang="ru-RU" sz="1100" dirty="0" smtClean="0"/>
              <a:t>успешное </a:t>
            </a:r>
            <a:r>
              <a:rPr lang="ru-RU" sz="1100" dirty="0"/>
              <a:t>прохождение стажировки.</a:t>
            </a:r>
          </a:p>
        </p:txBody>
      </p:sp>
      <p:sp>
        <p:nvSpPr>
          <p:cNvPr id="5" name="Название 3"/>
          <p:cNvSpPr>
            <a:spLocks noGrp="1"/>
          </p:cNvSpPr>
          <p:nvPr>
            <p:ph type="title"/>
          </p:nvPr>
        </p:nvSpPr>
        <p:spPr>
          <a:xfrm>
            <a:off x="1350818" y="113002"/>
            <a:ext cx="7335982" cy="1143000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Кадровый резерв НИУ ВШЭ – Санкт-Петербург 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2018 </a:t>
            </a:r>
            <a:r>
              <a:rPr lang="ru-RU" sz="2400" dirty="0">
                <a:solidFill>
                  <a:schemeClr val="bg1"/>
                </a:solidFill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232179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1800" b="1" dirty="0">
                <a:cs typeface="Times New Roman" pitchFamily="18" charset="0"/>
              </a:rPr>
              <a:t>Новые исследователи </a:t>
            </a:r>
            <a:endParaRPr lang="ru-RU" sz="1800" b="1" dirty="0" smtClean="0"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600" b="1" dirty="0"/>
              <a:t>Стажеры-исследователи, проходящие обучение в магистратуре или аспирантуре 1 года обучения</a:t>
            </a:r>
            <a:endParaRPr lang="ru-RU" sz="1800" b="1" dirty="0"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600" b="1" dirty="0" smtClean="0"/>
              <a:t>Требования </a:t>
            </a:r>
            <a:r>
              <a:rPr lang="ru-RU" sz="1600" b="1" dirty="0"/>
              <a:t>к </a:t>
            </a:r>
            <a:r>
              <a:rPr lang="ru-RU" sz="1600" b="1" dirty="0" smtClean="0"/>
              <a:t>кандидатам</a:t>
            </a:r>
          </a:p>
          <a:p>
            <a:pPr lvl="0"/>
            <a:r>
              <a:rPr lang="ru-RU" sz="1050" dirty="0"/>
              <a:t>наличие препринта </a:t>
            </a:r>
            <a:r>
              <a:rPr lang="ru-RU" sz="1050" dirty="0" smtClean="0"/>
              <a:t>(</a:t>
            </a:r>
            <a:r>
              <a:rPr lang="ru-RU" sz="1050" dirty="0"/>
              <a:t>препринт на иностранном языке в серии препринтов ЦФИ или в серии препринтов зарубежных университетов и научных центров</a:t>
            </a:r>
            <a:r>
              <a:rPr lang="ru-RU" sz="1050" dirty="0" smtClean="0"/>
              <a:t>)  </a:t>
            </a:r>
            <a:r>
              <a:rPr lang="ru-RU" sz="1050" dirty="0"/>
              <a:t>на иностранном языке за 2 года (предыдущий и текущий);</a:t>
            </a:r>
          </a:p>
          <a:p>
            <a:pPr lvl="0"/>
            <a:r>
              <a:rPr lang="ru-RU" sz="1050" dirty="0"/>
              <a:t>возраст до 30 лет (включительно) на момент представления документов в Кадровую комиссию ученого совета НИУ ВШЭ (20 ноября текущего года);</a:t>
            </a:r>
          </a:p>
          <a:p>
            <a:pPr lvl="0"/>
            <a:r>
              <a:rPr lang="ru-RU" sz="1050" dirty="0"/>
              <a:t>стаж </a:t>
            </a:r>
            <a:r>
              <a:rPr lang="ru-RU" sz="1050" dirty="0" smtClean="0"/>
              <a:t>(</a:t>
            </a:r>
            <a:r>
              <a:rPr lang="ru-RU" sz="1000" dirty="0"/>
              <a:t>д</a:t>
            </a:r>
            <a:r>
              <a:rPr lang="ru-RU" sz="1000" dirty="0" smtClean="0"/>
              <a:t>ля </a:t>
            </a:r>
            <a:r>
              <a:rPr lang="ru-RU" sz="1000" dirty="0"/>
              <a:t>стажеров-исследователей стаж работы на научной должности учитывается, начиная с момента завершения обучения по программе высшего образования (магистратура), </a:t>
            </a:r>
            <a:r>
              <a:rPr lang="ru-RU" sz="1000" dirty="0" smtClean="0"/>
              <a:t> получаемого </a:t>
            </a:r>
            <a:r>
              <a:rPr lang="ru-RU" sz="1000" dirty="0"/>
              <a:t>впервые</a:t>
            </a:r>
            <a:r>
              <a:rPr lang="ru-RU" sz="1050" dirty="0" smtClean="0"/>
              <a:t>)работы </a:t>
            </a:r>
            <a:r>
              <a:rPr lang="ru-RU" sz="1050" dirty="0"/>
              <a:t>на должностях стажеров-исследователей и  научных работников в научных подразделениях НИУ ВШЭ на полной ставке не более 24 месяцев с даты приема до даты представления документов в Кадровую комиссию ученого совета НИУ ВШЭ (20 ноября текущего года).</a:t>
            </a:r>
          </a:p>
          <a:p>
            <a:pPr marL="0" indent="0">
              <a:buNone/>
            </a:pPr>
            <a:r>
              <a:rPr lang="ru-RU" sz="1050" i="1" dirty="0" smtClean="0"/>
              <a:t>Дополнительными </a:t>
            </a:r>
            <a:r>
              <a:rPr lang="ru-RU" sz="1050" i="1" dirty="0"/>
              <a:t>требованиями могут быть: подготовка к поступлению в аспирантуру (для студентов); успешное выполнение индивидуального учебного плана (для аспирантов); уровень публикаций; участие в научных мероприятиях; победы в конкурсах научных работ; наличие опыта преподавательской работы, в том числе участие в программе «Учебные ассистенты»; высокий уровень знания иностранных языков; готовность к продолжению работы в НИУ ВШЭ</a:t>
            </a:r>
            <a:r>
              <a:rPr lang="ru-RU" sz="1050" i="1" dirty="0" smtClean="0"/>
              <a:t>.</a:t>
            </a:r>
          </a:p>
          <a:p>
            <a:pPr marL="0" indent="0" algn="ctr">
              <a:buNone/>
            </a:pPr>
            <a:r>
              <a:rPr lang="ru-RU" sz="1600" b="1" dirty="0" smtClean="0"/>
              <a:t>Требования при переходе на второй год программы</a:t>
            </a:r>
            <a:r>
              <a:rPr lang="ru-RU" sz="1600" dirty="0" smtClean="0"/>
              <a:t> </a:t>
            </a:r>
            <a:r>
              <a:rPr lang="ru-RU" sz="1600" b="1" dirty="0" smtClean="0"/>
              <a:t>(за 1 год участия в программе)</a:t>
            </a:r>
          </a:p>
          <a:p>
            <a:pPr lvl="0"/>
            <a:r>
              <a:rPr lang="ru-RU" sz="1050" dirty="0"/>
              <a:t>не менее 1 опубликованной работы и не менее 1 работы, принятой в </a:t>
            </a:r>
            <a:r>
              <a:rPr lang="ru-RU" sz="1050" dirty="0" smtClean="0"/>
              <a:t>печать (</a:t>
            </a:r>
            <a:r>
              <a:rPr lang="ru-RU" sz="1050" dirty="0"/>
              <a:t>исключая материалы конференций, кроме материалов </a:t>
            </a:r>
            <a:r>
              <a:rPr lang="ru-RU" sz="1050" dirty="0" err="1"/>
              <a:t>Апрельскои</a:t>
            </a:r>
            <a:r>
              <a:rPr lang="ru-RU" sz="1050" dirty="0"/>
              <a:t>̆ конференции НИУ ВШЭ</a:t>
            </a:r>
            <a:r>
              <a:rPr lang="ru-RU" sz="1050" dirty="0" smtClean="0"/>
              <a:t>), </a:t>
            </a:r>
            <a:r>
              <a:rPr lang="ru-RU" sz="1050" dirty="0"/>
              <a:t>среди которых есть хотя бы одна работа на иностранном языке  или  препринт на иностранном </a:t>
            </a:r>
            <a:r>
              <a:rPr lang="ru-RU" sz="1050" dirty="0" smtClean="0"/>
              <a:t>языке (</a:t>
            </a:r>
            <a:r>
              <a:rPr lang="ru-RU" sz="1050" dirty="0"/>
              <a:t>препринт на иностранном языке в серии препринтов ЦФИ или в серии препринтов зарубежных университетов и научных центров</a:t>
            </a:r>
            <a:r>
              <a:rPr lang="ru-RU" sz="1050" dirty="0" smtClean="0"/>
              <a:t>);</a:t>
            </a:r>
            <a:endParaRPr lang="ru-RU" sz="1050" dirty="0"/>
          </a:p>
          <a:p>
            <a:pPr lvl="0"/>
            <a:r>
              <a:rPr lang="ru-RU" sz="1050" dirty="0"/>
              <a:t>выполнение индивидуального учебного плана аспиранта (для аспирантов); </a:t>
            </a:r>
          </a:p>
          <a:p>
            <a:pPr lvl="0"/>
            <a:r>
              <a:rPr lang="ru-RU" sz="1050" dirty="0"/>
              <a:t>поступление в аспирантуру (для окончивших магистратуру);</a:t>
            </a:r>
          </a:p>
          <a:p>
            <a:r>
              <a:rPr lang="ru-RU" sz="1050" dirty="0"/>
              <a:t>выступление и на российских и на зарубежных научных мероприятиях. </a:t>
            </a:r>
            <a:endParaRPr lang="ru-RU" sz="1050" dirty="0" smtClean="0"/>
          </a:p>
          <a:p>
            <a:r>
              <a:rPr lang="ru-RU" sz="1600" b="1" dirty="0" smtClean="0"/>
              <a:t>Критерии </a:t>
            </a:r>
            <a:r>
              <a:rPr lang="ru-RU" sz="1600" b="1" dirty="0"/>
              <a:t>эффективности по завершении двухлетнего пребывания в кадровом </a:t>
            </a:r>
            <a:r>
              <a:rPr lang="ru-RU" sz="1600" b="1" dirty="0" smtClean="0"/>
              <a:t>резерве</a:t>
            </a:r>
            <a:r>
              <a:rPr lang="ru-RU" sz="1600" dirty="0"/>
              <a:t> </a:t>
            </a:r>
            <a:r>
              <a:rPr lang="ru-RU" sz="1600" b="1" dirty="0" smtClean="0"/>
              <a:t>(за </a:t>
            </a:r>
            <a:r>
              <a:rPr lang="ru-RU" sz="1600" b="1" dirty="0"/>
              <a:t>2 года участия в программе</a:t>
            </a:r>
            <a:r>
              <a:rPr lang="ru-RU" sz="1600" b="1" dirty="0" smtClean="0"/>
              <a:t>)</a:t>
            </a:r>
          </a:p>
          <a:p>
            <a:pPr lvl="0"/>
            <a:r>
              <a:rPr lang="ru-RU" sz="1100" dirty="0" smtClean="0"/>
              <a:t>успешное </a:t>
            </a:r>
            <a:r>
              <a:rPr lang="ru-RU" sz="1100" dirty="0"/>
              <a:t>прохождение процедуры оценки публикационной активности;</a:t>
            </a:r>
          </a:p>
          <a:p>
            <a:pPr lvl="0"/>
            <a:r>
              <a:rPr lang="ru-RU" sz="1100" dirty="0" smtClean="0"/>
              <a:t>не </a:t>
            </a:r>
            <a:r>
              <a:rPr lang="ru-RU" sz="1100" dirty="0"/>
              <a:t>менее 1 опубликованной статьи в иностранном журнале;</a:t>
            </a:r>
          </a:p>
          <a:p>
            <a:pPr lvl="0"/>
            <a:r>
              <a:rPr lang="ru-RU" sz="1100" dirty="0" smtClean="0"/>
              <a:t>выполнение </a:t>
            </a:r>
            <a:r>
              <a:rPr lang="ru-RU" sz="1100" dirty="0"/>
              <a:t>индивидуального учебного плана аспиранта (для аспирантов);</a:t>
            </a:r>
          </a:p>
          <a:p>
            <a:pPr lvl="0"/>
            <a:r>
              <a:rPr lang="ru-RU" sz="1100" dirty="0" smtClean="0"/>
              <a:t>продолжение </a:t>
            </a:r>
            <a:r>
              <a:rPr lang="ru-RU" sz="1100" dirty="0"/>
              <a:t>трудовых отношений с НИУ ВШЭ.</a:t>
            </a:r>
          </a:p>
        </p:txBody>
      </p:sp>
      <p:sp>
        <p:nvSpPr>
          <p:cNvPr id="5" name="Название 3"/>
          <p:cNvSpPr>
            <a:spLocks noGrp="1"/>
          </p:cNvSpPr>
          <p:nvPr>
            <p:ph type="title"/>
          </p:nvPr>
        </p:nvSpPr>
        <p:spPr>
          <a:xfrm>
            <a:off x="1350818" y="113002"/>
            <a:ext cx="7335982" cy="1143000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Кадровый резерв НИУ ВШЭ – Санкт-Петербург 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2018 </a:t>
            </a:r>
            <a:r>
              <a:rPr lang="ru-RU" sz="2400" dirty="0">
                <a:solidFill>
                  <a:schemeClr val="bg1"/>
                </a:solidFill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141238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1800" b="1" dirty="0">
                <a:cs typeface="Times New Roman" pitchFamily="18" charset="0"/>
              </a:rPr>
              <a:t>Новые исследователи </a:t>
            </a:r>
            <a:endParaRPr lang="ru-RU" sz="1800" b="1" dirty="0" smtClean="0"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600" b="1" dirty="0"/>
              <a:t>Стажеры-исследователи, проходящие обучение в аспирантуре  начиная  со 2 года обучения; стажеры-исследователи, не проходящие обучение; младшие научные сотрудники; научные сотрудники; старшие научные </a:t>
            </a:r>
            <a:r>
              <a:rPr lang="ru-RU" sz="1600" b="1" dirty="0" smtClean="0"/>
              <a:t>сотрудники</a:t>
            </a:r>
          </a:p>
          <a:p>
            <a:pPr marL="0" indent="0" algn="ctr">
              <a:buNone/>
            </a:pPr>
            <a:r>
              <a:rPr lang="ru-RU" sz="1600" b="1" dirty="0" smtClean="0"/>
              <a:t>Требования </a:t>
            </a:r>
            <a:r>
              <a:rPr lang="ru-RU" sz="1600" b="1" dirty="0"/>
              <a:t>к кандидатам</a:t>
            </a:r>
          </a:p>
          <a:p>
            <a:pPr lvl="0"/>
            <a:r>
              <a:rPr lang="ru-RU" sz="1050" dirty="0" smtClean="0"/>
              <a:t>соответствие </a:t>
            </a:r>
            <a:r>
              <a:rPr lang="ru-RU" sz="1050" dirty="0"/>
              <a:t>критериям оценки публикационной активности, установленным в НИУ ВШЭ согласно занимаемой должности;</a:t>
            </a:r>
          </a:p>
          <a:p>
            <a:pPr lvl="0"/>
            <a:r>
              <a:rPr lang="ru-RU" sz="1050" dirty="0" smtClean="0"/>
              <a:t>возраст </a:t>
            </a:r>
            <a:r>
              <a:rPr lang="ru-RU" sz="1050" dirty="0"/>
              <a:t>до 30 лет (включительно) на момент представления документов в Кадровую комиссию ученого совета НИУ ВШЭ (20 ноября текущего года);</a:t>
            </a:r>
          </a:p>
          <a:p>
            <a:pPr lvl="0"/>
            <a:r>
              <a:rPr lang="ru-RU" sz="1050" dirty="0" smtClean="0"/>
              <a:t>стаж работы </a:t>
            </a:r>
            <a:r>
              <a:rPr lang="ru-RU" sz="1050" dirty="0"/>
              <a:t>на должностях </a:t>
            </a:r>
            <a:r>
              <a:rPr lang="ru-RU" sz="1050" dirty="0" smtClean="0"/>
              <a:t>стажеров-исследователей (</a:t>
            </a:r>
            <a:r>
              <a:rPr lang="ru-RU" sz="1000" dirty="0"/>
              <a:t>д</a:t>
            </a:r>
            <a:r>
              <a:rPr lang="ru-RU" sz="1000" dirty="0" smtClean="0"/>
              <a:t>ля </a:t>
            </a:r>
            <a:r>
              <a:rPr lang="ru-RU" sz="1000" dirty="0"/>
              <a:t>стажеров-исследователей стаж работы на научной должности учитывается, начиная с момента завершения обучения по программе высшего образования (магистратура), получаемого впервые</a:t>
            </a:r>
            <a:r>
              <a:rPr lang="ru-RU" sz="1050" dirty="0" smtClean="0"/>
              <a:t>) </a:t>
            </a:r>
            <a:r>
              <a:rPr lang="ru-RU" sz="1050" dirty="0"/>
              <a:t>и  научных работников в научных подразделениях НИУ ВШЭ на полной ставке не более 24 месяцев с даты приема до даты представления документов в Кадровую комиссию ученого совета НИУ ВШЭ (20 ноября текущего года).</a:t>
            </a:r>
          </a:p>
          <a:p>
            <a:pPr marL="0" lvl="0" indent="0">
              <a:buNone/>
            </a:pPr>
            <a:r>
              <a:rPr lang="ru-RU" sz="1050" i="1" dirty="0" smtClean="0"/>
              <a:t>Дополнительными </a:t>
            </a:r>
            <a:r>
              <a:rPr lang="ru-RU" sz="1050" i="1" dirty="0"/>
              <a:t>требованиями могут быть: подготовка к поступлению в аспирантуру (для студентов); успешное выполнение индивидуального учебного плана (для аспирантов); уровень публикаций; участие в научных мероприятиях; победы в конкурсах научных работ; наличие опыта преподавательской работы, в том числе участие в программе «Учебные ассистенты»; высокий уровень знания иностранных языков; готовность к продолжению работы в НИУ ВШЭ.</a:t>
            </a:r>
          </a:p>
          <a:p>
            <a:pPr marL="0" indent="0" algn="ctr">
              <a:buNone/>
            </a:pPr>
            <a:r>
              <a:rPr lang="ru-RU" sz="1600" b="1" dirty="0" smtClean="0"/>
              <a:t>Требования при переходе на второй год программы</a:t>
            </a:r>
            <a:r>
              <a:rPr lang="ru-RU" sz="1600" dirty="0" smtClean="0"/>
              <a:t> </a:t>
            </a:r>
            <a:r>
              <a:rPr lang="ru-RU" sz="1600" b="1" dirty="0" smtClean="0"/>
              <a:t>(за 1 год участия в программе)</a:t>
            </a:r>
          </a:p>
          <a:p>
            <a:pPr lvl="0"/>
            <a:r>
              <a:rPr lang="ru-RU" sz="1050" dirty="0" smtClean="0"/>
              <a:t>успешное </a:t>
            </a:r>
            <a:r>
              <a:rPr lang="ru-RU" sz="1050" dirty="0"/>
              <a:t>прохождение процедуры оценки публикационной активности;</a:t>
            </a:r>
          </a:p>
          <a:p>
            <a:pPr lvl="0"/>
            <a:r>
              <a:rPr lang="ru-RU" sz="1050" dirty="0" smtClean="0"/>
              <a:t>не </a:t>
            </a:r>
            <a:r>
              <a:rPr lang="ru-RU" sz="1050" dirty="0"/>
              <a:t>менее 1 опубликованной работы и не менее 1 работы, принятой в </a:t>
            </a:r>
            <a:r>
              <a:rPr lang="ru-RU" sz="1050" dirty="0" smtClean="0"/>
              <a:t>печать (</a:t>
            </a:r>
            <a:r>
              <a:rPr lang="ru-RU" sz="1050" dirty="0"/>
              <a:t>исключая материалы конференций, кроме материалов </a:t>
            </a:r>
            <a:r>
              <a:rPr lang="ru-RU" sz="1050" dirty="0" err="1"/>
              <a:t>Апрельскои</a:t>
            </a:r>
            <a:r>
              <a:rPr lang="ru-RU" sz="1050" dirty="0"/>
              <a:t>̆ конференции НИУ ВШЭ</a:t>
            </a:r>
            <a:r>
              <a:rPr lang="ru-RU" sz="1050" dirty="0" smtClean="0"/>
              <a:t>), </a:t>
            </a:r>
            <a:r>
              <a:rPr lang="ru-RU" sz="1050" dirty="0"/>
              <a:t>среди которых есть хотя бы одна работа на иностранном языке  или  препринт на </a:t>
            </a:r>
            <a:r>
              <a:rPr lang="ru-RU" sz="1050"/>
              <a:t>иностранном </a:t>
            </a:r>
            <a:r>
              <a:rPr lang="ru-RU" sz="1050" smtClean="0"/>
              <a:t>языке (</a:t>
            </a:r>
            <a:r>
              <a:rPr lang="ru-RU" sz="1050"/>
              <a:t>препринт на иностранном языке в серии препринтов ЦФИ или в серии препринтов зарубежных университетов и научных центров</a:t>
            </a:r>
            <a:r>
              <a:rPr lang="ru-RU" sz="1050" smtClean="0"/>
              <a:t>);</a:t>
            </a:r>
            <a:endParaRPr lang="ru-RU" sz="1050" dirty="0"/>
          </a:p>
          <a:p>
            <a:pPr lvl="0"/>
            <a:r>
              <a:rPr lang="ru-RU" sz="1050" dirty="0" smtClean="0"/>
              <a:t>выполнение </a:t>
            </a:r>
            <a:r>
              <a:rPr lang="ru-RU" sz="1050" dirty="0"/>
              <a:t>индивидуального учебного плана аспиранта (для аспирантов).</a:t>
            </a:r>
          </a:p>
          <a:p>
            <a:pPr marL="0" indent="0" algn="ctr">
              <a:buNone/>
            </a:pPr>
            <a:r>
              <a:rPr lang="ru-RU" sz="1600" b="1" dirty="0" smtClean="0"/>
              <a:t>Критерии эффективности по завершении двухлетнего пребывания в кадровом резерве</a:t>
            </a:r>
            <a:r>
              <a:rPr lang="ru-RU" sz="1600" dirty="0" smtClean="0"/>
              <a:t> </a:t>
            </a:r>
            <a:r>
              <a:rPr lang="ru-RU" sz="1600" b="1" dirty="0" smtClean="0"/>
              <a:t>(за 2 года участия в программе)</a:t>
            </a:r>
          </a:p>
          <a:p>
            <a:pPr lvl="0"/>
            <a:r>
              <a:rPr lang="ru-RU" sz="1100" dirty="0"/>
              <a:t>успешное прохождение процедуры оценки публикационной активности;</a:t>
            </a:r>
          </a:p>
          <a:p>
            <a:pPr lvl="0"/>
            <a:r>
              <a:rPr lang="ru-RU" sz="1100" dirty="0"/>
              <a:t>не менее 1 опубликованной статьи в иностранном журнале;</a:t>
            </a:r>
          </a:p>
          <a:p>
            <a:pPr lvl="0"/>
            <a:r>
              <a:rPr lang="ru-RU" sz="1100" dirty="0"/>
              <a:t>выполнение индивидуального учебного плана аспиранта (для аспирантов);</a:t>
            </a:r>
          </a:p>
          <a:p>
            <a:r>
              <a:rPr lang="ru-RU" sz="1100" dirty="0"/>
              <a:t>продолжение трудовых отношений с НИУ ВШЭ.</a:t>
            </a:r>
          </a:p>
        </p:txBody>
      </p:sp>
      <p:sp>
        <p:nvSpPr>
          <p:cNvPr id="5" name="Название 3"/>
          <p:cNvSpPr>
            <a:spLocks noGrp="1"/>
          </p:cNvSpPr>
          <p:nvPr>
            <p:ph type="title"/>
          </p:nvPr>
        </p:nvSpPr>
        <p:spPr>
          <a:xfrm>
            <a:off x="1350818" y="113002"/>
            <a:ext cx="7335982" cy="1143000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Кадровый резерв НИУ ВШЭ – Санкт-Петербург 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2018 </a:t>
            </a:r>
            <a:r>
              <a:rPr lang="ru-RU" sz="2400" dirty="0">
                <a:solidFill>
                  <a:schemeClr val="bg1"/>
                </a:solidFill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733612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8503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 smtClean="0">
                <a:cs typeface="Times New Roman" pitchFamily="18" charset="0"/>
              </a:rPr>
              <a:t>Состав кадрового резерва:</a:t>
            </a:r>
          </a:p>
          <a:p>
            <a:pPr marL="0" indent="0">
              <a:buNone/>
            </a:pPr>
            <a:endParaRPr lang="ru-RU" sz="1600" b="1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dirty="0">
                <a:cs typeface="Times New Roman" pitchFamily="18" charset="0"/>
              </a:rPr>
              <a:t>Общая численность членов кадрового резерва в подразделении в </a:t>
            </a:r>
            <a:r>
              <a:rPr lang="ru-RU" sz="1600" dirty="0" smtClean="0">
                <a:cs typeface="Times New Roman" pitchFamily="18" charset="0"/>
              </a:rPr>
              <a:t>201</a:t>
            </a:r>
            <a:r>
              <a:rPr lang="en-US" sz="1600" dirty="0" smtClean="0">
                <a:cs typeface="Times New Roman" pitchFamily="18" charset="0"/>
              </a:rPr>
              <a:t>8</a:t>
            </a:r>
            <a:r>
              <a:rPr lang="ru-RU" sz="1600" dirty="0" smtClean="0">
                <a:cs typeface="Times New Roman" pitchFamily="18" charset="0"/>
              </a:rPr>
              <a:t> году - </a:t>
            </a:r>
            <a:r>
              <a:rPr lang="ru-RU" sz="1600" b="1" dirty="0" smtClean="0">
                <a:solidFill>
                  <a:srgbClr val="FF0000"/>
                </a:solidFill>
                <a:cs typeface="Times New Roman" pitchFamily="18" charset="0"/>
              </a:rPr>
              <a:t>1</a:t>
            </a:r>
            <a:r>
              <a:rPr lang="en-US" sz="1600" b="1" dirty="0" smtClean="0">
                <a:solidFill>
                  <a:srgbClr val="FF0000"/>
                </a:solidFill>
                <a:cs typeface="Times New Roman" pitchFamily="18" charset="0"/>
              </a:rPr>
              <a:t>1</a:t>
            </a:r>
            <a:r>
              <a:rPr lang="ru-RU" sz="1600" dirty="0" smtClean="0">
                <a:cs typeface="Times New Roman" pitchFamily="18" charset="0"/>
              </a:rPr>
              <a:t> </a:t>
            </a:r>
            <a:r>
              <a:rPr lang="ru-RU" sz="1600" dirty="0">
                <a:cs typeface="Times New Roman" pitchFamily="18" charset="0"/>
              </a:rPr>
              <a:t>человек.</a:t>
            </a:r>
          </a:p>
          <a:p>
            <a:pPr marL="0" indent="0" algn="just">
              <a:buNone/>
            </a:pPr>
            <a:r>
              <a:rPr lang="ru-RU" sz="1600" b="1" dirty="0" smtClean="0">
                <a:cs typeface="Times New Roman" pitchFamily="18" charset="0"/>
              </a:rPr>
              <a:t>Из </a:t>
            </a:r>
            <a:r>
              <a:rPr lang="ru-RU" sz="1600" b="1" dirty="0">
                <a:cs typeface="Times New Roman" pitchFamily="18" charset="0"/>
              </a:rPr>
              <a:t>них выбыло</a:t>
            </a:r>
            <a:r>
              <a:rPr lang="ru-RU" sz="1600" dirty="0">
                <a:cs typeface="Times New Roman" pitchFamily="18" charset="0"/>
              </a:rPr>
              <a:t> – </a:t>
            </a:r>
            <a:r>
              <a:rPr lang="en-US" sz="1600" b="1" dirty="0">
                <a:solidFill>
                  <a:srgbClr val="FF0000"/>
                </a:solidFill>
                <a:cs typeface="Times New Roman" pitchFamily="18" charset="0"/>
              </a:rPr>
              <a:t>2</a:t>
            </a:r>
            <a:r>
              <a:rPr lang="ru-RU" sz="1600" dirty="0">
                <a:cs typeface="Times New Roman" pitchFamily="18" charset="0"/>
              </a:rPr>
              <a:t> чел.</a:t>
            </a:r>
            <a:endParaRPr lang="en-US" sz="1600" dirty="0"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азвание 3"/>
          <p:cNvSpPr>
            <a:spLocks noGrp="1"/>
          </p:cNvSpPr>
          <p:nvPr>
            <p:ph type="title"/>
          </p:nvPr>
        </p:nvSpPr>
        <p:spPr>
          <a:xfrm>
            <a:off x="1350818" y="113002"/>
            <a:ext cx="7335982" cy="1143000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Кадровый резерв НИУ ВШЭ – Санкт-Петербург 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2018 </a:t>
            </a:r>
            <a:r>
              <a:rPr lang="ru-RU" sz="2400" dirty="0">
                <a:solidFill>
                  <a:schemeClr val="bg1"/>
                </a:solidFill>
              </a:rPr>
              <a:t>год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13539" y="1600200"/>
            <a:ext cx="2254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latin typeface="+mj-lt"/>
              </a:rPr>
              <a:t>Состав кадрового резерва 2018 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2694" y="4004564"/>
            <a:ext cx="38732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+mj-lt"/>
              </a:rPr>
              <a:t>Состав кадрового резерва </a:t>
            </a:r>
            <a:r>
              <a:rPr lang="ru-RU" sz="1200" b="1" dirty="0" smtClean="0">
                <a:latin typeface="+mj-lt"/>
              </a:rPr>
              <a:t>2017 </a:t>
            </a:r>
            <a:r>
              <a:rPr lang="ru-RU" sz="1200" b="1" dirty="0">
                <a:latin typeface="+mj-lt"/>
              </a:rPr>
              <a:t>г.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131051" y="4004564"/>
            <a:ext cx="38732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+mj-lt"/>
              </a:rPr>
              <a:t>Состав кадрового резерва </a:t>
            </a:r>
            <a:r>
              <a:rPr lang="ru-RU" sz="1200" b="1" dirty="0" smtClean="0">
                <a:latin typeface="+mj-lt"/>
              </a:rPr>
              <a:t>2016 </a:t>
            </a:r>
            <a:r>
              <a:rPr lang="ru-RU" sz="1200" b="1" dirty="0">
                <a:latin typeface="+mj-lt"/>
              </a:rPr>
              <a:t>г.</a:t>
            </a:r>
          </a:p>
          <a:p>
            <a:endParaRPr lang="ru-RU" dirty="0"/>
          </a:p>
        </p:txBody>
      </p:sp>
      <p:graphicFrame>
        <p:nvGraphicFramePr>
          <p:cNvPr id="9" name="Объек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05842805"/>
              </p:ext>
            </p:extLst>
          </p:nvPr>
        </p:nvGraphicFramePr>
        <p:xfrm>
          <a:off x="457200" y="4088921"/>
          <a:ext cx="3217653" cy="2531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66476967"/>
              </p:ext>
            </p:extLst>
          </p:nvPr>
        </p:nvGraphicFramePr>
        <p:xfrm>
          <a:off x="4149306" y="4382219"/>
          <a:ext cx="4649637" cy="2014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75293367"/>
              </p:ext>
            </p:extLst>
          </p:nvPr>
        </p:nvGraphicFramePr>
        <p:xfrm>
          <a:off x="4295955" y="2027208"/>
          <a:ext cx="4572000" cy="2061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42964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3"/>
          <p:cNvSpPr txBox="1">
            <a:spLocks/>
          </p:cNvSpPr>
          <p:nvPr/>
        </p:nvSpPr>
        <p:spPr bwMode="auto">
          <a:xfrm>
            <a:off x="1350818" y="113002"/>
            <a:ext cx="733598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ru-RU" sz="2400" dirty="0" smtClean="0">
                <a:solidFill>
                  <a:schemeClr val="bg1"/>
                </a:solidFill>
              </a:rPr>
              <a:t>Кадровый резерв НИУ ВШЭ – Санкт-Петербург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201</a:t>
            </a:r>
            <a:r>
              <a:rPr lang="en-US" sz="2400" dirty="0" smtClean="0">
                <a:solidFill>
                  <a:schemeClr val="bg1"/>
                </a:solidFill>
              </a:rPr>
              <a:t>8</a:t>
            </a:r>
            <a:r>
              <a:rPr lang="ru-RU" sz="2400" dirty="0" smtClean="0">
                <a:solidFill>
                  <a:schemeClr val="bg1"/>
                </a:solidFill>
              </a:rPr>
              <a:t> год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Объект 1"/>
          <p:cNvSpPr>
            <a:spLocks noGrp="1"/>
          </p:cNvSpPr>
          <p:nvPr>
            <p:ph sz="half" idx="1"/>
          </p:nvPr>
        </p:nvSpPr>
        <p:spPr>
          <a:xfrm>
            <a:off x="457200" y="1289652"/>
            <a:ext cx="8350370" cy="478766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b="1" dirty="0">
                <a:cs typeface="Times New Roman" pitchFamily="18" charset="0"/>
              </a:rPr>
              <a:t>Оценка эффективности кандидатов на продление на 2 год</a:t>
            </a:r>
            <a:endParaRPr lang="ru-RU" sz="1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17418351"/>
              </p:ext>
            </p:extLst>
          </p:nvPr>
        </p:nvGraphicFramePr>
        <p:xfrm>
          <a:off x="819509" y="1625217"/>
          <a:ext cx="7755149" cy="4771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830"/>
                <a:gridCol w="1199519"/>
                <a:gridCol w="2278900"/>
                <a:gridCol w="2278900"/>
              </a:tblGrid>
              <a:tr h="52276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ФИО участника программы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Категория</a:t>
                      </a:r>
                      <a:r>
                        <a:rPr lang="ru-RU" sz="1100" baseline="0" dirty="0" smtClean="0"/>
                        <a:t> участника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Итоги</a:t>
                      </a:r>
                      <a:r>
                        <a:rPr lang="ru-RU" sz="1100" baseline="0" dirty="0" smtClean="0"/>
                        <a:t> оценки эффективности (соответствие критериям)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Решение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Times New Roman"/>
                        </a:rPr>
                        <a:t> о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продлении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участия в кадровом резерве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</a:tr>
              <a:tr h="49322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Вилло Софья Викторовна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Новые преподаватели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Формально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соответствует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Рекомендуется</a:t>
                      </a:r>
                    </a:p>
                  </a:txBody>
                  <a:tcPr/>
                </a:tc>
              </a:tr>
              <a:tr h="49322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Ермакова Лия Леонидовна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Новые преподаватели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Формально соответствует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Рекомендуется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9322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Соболева Елизавета Андреевна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Новые преподаватели </a:t>
                      </a:r>
                    </a:p>
                    <a:p>
                      <a:pPr algn="ctr"/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Формально соответствует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Рекомендуется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9322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Резник Александр Валерьевич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Новые преподаватели </a:t>
                      </a:r>
                    </a:p>
                    <a:p>
                      <a:pPr algn="ctr"/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Формально соответствует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Рекомендуется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9322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Калинин Никита Сергеевич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Новые исследователи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Формально соответствует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Рекомендуется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ОПА 96/14</a:t>
                      </a:r>
                    </a:p>
                  </a:txBody>
                  <a:tcPr/>
                </a:tc>
              </a:tr>
              <a:tr h="49322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Нагорный Олег Станиславович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Новые исследователи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Формально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с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оответствует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Рекомендуется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ОПА 18/12</a:t>
                      </a:r>
                    </a:p>
                  </a:txBody>
                  <a:tcPr/>
                </a:tc>
              </a:tr>
              <a:tr h="49322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</a:rPr>
                        <a:t>Карепин Виктор Вадимович</a:t>
                      </a:r>
                    </a:p>
                    <a:p>
                      <a:pPr algn="ctr"/>
                      <a:endParaRPr lang="ru-RU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</a:rPr>
                        <a:t>Новые исследователи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</a:rPr>
                        <a:t>Не подал план на</a:t>
                      </a:r>
                      <a:r>
                        <a:rPr lang="ru-RU" sz="1100" baseline="0" dirty="0" smtClean="0">
                          <a:solidFill>
                            <a:srgbClr val="FF0000"/>
                          </a:solidFill>
                        </a:rPr>
                        <a:t> 2019</a:t>
                      </a:r>
                      <a:endParaRPr lang="ru-RU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</a:rPr>
                        <a:t>ОПА 6/12</a:t>
                      </a:r>
                    </a:p>
                  </a:txBody>
                  <a:tcPr/>
                </a:tc>
              </a:tr>
              <a:tr h="38022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Хвальков Евгений Александрович</a:t>
                      </a:r>
                    </a:p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Будущие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профессора</a:t>
                      </a:r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Формально соответствует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Рекомендуется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11747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4533</TotalTime>
  <Words>1965</Words>
  <Application>Microsoft Office PowerPoint</Application>
  <PresentationFormat>Экран (4:3)</PresentationFormat>
  <Paragraphs>370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  Отчет о кадровом резерве  2018 года.  Информация о выдвижении кандидатов из числа преподавателей НИУ ВШЭ Санкт-Петербург на включение  в группу высокого профессионального потенциала  (кадровый резерв) НИУ ВШЭ – Санкт-Петербург на 2019 год  </vt:lpstr>
      <vt:lpstr>Кадровый резерв НИУ ВШЭ – Санкт-Петербург  2018 год</vt:lpstr>
      <vt:lpstr>Кадровый резерв НИУ ВШЭ – Санкт-Петербург  2018 год</vt:lpstr>
      <vt:lpstr>Кадровый резерв НИУ ВШЭ – Санкт-Петербург  2018 год</vt:lpstr>
      <vt:lpstr>Кадровый резерв НИУ ВШЭ – Санкт-Петербург  2018 год</vt:lpstr>
      <vt:lpstr>Кадровый резерв НИУ ВШЭ – Санкт-Петербург  2018 год</vt:lpstr>
      <vt:lpstr>Кадровый резерв НИУ ВШЭ – Санкт-Петербург  2018 год</vt:lpstr>
      <vt:lpstr>Кадровый резерв НИУ ВШЭ – Санкт-Петербург  2018 год</vt:lpstr>
      <vt:lpstr>Слайд 9</vt:lpstr>
      <vt:lpstr>Слайд 10</vt:lpstr>
      <vt:lpstr>Слайд 11</vt:lpstr>
      <vt:lpstr>Кадровый резерв НИУ ВШЭ – Санкт-Петербург  2018 год</vt:lpstr>
      <vt:lpstr>Слайд 13</vt:lpstr>
      <vt:lpstr>Слайд 14</vt:lpstr>
      <vt:lpstr>Кадровый резерв НИУ ВШЭ – Санкт-Петербург  2018 год</vt:lpstr>
      <vt:lpstr>Слайд 16</vt:lpstr>
      <vt:lpstr>Слайд 17</vt:lpstr>
      <vt:lpstr>Слайд 18</vt:lpstr>
      <vt:lpstr>Спасибо за  внимание!</vt:lpstr>
    </vt:vector>
  </TitlesOfParts>
  <Company>hse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kvabankina</cp:lastModifiedBy>
  <cp:revision>389</cp:revision>
  <cp:lastPrinted>2016-03-28T14:48:51Z</cp:lastPrinted>
  <dcterms:created xsi:type="dcterms:W3CDTF">2015-03-30T16:56:52Z</dcterms:created>
  <dcterms:modified xsi:type="dcterms:W3CDTF">2018-11-21T09:15:04Z</dcterms:modified>
</cp:coreProperties>
</file>