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Layouts/slideLayout69.xml" ContentType="application/vnd.openxmlformats-officedocument.presentationml.slideLayout+xml"/>
  <Override PartName="/ppt/charts/chart1.xml" ContentType="application/vnd.openxmlformats-officedocument.drawingml.char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4.xml" ContentType="application/vnd.openxmlformats-officedocument.them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72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Override2.xml" ContentType="application/vnd.openxmlformats-officedocument.themeOverr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Override3.xml" ContentType="application/vnd.openxmlformats-officedocument.themeOverride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704" r:id="rId3"/>
    <p:sldMasterId id="2147483716" r:id="rId4"/>
  </p:sldMasterIdLst>
  <p:notesMasterIdLst>
    <p:notesMasterId r:id="rId19"/>
  </p:notesMasterIdLst>
  <p:sldIdLst>
    <p:sldId id="257" r:id="rId5"/>
    <p:sldId id="322" r:id="rId6"/>
    <p:sldId id="323" r:id="rId7"/>
    <p:sldId id="315" r:id="rId8"/>
    <p:sldId id="301" r:id="rId9"/>
    <p:sldId id="317" r:id="rId10"/>
    <p:sldId id="311" r:id="rId11"/>
    <p:sldId id="319" r:id="rId12"/>
    <p:sldId id="310" r:id="rId13"/>
    <p:sldId id="316" r:id="rId14"/>
    <p:sldId id="320" r:id="rId15"/>
    <p:sldId id="318" r:id="rId16"/>
    <p:sldId id="321" r:id="rId17"/>
    <p:sldId id="29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2A0000"/>
    <a:srgbClr val="0033CC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0844" autoAdjust="0"/>
  </p:normalViewPr>
  <p:slideViewPr>
    <p:cSldViewPr>
      <p:cViewPr>
        <p:scale>
          <a:sx n="100" d="100"/>
          <a:sy n="100" d="100"/>
        </p:scale>
        <p:origin x="-29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7.xlsx"/><Relationship Id="rId1" Type="http://schemas.openxmlformats.org/officeDocument/2006/relationships/themeOverride" Target="../theme/themeOverride1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oleObject" Target="file:///E:\&#1041;&#1070;&#1044;&#1046;&#1045;&#1058;%202018\&#1057;&#1051;&#1040;&#1049;&#1044;&#1067;%202018.xlsx" TargetMode="External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0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E:\&#1041;&#1070;&#1044;&#1046;&#1045;&#1058;%202018\&#1057;&#1051;&#1040;&#1049;&#1044;&#1067;%20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plotArea>
      <c:layout/>
      <c:barChart>
        <c:barDir val="col"/>
        <c:grouping val="stacked"/>
        <c:ser>
          <c:idx val="0"/>
          <c:order val="0"/>
          <c:tx>
            <c:strRef>
              <c:f>'сравн. динамика укруп. слайд 3'!$A$4</c:f>
              <c:strCache>
                <c:ptCount val="1"/>
                <c:pt idx="0">
                  <c:v>Государственное задание</c:v>
                </c:pt>
              </c:strCache>
            </c:strRef>
          </c:tx>
          <c:spPr>
            <a:gradFill rotWithShape="1">
              <a:gsLst>
                <a:gs pos="0">
                  <a:schemeClr val="tx2">
                    <a:lumMod val="50000"/>
                  </a:schemeClr>
                </a:gs>
                <a:gs pos="9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13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'сравн. динамика укруп. слайд 3'!$B$3:$F$3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 (план)</c:v>
                </c:pt>
              </c:strCache>
            </c:strRef>
          </c:cat>
          <c:val>
            <c:numRef>
              <c:f>'сравн. динамика укруп. слайд 3'!$B$4:$F$4</c:f>
              <c:numCache>
                <c:formatCode>#,##0.0_ ;[Red]\-#,##0.0\ </c:formatCode>
                <c:ptCount val="5"/>
                <c:pt idx="0">
                  <c:v>458080</c:v>
                </c:pt>
                <c:pt idx="1">
                  <c:v>430225.1</c:v>
                </c:pt>
                <c:pt idx="2">
                  <c:v>426520</c:v>
                </c:pt>
                <c:pt idx="3">
                  <c:v>436460</c:v>
                </c:pt>
                <c:pt idx="4">
                  <c:v>518609.6</c:v>
                </c:pt>
              </c:numCache>
            </c:numRef>
          </c:val>
        </c:ser>
        <c:ser>
          <c:idx val="1"/>
          <c:order val="1"/>
          <c:tx>
            <c:strRef>
              <c:f>'сравн. динамика укруп. слайд 3'!$A$5</c:f>
              <c:strCache>
                <c:ptCount val="1"/>
                <c:pt idx="0">
                  <c:v>Приносящая доход деятельность</c:v>
                </c:pt>
              </c:strCache>
            </c:strRef>
          </c:tx>
          <c:spPr>
            <a:gradFill>
              <a:gsLst>
                <a:gs pos="0">
                  <a:schemeClr val="tx2">
                    <a:lumMod val="50000"/>
                  </a:schemeClr>
                </a:gs>
                <a:gs pos="100000">
                  <a:schemeClr val="bg1">
                    <a:lumMod val="95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>
              <a:bevelT w="63500" h="25400"/>
            </a:sp3d>
          </c:spPr>
          <c:dLbls>
            <c:spPr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c:spPr>
            <c:txPr>
              <a:bodyPr/>
              <a:lstStyle/>
              <a:p>
                <a:pPr>
                  <a:defRPr sz="1300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'сравн. динамика укруп. слайд 3'!$B$3:$F$3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 (план)</c:v>
                </c:pt>
              </c:strCache>
            </c:strRef>
          </c:cat>
          <c:val>
            <c:numRef>
              <c:f>'сравн. динамика укруп. слайд 3'!$B$5:$F$5</c:f>
              <c:numCache>
                <c:formatCode>#,##0.0_ ;[Red]\-#,##0.0\ </c:formatCode>
                <c:ptCount val="5"/>
                <c:pt idx="0">
                  <c:v>130800</c:v>
                </c:pt>
                <c:pt idx="1">
                  <c:v>224241.2</c:v>
                </c:pt>
                <c:pt idx="2">
                  <c:v>352898.18599999999</c:v>
                </c:pt>
                <c:pt idx="3">
                  <c:v>504377.82000000012</c:v>
                </c:pt>
                <c:pt idx="4">
                  <c:v>622932.5</c:v>
                </c:pt>
              </c:numCache>
            </c:numRef>
          </c:val>
        </c:ser>
        <c:dLbls>
          <c:showVal val="1"/>
        </c:dLbls>
        <c:gapWidth val="24"/>
        <c:overlap val="100"/>
        <c:axId val="193794816"/>
        <c:axId val="193796352"/>
      </c:barChart>
      <c:catAx>
        <c:axId val="19379481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400" b="1"/>
            </a:pPr>
            <a:endParaRPr lang="ru-RU"/>
          </a:p>
        </c:txPr>
        <c:crossAx val="193796352"/>
        <c:crosses val="autoZero"/>
        <c:auto val="1"/>
        <c:lblAlgn val="ctr"/>
        <c:lblOffset val="100"/>
      </c:catAx>
      <c:valAx>
        <c:axId val="193796352"/>
        <c:scaling>
          <c:orientation val="minMax"/>
        </c:scaling>
        <c:delete val="1"/>
        <c:axPos val="l"/>
        <c:numFmt formatCode="#,##0.0_ ;[Red]\-#,##0.0\ " sourceLinked="1"/>
        <c:tickLblPos val="nextTo"/>
        <c:crossAx val="193794816"/>
        <c:crosses val="autoZero"/>
        <c:crossBetween val="between"/>
      </c:valAx>
      <c:spPr>
        <a:ln>
          <a:noFill/>
        </a:ln>
      </c:spPr>
    </c:plotArea>
    <c:legend>
      <c:legendPos val="r"/>
      <c:layout>
        <c:manualLayout>
          <c:xMode val="edge"/>
          <c:yMode val="edge"/>
          <c:x val="0.7118718937704992"/>
          <c:y val="0.10207800267878242"/>
          <c:w val="0.16917371459762334"/>
          <c:h val="0.70727311902708567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0"/>
  <c:chart>
    <c:autoTitleDeleted val="1"/>
    <c:plotArea>
      <c:layout>
        <c:manualLayout>
          <c:layoutTarget val="inner"/>
          <c:xMode val="edge"/>
          <c:yMode val="edge"/>
          <c:x val="4.106776180698153E-3"/>
          <c:y val="4.1666666666666664E-2"/>
          <c:w val="0.69746748802190262"/>
          <c:h val="0.87500000000000011"/>
        </c:manualLayout>
      </c:layout>
      <c:lineChart>
        <c:grouping val="standard"/>
        <c:ser>
          <c:idx val="0"/>
          <c:order val="0"/>
          <c:tx>
            <c:strRef>
              <c:f>'сравн. динамика укруп. слайд 3'!$A$12</c:f>
              <c:strCache>
                <c:ptCount val="1"/>
                <c:pt idx="0">
                  <c:v>Количество студентов</c:v>
                </c:pt>
              </c:strCache>
            </c:strRef>
          </c:tx>
          <c:dLbls>
            <c:numFmt formatCode="#,##0_ ;[Red]\-#,##0\ 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chemeClr val="accent2">
                        <a:lumMod val="75000"/>
                      </a:schemeClr>
                    </a:solidFill>
                  </a:defRPr>
                </a:pPr>
                <a:endParaRPr lang="ru-RU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'сравн. динамика укруп. слайд 3'!$B$11:$F$11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 (план)</c:v>
                </c:pt>
              </c:strCache>
            </c:strRef>
          </c:cat>
          <c:val>
            <c:numRef>
              <c:f>'сравн. динамика укруп. слайд 3'!$B$12:$F$12</c:f>
              <c:numCache>
                <c:formatCode>#,##0</c:formatCode>
                <c:ptCount val="5"/>
                <c:pt idx="0">
                  <c:v>2534</c:v>
                </c:pt>
                <c:pt idx="1">
                  <c:v>2952</c:v>
                </c:pt>
                <c:pt idx="2">
                  <c:v>3698</c:v>
                </c:pt>
                <c:pt idx="3">
                  <c:v>4329</c:v>
                </c:pt>
                <c:pt idx="4">
                  <c:v>4831</c:v>
                </c:pt>
              </c:numCache>
            </c:numRef>
          </c:val>
        </c:ser>
        <c:dLbls>
          <c:showVal val="1"/>
        </c:dLbls>
        <c:marker val="1"/>
        <c:axId val="193886080"/>
        <c:axId val="193887616"/>
      </c:lineChart>
      <c:catAx>
        <c:axId val="193886080"/>
        <c:scaling>
          <c:orientation val="minMax"/>
        </c:scaling>
        <c:delete val="1"/>
        <c:axPos val="b"/>
        <c:numFmt formatCode="General" sourceLinked="0"/>
        <c:tickLblPos val="nextTo"/>
        <c:crossAx val="193887616"/>
        <c:crosses val="autoZero"/>
        <c:auto val="1"/>
        <c:lblAlgn val="ctr"/>
        <c:lblOffset val="100"/>
      </c:catAx>
      <c:valAx>
        <c:axId val="193887616"/>
        <c:scaling>
          <c:orientation val="minMax"/>
        </c:scaling>
        <c:delete val="1"/>
        <c:axPos val="l"/>
        <c:numFmt formatCode="#,##0" sourceLinked="1"/>
        <c:tickLblPos val="nextTo"/>
        <c:crossAx val="193886080"/>
        <c:crosses val="autoZero"/>
        <c:crossBetween val="between"/>
      </c:valAx>
    </c:plotArea>
    <c:plotVisOnly val="1"/>
    <c:dispBlanksAs val="gap"/>
  </c:chart>
  <c:spPr>
    <a:ln>
      <a:noFill/>
    </a:ln>
  </c:sp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plotArea>
      <c:layout>
        <c:manualLayout>
          <c:layoutTarget val="inner"/>
          <c:xMode val="edge"/>
          <c:yMode val="edge"/>
          <c:x val="1.521438450899032E-2"/>
          <c:y val="3.6438918643136746E-2"/>
          <c:w val="0.69156293222683252"/>
          <c:h val="0.89068324407058974"/>
        </c:manualLayout>
      </c:layout>
      <c:lineChart>
        <c:grouping val="standard"/>
        <c:ser>
          <c:idx val="0"/>
          <c:order val="0"/>
          <c:tx>
            <c:strRef>
              <c:f>'сравн. динамика укруп. слайд 3'!$A$65</c:f>
              <c:strCache>
                <c:ptCount val="1"/>
                <c:pt idx="0">
                  <c:v>СГЗ на 1 бюджетного студента</c:v>
                </c:pt>
              </c:strCache>
            </c:strRef>
          </c:tx>
          <c:dLbls>
            <c:dLbl>
              <c:idx val="0"/>
              <c:layout>
                <c:manualLayout>
                  <c:x val="-4.4861997994789252E-2"/>
                  <c:y val="6.7759955949859854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5.5906637143273694E-2"/>
                  <c:y val="7.4385213884975626E-2"/>
                </c:manualLayout>
              </c:layout>
              <c:dLblPos val="r"/>
              <c:showVal val="1"/>
            </c:dLbl>
            <c:dLbl>
              <c:idx val="2"/>
              <c:layout>
                <c:manualLayout>
                  <c:x val="-7.1093015972439721E-2"/>
                  <c:y val="5.1196811112070417E-2"/>
                </c:manualLayout>
              </c:layout>
              <c:dLblPos val="r"/>
              <c:showVal val="1"/>
            </c:dLbl>
            <c:dLbl>
              <c:idx val="3"/>
              <c:layout>
                <c:manualLayout>
                  <c:x val="1.588351732187503E-2"/>
                  <c:y val="2.8008408339165205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1.0361197747632823E-2"/>
                  <c:y val="-1.1743139271529418E-2"/>
                </c:manualLayout>
              </c:layout>
              <c:dLblPos val="r"/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solidFill>
                      <a:srgbClr val="0070C0"/>
                    </a:solidFill>
                  </a:defRPr>
                </a:pPr>
                <a:endParaRPr lang="ru-RU"/>
              </a:p>
            </c:txPr>
            <c:dLblPos val="t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'сравн. динамика укруп. слайд 3'!$B$64:$F$64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 (план)</c:v>
                </c:pt>
              </c:strCache>
            </c:strRef>
          </c:cat>
          <c:val>
            <c:numRef>
              <c:f>'сравн. динамика укруп. слайд 3'!$B$65:$F$65</c:f>
              <c:numCache>
                <c:formatCode>#,##0.0</c:formatCode>
                <c:ptCount val="5"/>
                <c:pt idx="0">
                  <c:v>217.7186311787072</c:v>
                </c:pt>
                <c:pt idx="1">
                  <c:v>192.06477678571429</c:v>
                </c:pt>
                <c:pt idx="2">
                  <c:v>170.94989979959917</c:v>
                </c:pt>
                <c:pt idx="3">
                  <c:v>166.27047619047619</c:v>
                </c:pt>
                <c:pt idx="4">
                  <c:v>199.46523076923077</c:v>
                </c:pt>
              </c:numCache>
            </c:numRef>
          </c:val>
        </c:ser>
        <c:dLbls>
          <c:showVal val="1"/>
        </c:dLbls>
        <c:marker val="1"/>
        <c:axId val="203758208"/>
        <c:axId val="203760000"/>
      </c:lineChart>
      <c:catAx>
        <c:axId val="203758208"/>
        <c:scaling>
          <c:orientation val="minMax"/>
        </c:scaling>
        <c:delete val="1"/>
        <c:axPos val="b"/>
        <c:numFmt formatCode="General" sourceLinked="0"/>
        <c:tickLblPos val="nextTo"/>
        <c:crossAx val="203760000"/>
        <c:crosses val="autoZero"/>
        <c:auto val="1"/>
        <c:lblAlgn val="ctr"/>
        <c:lblOffset val="100"/>
      </c:catAx>
      <c:valAx>
        <c:axId val="203760000"/>
        <c:scaling>
          <c:orientation val="minMax"/>
        </c:scaling>
        <c:delete val="1"/>
        <c:axPos val="l"/>
        <c:numFmt formatCode="#,##0.0" sourceLinked="1"/>
        <c:tickLblPos val="nextTo"/>
        <c:crossAx val="203758208"/>
        <c:crosses val="autoZero"/>
        <c:crossBetween val="between"/>
      </c:valAx>
    </c:plotArea>
    <c:plotVisOnly val="1"/>
    <c:dispBlanksAs val="gap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4776343471019418"/>
          <c:y val="9.6996029422521335E-2"/>
          <c:w val="0.50917620321156021"/>
          <c:h val="0.8365296403190291"/>
        </c:manualLayout>
      </c:layout>
      <c:barChart>
        <c:barDir val="col"/>
        <c:grouping val="stacked"/>
        <c:ser>
          <c:idx val="1"/>
          <c:order val="0"/>
          <c:tx>
            <c:strRef>
              <c:f>'РАСХОДЫ слайд 9'!$P$101</c:f>
              <c:strCache>
                <c:ptCount val="1"/>
                <c:pt idx="0">
                  <c:v>Обязательства по оплате труда и стипендии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inEnd"/>
            <c:showVal val="1"/>
          </c:dLbls>
          <c:cat>
            <c:strRef>
              <c:f>'РАСХОДЫ слайд 9'!$Q$99:$S$99</c:f>
              <c:strCache>
                <c:ptCount val="3"/>
                <c:pt idx="0">
                  <c:v>2016</c:v>
                </c:pt>
                <c:pt idx="1">
                  <c:v>2017 (факт)</c:v>
                </c:pt>
                <c:pt idx="2">
                  <c:v>2018 (план)</c:v>
                </c:pt>
              </c:strCache>
            </c:strRef>
          </c:cat>
          <c:val>
            <c:numRef>
              <c:f>'РАСХОДЫ слайд 9'!$Q$101:$S$101</c:f>
              <c:numCache>
                <c:formatCode>#,##0.0_ ;[Red]\-#,##0.0\ </c:formatCode>
                <c:ptCount val="3"/>
                <c:pt idx="0">
                  <c:v>664.23669999999981</c:v>
                </c:pt>
                <c:pt idx="1">
                  <c:v>783.77729999999997</c:v>
                </c:pt>
                <c:pt idx="2">
                  <c:v>868.60990000000004</c:v>
                </c:pt>
              </c:numCache>
            </c:numRef>
          </c:val>
        </c:ser>
        <c:ser>
          <c:idx val="2"/>
          <c:order val="1"/>
          <c:tx>
            <c:strRef>
              <c:f>'РАСХОДЫ слайд 9'!$P$102</c:f>
              <c:strCache>
                <c:ptCount val="1"/>
                <c:pt idx="0">
                  <c:v>Содержание инфраструктуры, приобретение оборудования, материалов и предметов снабжения, операционные расходы (включая уплату налогов)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dLblPos val="inEnd"/>
            <c:showVal val="1"/>
          </c:dLbls>
          <c:cat>
            <c:strRef>
              <c:f>'РАСХОДЫ слайд 9'!$Q$99:$S$99</c:f>
              <c:strCache>
                <c:ptCount val="3"/>
                <c:pt idx="0">
                  <c:v>2016</c:v>
                </c:pt>
                <c:pt idx="1">
                  <c:v>2017 (факт)</c:v>
                </c:pt>
                <c:pt idx="2">
                  <c:v>2018 (план)</c:v>
                </c:pt>
              </c:strCache>
            </c:strRef>
          </c:cat>
          <c:val>
            <c:numRef>
              <c:f>'РАСХОДЫ слайд 9'!$Q$102:$S$102</c:f>
              <c:numCache>
                <c:formatCode>#,##0.0_ ;[Red]\-#,##0.0\ </c:formatCode>
                <c:ptCount val="3"/>
                <c:pt idx="0">
                  <c:v>123.176</c:v>
                </c:pt>
                <c:pt idx="1">
                  <c:v>223.5967</c:v>
                </c:pt>
                <c:pt idx="2">
                  <c:v>260.5487</c:v>
                </c:pt>
              </c:numCache>
            </c:numRef>
          </c:val>
        </c:ser>
        <c:ser>
          <c:idx val="0"/>
          <c:order val="2"/>
          <c:tx>
            <c:strRef>
              <c:f>'РАСХОДЫ слайд 9'!$P$100</c:f>
              <c:strCache>
                <c:ptCount val="1"/>
                <c:pt idx="0">
                  <c:v>Проектные расходы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'РАСХОДЫ слайд 9'!$Q$99:$S$99</c:f>
              <c:strCache>
                <c:ptCount val="3"/>
                <c:pt idx="0">
                  <c:v>2016</c:v>
                </c:pt>
                <c:pt idx="1">
                  <c:v>2017 (факт)</c:v>
                </c:pt>
                <c:pt idx="2">
                  <c:v>2018 (план)</c:v>
                </c:pt>
              </c:strCache>
            </c:strRef>
          </c:cat>
          <c:val>
            <c:numRef>
              <c:f>'РАСХОДЫ слайд 9'!$Q$100:$S$100</c:f>
              <c:numCache>
                <c:formatCode>#,##0.0_ ;[Red]\-#,##0.0\ </c:formatCode>
                <c:ptCount val="3"/>
                <c:pt idx="0">
                  <c:v>112.55480000000001</c:v>
                </c:pt>
                <c:pt idx="1">
                  <c:v>135.27209999999999</c:v>
                </c:pt>
                <c:pt idx="2">
                  <c:v>158.26449999999997</c:v>
                </c:pt>
              </c:numCache>
            </c:numRef>
          </c:val>
        </c:ser>
        <c:ser>
          <c:idx val="3"/>
          <c:order val="3"/>
          <c:tx>
            <c:strRef>
              <c:f>'РАСХОДЫ слайд 9'!$P$103</c:f>
              <c:strCache>
                <c:ptCount val="1"/>
                <c:pt idx="0">
                  <c:v>Капитальные вложения и капитальный ремонт</c:v>
                </c:pt>
              </c:strCache>
            </c:strRef>
          </c:tx>
          <c:dLbls>
            <c:dLbl>
              <c:idx val="0"/>
              <c:layout>
                <c:manualLayout>
                  <c:x val="3.5971226417721874E-3"/>
                  <c:y val="-3.5434611019144004E-2"/>
                </c:manualLayout>
              </c:layout>
              <c:dLblPos val="ctr"/>
              <c:showVal val="1"/>
            </c:dLbl>
            <c:txPr>
              <a:bodyPr/>
              <a:lstStyle/>
              <a:p>
                <a:pPr>
                  <a:defRPr sz="1200" b="1">
                    <a:solidFill>
                      <a:schemeClr val="tx1"/>
                    </a:solidFill>
                  </a:defRPr>
                </a:pPr>
                <a:endParaRPr lang="ru-RU"/>
              </a:p>
            </c:txPr>
            <c:dLblPos val="inEnd"/>
            <c:showVal val="1"/>
          </c:dLbls>
          <c:cat>
            <c:strRef>
              <c:f>'РАСХОДЫ слайд 9'!$Q$99:$S$99</c:f>
              <c:strCache>
                <c:ptCount val="3"/>
                <c:pt idx="0">
                  <c:v>2016</c:v>
                </c:pt>
                <c:pt idx="1">
                  <c:v>2017 (факт)</c:v>
                </c:pt>
                <c:pt idx="2">
                  <c:v>2018 (план)</c:v>
                </c:pt>
              </c:strCache>
            </c:strRef>
          </c:cat>
          <c:val>
            <c:numRef>
              <c:f>'РАСХОДЫ слайд 9'!$Q$103:$S$103</c:f>
              <c:numCache>
                <c:formatCode>#,##0.0_ ;[Red]\-#,##0.0\ </c:formatCode>
                <c:ptCount val="3"/>
                <c:pt idx="0">
                  <c:v>13.6953</c:v>
                </c:pt>
                <c:pt idx="1">
                  <c:v>255.00310000000002</c:v>
                </c:pt>
                <c:pt idx="2">
                  <c:v>81.772199999999998</c:v>
                </c:pt>
              </c:numCache>
            </c:numRef>
          </c:val>
        </c:ser>
        <c:ser>
          <c:idx val="4"/>
          <c:order val="4"/>
          <c:tx>
            <c:strRef>
              <c:f>'РАСХОДЫ слайд 9'!$P$104</c:f>
              <c:strCache>
                <c:ptCount val="1"/>
                <c:pt idx="0">
                  <c:v>Перечисление вышестоящей организации и резервы</c:v>
                </c:pt>
              </c:strCache>
            </c:strRef>
          </c:tx>
          <c:dLbls>
            <c:dLbl>
              <c:idx val="0"/>
              <c:delete val="1"/>
            </c:dLbl>
            <c:dLbl>
              <c:idx val="1"/>
              <c:delete val="1"/>
            </c:dLbl>
            <c:dLbl>
              <c:idx val="2"/>
              <c:layout>
                <c:manualLayout>
                  <c:x val="-1.1990408805907292E-3"/>
                  <c:y val="-3.6058527716712342E-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tx1"/>
                      </a:solidFill>
                    </a:defRPr>
                  </a:pPr>
                  <a:endParaRPr lang="ru-RU"/>
                </a:p>
              </c:txPr>
              <c:dLblPos val="ctr"/>
              <c:showVal val="1"/>
            </c:dLbl>
            <c:txPr>
              <a:bodyPr/>
              <a:lstStyle/>
              <a:p>
                <a:pPr>
                  <a:defRPr sz="1200"/>
                </a:pPr>
                <a:endParaRPr lang="ru-RU"/>
              </a:p>
            </c:txPr>
            <c:dLblPos val="inEnd"/>
            <c:showVal val="1"/>
          </c:dLbls>
          <c:cat>
            <c:strRef>
              <c:f>'РАСХОДЫ слайд 9'!$Q$99:$S$99</c:f>
              <c:strCache>
                <c:ptCount val="3"/>
                <c:pt idx="0">
                  <c:v>2016</c:v>
                </c:pt>
                <c:pt idx="1">
                  <c:v>2017 (факт)</c:v>
                </c:pt>
                <c:pt idx="2">
                  <c:v>2018 (план)</c:v>
                </c:pt>
              </c:strCache>
            </c:strRef>
          </c:cat>
          <c:val>
            <c:numRef>
              <c:f>'РАСХОДЫ слайд 9'!$Q$104:$S$104</c:f>
              <c:numCache>
                <c:formatCode>#,##0.0_ ;[Red]\-#,##0.0\ </c:formatCode>
                <c:ptCount val="3"/>
                <c:pt idx="0">
                  <c:v>0</c:v>
                </c:pt>
                <c:pt idx="1">
                  <c:v>0</c:v>
                </c:pt>
                <c:pt idx="2">
                  <c:v>42.601000000000006</c:v>
                </c:pt>
              </c:numCache>
            </c:numRef>
          </c:val>
        </c:ser>
        <c:dLbls>
          <c:showVal val="1"/>
        </c:dLbls>
        <c:gapWidth val="57"/>
        <c:overlap val="100"/>
        <c:axId val="204940800"/>
        <c:axId val="204942336"/>
      </c:barChart>
      <c:catAx>
        <c:axId val="204940800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04942336"/>
        <c:crosses val="autoZero"/>
        <c:auto val="1"/>
        <c:lblAlgn val="ctr"/>
        <c:lblOffset val="100"/>
      </c:catAx>
      <c:valAx>
        <c:axId val="204942336"/>
        <c:scaling>
          <c:orientation val="minMax"/>
        </c:scaling>
        <c:delete val="1"/>
        <c:axPos val="l"/>
        <c:numFmt formatCode="#,##0.0_ ;[Red]\-#,##0.0\ " sourceLinked="1"/>
        <c:tickLblPos val="nextTo"/>
        <c:crossAx val="204940800"/>
        <c:crosses val="autoZero"/>
        <c:crossBetween val="between"/>
      </c:valAx>
    </c:plotArea>
    <c:legend>
      <c:legendPos val="l"/>
      <c:layout>
        <c:manualLayout>
          <c:xMode val="edge"/>
          <c:yMode val="edge"/>
          <c:x val="1.7779546075119924E-2"/>
          <c:y val="4.5563759913906751E-2"/>
          <c:w val="0.43606969966176651"/>
          <c:h val="0.90932288618014245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externalData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plotArea>
      <c:layout/>
      <c:lineChart>
        <c:grouping val="standard"/>
        <c:ser>
          <c:idx val="0"/>
          <c:order val="0"/>
          <c:tx>
            <c:strRef>
              <c:f>'ср.зарплата и плюшки слайд 8'!$I$5</c:f>
              <c:strCache>
                <c:ptCount val="1"/>
                <c:pt idx="0">
                  <c:v>АУП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4.5092288714074669E-2"/>
                  <c:y val="-4.9159546120082886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3.2132231404958682E-2"/>
                  <c:y val="3.1818236356814612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5.3035273516114211E-3"/>
                  <c:y val="-4.1262413628999767E-2"/>
                </c:manualLayout>
              </c:layout>
              <c:dLblPos val="r"/>
              <c:showVal val="1"/>
            </c:dLbl>
            <c:dLbl>
              <c:idx val="4"/>
              <c:layout>
                <c:manualLayout>
                  <c:x val="-4.9687068641162548E-2"/>
                  <c:y val="-3.863003613197203E-2"/>
                </c:manualLayout>
              </c:layout>
              <c:dLblPos val="r"/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70C0"/>
                    </a:solidFill>
                  </a:defRPr>
                </a:pPr>
                <a:endParaRPr lang="ru-RU"/>
              </a:p>
            </c:txPr>
            <c:dLblPos val="b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'ср.зарплата и плюшки слайд 8'!$J$4:$N$4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</c:strCache>
            </c:strRef>
          </c:cat>
          <c:val>
            <c:numRef>
              <c:f>'ср.зарплата и плюшки слайд 8'!$J$5:$N$5</c:f>
              <c:numCache>
                <c:formatCode>General</c:formatCode>
                <c:ptCount val="5"/>
                <c:pt idx="0">
                  <c:v>72</c:v>
                </c:pt>
                <c:pt idx="1">
                  <c:v>68.7</c:v>
                </c:pt>
                <c:pt idx="2" formatCode="0.0">
                  <c:v>68.798193161239993</c:v>
                </c:pt>
                <c:pt idx="3" formatCode="0.0">
                  <c:v>77.36999999999999</c:v>
                </c:pt>
                <c:pt idx="4" formatCode="0.0">
                  <c:v>77.400000000000006</c:v>
                </c:pt>
              </c:numCache>
            </c:numRef>
          </c:val>
        </c:ser>
        <c:ser>
          <c:idx val="1"/>
          <c:order val="1"/>
          <c:tx>
            <c:strRef>
              <c:f>'ср.зарплата и плюшки слайд 8'!$I$6</c:f>
              <c:strCache>
                <c:ptCount val="1"/>
                <c:pt idx="0">
                  <c:v>АХО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3.7276924027061856E-2"/>
                  <c:y val="3.5709548027001985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dLblPos val="b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'ср.зарплата и плюшки слайд 8'!$J$4:$N$4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</c:strCache>
            </c:strRef>
          </c:cat>
          <c:val>
            <c:numRef>
              <c:f>'ср.зарплата и плюшки слайд 8'!$J$6:$N$6</c:f>
              <c:numCache>
                <c:formatCode>General</c:formatCode>
                <c:ptCount val="5"/>
                <c:pt idx="0">
                  <c:v>20.6</c:v>
                </c:pt>
                <c:pt idx="1">
                  <c:v>23.86</c:v>
                </c:pt>
                <c:pt idx="2" formatCode="0.0">
                  <c:v>34.414171076666307</c:v>
                </c:pt>
                <c:pt idx="3" formatCode="0.0">
                  <c:v>32.32</c:v>
                </c:pt>
                <c:pt idx="4" formatCode="0.0">
                  <c:v>32.300000000000011</c:v>
                </c:pt>
              </c:numCache>
            </c:numRef>
          </c:val>
        </c:ser>
        <c:ser>
          <c:idx val="2"/>
          <c:order val="2"/>
          <c:tx>
            <c:strRef>
              <c:f>'ср.зарплата и плюшки слайд 8'!$I$7</c:f>
              <c:strCache>
                <c:ptCount val="1"/>
                <c:pt idx="0">
                  <c:v>Наука</c:v>
                </c:pt>
              </c:strCache>
            </c:strRef>
          </c:tx>
          <c:marker>
            <c:symbol val="none"/>
          </c:marker>
          <c:dLbls>
            <c:dLbl>
              <c:idx val="0"/>
              <c:layout>
                <c:manualLayout>
                  <c:x val="-7.8629487584727792E-2"/>
                  <c:y val="-4.1262413628999767E-2"/>
                </c:manualLayout>
              </c:layout>
              <c:dLblPos val="r"/>
              <c:showVal val="1"/>
            </c:dLbl>
            <c:dLbl>
              <c:idx val="1"/>
              <c:layout>
                <c:manualLayout>
                  <c:x val="-8.9781206707439776E-2"/>
                  <c:y val="-4.387530738707307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7017581721882499E-2"/>
                  <c:y val="5.9186209824115744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1986562057673808E-2"/>
                  <c:y val="3.7012056703484029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4.6792826746806029E-2"/>
                  <c:y val="2.1914646299664935E-2"/>
                </c:manualLayout>
              </c:layout>
              <c:dLblPos val="r"/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accent3">
                        <a:lumMod val="50000"/>
                      </a:schemeClr>
                    </a:solidFill>
                  </a:defRPr>
                </a:pPr>
                <a:endParaRPr lang="ru-RU"/>
              </a:p>
            </c:txPr>
            <c:dLblPos val="b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'ср.зарплата и плюшки слайд 8'!$J$4:$N$4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</c:strCache>
            </c:strRef>
          </c:cat>
          <c:val>
            <c:numRef>
              <c:f>'ср.зарплата и плюшки слайд 8'!$J$7:$N$7</c:f>
              <c:numCache>
                <c:formatCode>General</c:formatCode>
                <c:ptCount val="5"/>
                <c:pt idx="0">
                  <c:v>39.6</c:v>
                </c:pt>
                <c:pt idx="1">
                  <c:v>50.5</c:v>
                </c:pt>
                <c:pt idx="2" formatCode="0.0">
                  <c:v>74.758433581939101</c:v>
                </c:pt>
                <c:pt idx="3" formatCode="0.0">
                  <c:v>76</c:v>
                </c:pt>
                <c:pt idx="4" formatCode="0.0">
                  <c:v>76</c:v>
                </c:pt>
              </c:numCache>
            </c:numRef>
          </c:val>
        </c:ser>
        <c:ser>
          <c:idx val="3"/>
          <c:order val="3"/>
          <c:tx>
            <c:strRef>
              <c:f>'ср.зарплата и плюшки слайд 8'!$I$8</c:f>
              <c:strCache>
                <c:ptCount val="1"/>
                <c:pt idx="0">
                  <c:v>ППС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0.11194266757489647"/>
                  <c:y val="-3.5793286649742066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6264419426910484E-2"/>
                  <c:y val="-4.228486586215581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5.8532737863953778E-2"/>
                  <c:y val="-5.1808298248784961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</c:spPr>
            <c:txPr>
              <a:bodyPr/>
              <a:lstStyle/>
              <a:p>
                <a:pPr>
                  <a:defRPr sz="1200" b="1">
                    <a:solidFill>
                      <a:srgbClr val="7030A0"/>
                    </a:solidFill>
                  </a:defRPr>
                </a:pPr>
                <a:endParaRPr lang="ru-RU"/>
              </a:p>
            </c:txPr>
            <c:dLblPos val="b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'ср.зарплата и плюшки слайд 8'!$J$4:$N$4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</c:strCache>
            </c:strRef>
          </c:cat>
          <c:val>
            <c:numRef>
              <c:f>'ср.зарплата и плюшки слайд 8'!$J$8:$N$8</c:f>
              <c:numCache>
                <c:formatCode>General</c:formatCode>
                <c:ptCount val="5"/>
                <c:pt idx="0">
                  <c:v>56.9</c:v>
                </c:pt>
                <c:pt idx="1">
                  <c:v>71.69</c:v>
                </c:pt>
                <c:pt idx="2" formatCode="0.0">
                  <c:v>76.936385995741574</c:v>
                </c:pt>
                <c:pt idx="3" formatCode="0.0">
                  <c:v>83.61</c:v>
                </c:pt>
                <c:pt idx="4" formatCode="0.0">
                  <c:v>98.8</c:v>
                </c:pt>
              </c:numCache>
            </c:numRef>
          </c:val>
        </c:ser>
        <c:ser>
          <c:idx val="4"/>
          <c:order val="4"/>
          <c:tx>
            <c:strRef>
              <c:f>'ср.зарплата и плюшки слайд 8'!$I$9</c:f>
              <c:strCache>
                <c:ptCount val="1"/>
                <c:pt idx="0">
                  <c:v>УВП</c:v>
                </c:pt>
              </c:strCache>
            </c:strRef>
          </c:tx>
          <c:marker>
            <c:symbol val="none"/>
          </c:marker>
          <c:dLbls>
            <c:dLbl>
              <c:idx val="1"/>
              <c:layout>
                <c:manualLayout>
                  <c:x val="-6.428088458059586E-2"/>
                  <c:y val="3.8055473106636574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7.7592243118370555E-2"/>
                  <c:y val="-3.2911286813894991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6.0696354599782176E-2"/>
                  <c:y val="2.7669189327222354E-2"/>
                </c:manualLayout>
              </c:layout>
              <c:dLblPos val="r"/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tx2">
                        <a:lumMod val="60000"/>
                        <a:lumOff val="40000"/>
                      </a:schemeClr>
                    </a:solidFill>
                  </a:defRPr>
                </a:pPr>
                <a:endParaRPr lang="ru-RU"/>
              </a:p>
            </c:txPr>
            <c:dLblPos val="b"/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'ср.зарплата и плюшки слайд 8'!$J$4:$N$4</c:f>
              <c:strCache>
                <c:ptCount val="5"/>
                <c:pt idx="0">
                  <c:v>2014 г.</c:v>
                </c:pt>
                <c:pt idx="1">
                  <c:v>2015 г.</c:v>
                </c:pt>
                <c:pt idx="2">
                  <c:v>2016 г.</c:v>
                </c:pt>
                <c:pt idx="3">
                  <c:v>2017 г.</c:v>
                </c:pt>
                <c:pt idx="4">
                  <c:v>2018 г.</c:v>
                </c:pt>
              </c:strCache>
            </c:strRef>
          </c:cat>
          <c:val>
            <c:numRef>
              <c:f>'ср.зарплата и плюшки слайд 8'!$J$9:$N$9</c:f>
              <c:numCache>
                <c:formatCode>General</c:formatCode>
                <c:ptCount val="5"/>
                <c:pt idx="0">
                  <c:v>32.6</c:v>
                </c:pt>
                <c:pt idx="1">
                  <c:v>35.980000000000004</c:v>
                </c:pt>
                <c:pt idx="2" formatCode="0.0">
                  <c:v>42.556741517803623</c:v>
                </c:pt>
                <c:pt idx="3" formatCode="0.0">
                  <c:v>41.74</c:v>
                </c:pt>
                <c:pt idx="4" formatCode="0.0">
                  <c:v>41.7</c:v>
                </c:pt>
              </c:numCache>
            </c:numRef>
          </c:val>
        </c:ser>
        <c:dLbls>
          <c:showVal val="1"/>
        </c:dLbls>
        <c:marker val="1"/>
        <c:axId val="163852672"/>
        <c:axId val="163854592"/>
      </c:lineChart>
      <c:catAx>
        <c:axId val="163852672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63854592"/>
        <c:crosses val="autoZero"/>
        <c:auto val="1"/>
        <c:lblAlgn val="ctr"/>
        <c:lblOffset val="100"/>
      </c:catAx>
      <c:valAx>
        <c:axId val="163854592"/>
        <c:scaling>
          <c:orientation val="minMax"/>
        </c:scaling>
        <c:delete val="1"/>
        <c:axPos val="l"/>
        <c:numFmt formatCode="General" sourceLinked="1"/>
        <c:tickLblPos val="nextTo"/>
        <c:crossAx val="163852672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ln>
      <a:noFill/>
    </a:ln>
  </c:spPr>
  <c:externalData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7568963477169794"/>
          <c:y val="2.2929199866613445E-2"/>
          <c:w val="0.80913140836924435"/>
          <c:h val="0.90881797447059287"/>
        </c:manualLayout>
      </c:layout>
      <c:barChart>
        <c:barDir val="col"/>
        <c:grouping val="stacked"/>
        <c:ser>
          <c:idx val="0"/>
          <c:order val="0"/>
          <c:tx>
            <c:strRef>
              <c:f>'Зп структура слайд 11'!$U$5</c:f>
              <c:strCache>
                <c:ptCount val="1"/>
                <c:pt idx="0">
                  <c:v>ППС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'Зп структура слайд 11'!$V$4:$X$4</c:f>
              <c:strCache>
                <c:ptCount val="3"/>
                <c:pt idx="0">
                  <c:v>2016</c:v>
                </c:pt>
                <c:pt idx="1">
                  <c:v>2017 (факт)</c:v>
                </c:pt>
                <c:pt idx="2">
                  <c:v>2018 (план)</c:v>
                </c:pt>
              </c:strCache>
            </c:strRef>
          </c:cat>
          <c:val>
            <c:numRef>
              <c:f>'Зп структура слайд 11'!$V$5:$X$5</c:f>
              <c:numCache>
                <c:formatCode>_-* #,##0.0\ _₽_-;\-* #,##0.0\ _₽_-;_-* "-"?\ _₽_-;_-@_-</c:formatCode>
                <c:ptCount val="3"/>
                <c:pt idx="0">
                  <c:v>307296.59999999998</c:v>
                </c:pt>
                <c:pt idx="1">
                  <c:v>384915.88897578861</c:v>
                </c:pt>
                <c:pt idx="2">
                  <c:v>441777.54000000004</c:v>
                </c:pt>
              </c:numCache>
            </c:numRef>
          </c:val>
        </c:ser>
        <c:ser>
          <c:idx val="1"/>
          <c:order val="1"/>
          <c:tx>
            <c:strRef>
              <c:f>'Зп структура слайд 11'!$U$6</c:f>
              <c:strCache>
                <c:ptCount val="1"/>
                <c:pt idx="0">
                  <c:v>УВП</c:v>
                </c:pt>
              </c:strCache>
            </c:strRef>
          </c:tx>
          <c:dLbls>
            <c:dLbl>
              <c:idx val="1"/>
              <c:layout>
                <c:manualLayout>
                  <c:x val="0"/>
                  <c:y val="4.5858399733226902E-3"/>
                </c:manualLayout>
              </c:layout>
              <c:showVal val="1"/>
            </c:dLbl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'Зп структура слайд 11'!$V$4:$X$4</c:f>
              <c:strCache>
                <c:ptCount val="3"/>
                <c:pt idx="0">
                  <c:v>2016</c:v>
                </c:pt>
                <c:pt idx="1">
                  <c:v>2017 (факт)</c:v>
                </c:pt>
                <c:pt idx="2">
                  <c:v>2018 (план)</c:v>
                </c:pt>
              </c:strCache>
            </c:strRef>
          </c:cat>
          <c:val>
            <c:numRef>
              <c:f>'Зп структура слайд 11'!$V$6:$X$6</c:f>
              <c:numCache>
                <c:formatCode>_-* #,##0.0\ _₽_-;\-* #,##0.0\ _₽_-;_-* "-"?\ _₽_-;_-@_-</c:formatCode>
                <c:ptCount val="3"/>
                <c:pt idx="0">
                  <c:v>58553.600000000006</c:v>
                </c:pt>
                <c:pt idx="1">
                  <c:v>62708.012939915207</c:v>
                </c:pt>
                <c:pt idx="2">
                  <c:v>65582.600000000006</c:v>
                </c:pt>
              </c:numCache>
            </c:numRef>
          </c:val>
        </c:ser>
        <c:ser>
          <c:idx val="2"/>
          <c:order val="2"/>
          <c:tx>
            <c:strRef>
              <c:f>'Зп структура слайд 11'!$U$7</c:f>
              <c:strCache>
                <c:ptCount val="1"/>
                <c:pt idx="0">
                  <c:v>АУП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'Зп структура слайд 11'!$V$4:$X$4</c:f>
              <c:strCache>
                <c:ptCount val="3"/>
                <c:pt idx="0">
                  <c:v>2016</c:v>
                </c:pt>
                <c:pt idx="1">
                  <c:v>2017 (факт)</c:v>
                </c:pt>
                <c:pt idx="2">
                  <c:v>2018 (план)</c:v>
                </c:pt>
              </c:strCache>
            </c:strRef>
          </c:cat>
          <c:val>
            <c:numRef>
              <c:f>'Зп структура слайд 11'!$V$7:$X$7</c:f>
              <c:numCache>
                <c:formatCode>_-* #,##0.0\ _₽_-;\-* #,##0.0\ _₽_-;_-* "-"?\ _₽_-;_-@_-</c:formatCode>
                <c:ptCount val="3"/>
                <c:pt idx="0">
                  <c:v>110780.3</c:v>
                </c:pt>
                <c:pt idx="1">
                  <c:v>141751.16353329201</c:v>
                </c:pt>
                <c:pt idx="2">
                  <c:v>142368.4</c:v>
                </c:pt>
              </c:numCache>
            </c:numRef>
          </c:val>
        </c:ser>
        <c:ser>
          <c:idx val="3"/>
          <c:order val="3"/>
          <c:tx>
            <c:strRef>
              <c:f>'Зп структура слайд 11'!$U$8</c:f>
              <c:strCache>
                <c:ptCount val="1"/>
                <c:pt idx="0">
                  <c:v>АХО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'Зп структура слайд 11'!$V$4:$X$4</c:f>
              <c:strCache>
                <c:ptCount val="3"/>
                <c:pt idx="0">
                  <c:v>2016</c:v>
                </c:pt>
                <c:pt idx="1">
                  <c:v>2017 (факт)</c:v>
                </c:pt>
                <c:pt idx="2">
                  <c:v>2018 (план)</c:v>
                </c:pt>
              </c:strCache>
            </c:strRef>
          </c:cat>
          <c:val>
            <c:numRef>
              <c:f>'Зп структура слайд 11'!$V$8:$X$8</c:f>
              <c:numCache>
                <c:formatCode>_-* #,##0.0\ _₽_-;\-* #,##0.0\ _₽_-;_-* "-"?\ _₽_-;_-@_-</c:formatCode>
                <c:ptCount val="3"/>
                <c:pt idx="0">
                  <c:v>58567.4</c:v>
                </c:pt>
                <c:pt idx="1">
                  <c:v>69819.874551004046</c:v>
                </c:pt>
                <c:pt idx="2">
                  <c:v>70829</c:v>
                </c:pt>
              </c:numCache>
            </c:numRef>
          </c:val>
        </c:ser>
        <c:ser>
          <c:idx val="4"/>
          <c:order val="4"/>
          <c:tx>
            <c:strRef>
              <c:f>'Зп структура слайд 11'!$U$9</c:f>
              <c:strCache>
                <c:ptCount val="1"/>
                <c:pt idx="0">
                  <c:v>НР</c:v>
                </c:pt>
              </c:strCache>
            </c:strRef>
          </c:tx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'Зп структура слайд 11'!$V$4:$X$4</c:f>
              <c:strCache>
                <c:ptCount val="3"/>
                <c:pt idx="0">
                  <c:v>2016</c:v>
                </c:pt>
                <c:pt idx="1">
                  <c:v>2017 (факт)</c:v>
                </c:pt>
                <c:pt idx="2">
                  <c:v>2018 (план)</c:v>
                </c:pt>
              </c:strCache>
            </c:strRef>
          </c:cat>
          <c:val>
            <c:numRef>
              <c:f>'Зп структура слайд 11'!$V$9:$X$9</c:f>
              <c:numCache>
                <c:formatCode>_-* #,##0.0\ _₽_-;\-* #,##0.0\ _₽_-;_-* "-"?\ _₽_-;_-@_-</c:formatCode>
                <c:ptCount val="3"/>
                <c:pt idx="0">
                  <c:v>34580.6</c:v>
                </c:pt>
                <c:pt idx="1">
                  <c:v>29228.059999999994</c:v>
                </c:pt>
                <c:pt idx="2">
                  <c:v>32915.96</c:v>
                </c:pt>
              </c:numCache>
            </c:numRef>
          </c:val>
        </c:ser>
        <c:ser>
          <c:idx val="5"/>
          <c:order val="5"/>
          <c:tx>
            <c:strRef>
              <c:f>'Зп структура слайд 11'!$U$10</c:f>
              <c:strCache>
                <c:ptCount val="1"/>
                <c:pt idx="0">
                  <c:v>ДПО</c:v>
                </c:pt>
              </c:strCache>
            </c:strRef>
          </c:tx>
          <c:dLbls>
            <c:txPr>
              <a:bodyPr/>
              <a:lstStyle/>
              <a:p>
                <a:pPr>
                  <a:defRPr sz="1100" b="1"/>
                </a:pPr>
                <a:endParaRPr lang="ru-RU"/>
              </a:p>
            </c:txPr>
            <c:showVal val="1"/>
          </c:dLbls>
          <c:cat>
            <c:strRef>
              <c:f>'Зп структура слайд 11'!$V$4:$X$4</c:f>
              <c:strCache>
                <c:ptCount val="3"/>
                <c:pt idx="0">
                  <c:v>2016</c:v>
                </c:pt>
                <c:pt idx="1">
                  <c:v>2017 (факт)</c:v>
                </c:pt>
                <c:pt idx="2">
                  <c:v>2018 (план)</c:v>
                </c:pt>
              </c:strCache>
            </c:strRef>
          </c:cat>
          <c:val>
            <c:numRef>
              <c:f>'Зп структура слайд 11'!$V$10:$X$10</c:f>
              <c:numCache>
                <c:formatCode>_-* #,##0.0\ _₽_-;\-* #,##0.0\ _₽_-;_-* "-"?\ _₽_-;_-@_-</c:formatCode>
                <c:ptCount val="3"/>
                <c:pt idx="0">
                  <c:v>32463.599999999995</c:v>
                </c:pt>
                <c:pt idx="1">
                  <c:v>36414.6</c:v>
                </c:pt>
                <c:pt idx="2">
                  <c:v>46735.4</c:v>
                </c:pt>
              </c:numCache>
            </c:numRef>
          </c:val>
        </c:ser>
        <c:dLbls>
          <c:showVal val="1"/>
        </c:dLbls>
        <c:gapWidth val="95"/>
        <c:overlap val="100"/>
        <c:axId val="207590912"/>
        <c:axId val="207592448"/>
      </c:barChart>
      <c:catAx>
        <c:axId val="207590912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207592448"/>
        <c:crosses val="autoZero"/>
        <c:auto val="1"/>
        <c:lblAlgn val="ctr"/>
        <c:lblOffset val="100"/>
      </c:catAx>
      <c:valAx>
        <c:axId val="207592448"/>
        <c:scaling>
          <c:orientation val="minMax"/>
        </c:scaling>
        <c:delete val="1"/>
        <c:axPos val="l"/>
        <c:numFmt formatCode="_-* #,##0.0\ _₽_-;\-* #,##0.0\ _₽_-;_-* &quot;-&quot;?\ _₽_-;_-@_-" sourceLinked="1"/>
        <c:tickLblPos val="nextTo"/>
        <c:crossAx val="207590912"/>
        <c:crosses val="autoZero"/>
        <c:crossBetween val="between"/>
      </c:valAx>
    </c:plotArea>
    <c:legend>
      <c:legendPos val="l"/>
      <c:layout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externalData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0"/>
  <c:chart>
    <c:autoTitleDeleted val="1"/>
    <c:plotArea>
      <c:layout/>
      <c:barChart>
        <c:barDir val="col"/>
        <c:grouping val="clustered"/>
        <c:ser>
          <c:idx val="0"/>
          <c:order val="0"/>
          <c:tx>
            <c:strRef>
              <c:f>'динамика движения БФ слайд  7'!$A$4</c:f>
              <c:strCache>
                <c:ptCount val="1"/>
                <c:pt idx="0">
                  <c:v>Бюджеты факультетов, тыс.руб.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</c:spPr>
          <c:dLbls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</c:dLbls>
          <c:cat>
            <c:strRef>
              <c:f>'динамика движения БФ слайд  7'!$B$3:$F$3</c:f>
              <c:strCache>
                <c:ptCount val="5"/>
                <c:pt idx="0">
                  <c:v>2014</c:v>
                </c:pt>
                <c:pt idx="1">
                  <c:v>2015</c:v>
                </c:pt>
                <c:pt idx="2">
                  <c:v>2016</c:v>
                </c:pt>
                <c:pt idx="3">
                  <c:v>2017</c:v>
                </c:pt>
                <c:pt idx="4">
                  <c:v>2018 (план)</c:v>
                </c:pt>
              </c:strCache>
            </c:strRef>
          </c:cat>
          <c:val>
            <c:numRef>
              <c:f>'динамика движения БФ слайд  7'!$B$4:$F$4</c:f>
              <c:numCache>
                <c:formatCode>#,##0.0_ ;[Red]\-#,##0.0\ </c:formatCode>
                <c:ptCount val="5"/>
                <c:pt idx="0">
                  <c:v>18669.258268999994</c:v>
                </c:pt>
                <c:pt idx="1">
                  <c:v>6095.6450000000004</c:v>
                </c:pt>
                <c:pt idx="2">
                  <c:v>8875.4320650000009</c:v>
                </c:pt>
                <c:pt idx="3">
                  <c:v>13754.095000000001</c:v>
                </c:pt>
                <c:pt idx="4">
                  <c:v>42292.270908060178</c:v>
                </c:pt>
              </c:numCache>
            </c:numRef>
          </c:val>
        </c:ser>
        <c:dLbls>
          <c:showVal val="1"/>
        </c:dLbls>
        <c:gapWidth val="50"/>
        <c:overlap val="-21"/>
        <c:axId val="173313024"/>
        <c:axId val="173349888"/>
      </c:barChart>
      <c:catAx>
        <c:axId val="17331302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173349888"/>
        <c:crosses val="autoZero"/>
        <c:auto val="1"/>
        <c:lblAlgn val="ctr"/>
        <c:lblOffset val="100"/>
      </c:catAx>
      <c:valAx>
        <c:axId val="173349888"/>
        <c:scaling>
          <c:orientation val="minMax"/>
        </c:scaling>
        <c:delete val="1"/>
        <c:axPos val="l"/>
        <c:numFmt formatCode="#,##0.0_ ;[Red]\-#,##0.0\ " sourceLinked="1"/>
        <c:tickLblPos val="nextTo"/>
        <c:crossAx val="173313024"/>
        <c:crosses val="autoZero"/>
        <c:crossBetween val="between"/>
      </c:valAx>
    </c:plotArea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A3E597-7444-4587-8C12-C16CD7EE4274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60C64A-3DA4-48B4-84F1-FC39509B07D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01982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227A-A60D-4EC5-B300-F2CA3E6C41A8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9BF4-8FDA-433D-B69D-D9CCEFB5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146943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227A-A60D-4EC5-B300-F2CA3E6C41A8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9BF4-8FDA-433D-B69D-D9CCEFB5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70455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227A-A60D-4EC5-B300-F2CA3E6C41A8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9BF4-8FDA-433D-B69D-D9CCEFB5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621638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allery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>
              <a:lnSpc>
                <a:spcPct val="70000"/>
              </a:lnSpc>
            </a:pPr>
            <a:r>
              <a:rPr lang="ru-RU" sz="700" dirty="0" smtClean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baseline="0" dirty="0" smtClean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 smtClean="0">
                <a:solidFill>
                  <a:srgbClr val="FFFFFF"/>
                </a:solidFill>
              </a:rPr>
              <a:pPr algn="r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9145588" cy="5746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4507327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lnSpc>
                <a:spcPct val="120000"/>
              </a:lnSpc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824528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457201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188197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ery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8686801" cy="574675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26255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-1588" y="518583"/>
            <a:ext cx="9145588" cy="574675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4263531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6906863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45828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45828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45828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45828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45828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56089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56089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56089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56089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56089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66349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66349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6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66349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7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66349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8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66349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76610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76610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76610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76610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6610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4786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5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4786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6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4786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7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4786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8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4786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49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15047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0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15047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1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15047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2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15047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3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15047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4" name="Picture Placeholder 2"/>
          <p:cNvSpPr>
            <a:spLocks noGrp="1"/>
          </p:cNvSpPr>
          <p:nvPr>
            <p:ph type="pic" sz="quarter" idx="62" hasCustomPrompt="1"/>
          </p:nvPr>
        </p:nvSpPr>
        <p:spPr>
          <a:xfrm>
            <a:off x="253079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5" name="Picture Placeholder 2"/>
          <p:cNvSpPr>
            <a:spLocks noGrp="1"/>
          </p:cNvSpPr>
          <p:nvPr>
            <p:ph type="pic" sz="quarter" idx="63" hasCustomPrompt="1"/>
          </p:nvPr>
        </p:nvSpPr>
        <p:spPr>
          <a:xfrm>
            <a:off x="253079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6" name="Picture Placeholder 2"/>
          <p:cNvSpPr>
            <a:spLocks noGrp="1"/>
          </p:cNvSpPr>
          <p:nvPr>
            <p:ph type="pic" sz="quarter" idx="64" hasCustomPrompt="1"/>
          </p:nvPr>
        </p:nvSpPr>
        <p:spPr>
          <a:xfrm>
            <a:off x="253079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65" hasCustomPrompt="1"/>
          </p:nvPr>
        </p:nvSpPr>
        <p:spPr>
          <a:xfrm>
            <a:off x="253079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66" hasCustomPrompt="1"/>
          </p:nvPr>
        </p:nvSpPr>
        <p:spPr>
          <a:xfrm>
            <a:off x="253079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67" hasCustomPrompt="1"/>
          </p:nvPr>
        </p:nvSpPr>
        <p:spPr>
          <a:xfrm>
            <a:off x="3556844" y="840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68" hasCustomPrompt="1"/>
          </p:nvPr>
        </p:nvSpPr>
        <p:spPr>
          <a:xfrm>
            <a:off x="3556844" y="137400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61" name="Picture Placeholder 2"/>
          <p:cNvSpPr>
            <a:spLocks noGrp="1"/>
          </p:cNvSpPr>
          <p:nvPr>
            <p:ph type="pic" sz="quarter" idx="69" hasCustomPrompt="1"/>
          </p:nvPr>
        </p:nvSpPr>
        <p:spPr>
          <a:xfrm>
            <a:off x="3556844" y="2742070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70" hasCustomPrompt="1"/>
          </p:nvPr>
        </p:nvSpPr>
        <p:spPr>
          <a:xfrm>
            <a:off x="3556844" y="411013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63" name="Picture Placeholder 2"/>
          <p:cNvSpPr>
            <a:spLocks noGrp="1"/>
          </p:cNvSpPr>
          <p:nvPr>
            <p:ph type="pic" sz="quarter" idx="71" hasCustomPrompt="1"/>
          </p:nvPr>
        </p:nvSpPr>
        <p:spPr>
          <a:xfrm>
            <a:off x="3556844" y="5481754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1890566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0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49473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146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2138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6883079" y="5162233"/>
            <a:ext cx="2304001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95837061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20" grpId="0"/>
      <p:bldP spid="21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227A-A60D-4EC5-B300-F2CA3E6C41A8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9BF4-8FDA-433D-B69D-D9CCEFB5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8770650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allery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226236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8854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2262635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8520677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9" name="Subtitle 2"/>
          <p:cNvSpPr>
            <a:spLocks noGrp="1"/>
          </p:cNvSpPr>
          <p:nvPr>
            <p:ph type="subTitle" idx="1"/>
          </p:nvPr>
        </p:nvSpPr>
        <p:spPr>
          <a:xfrm>
            <a:off x="317967" y="5891672"/>
            <a:ext cx="8519465" cy="55843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0995057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55521" y="1"/>
            <a:ext cx="4621882" cy="515535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6883971" y="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1721152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9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6884244" y="3443461"/>
            <a:ext cx="2304001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31" name="Subtitle 2"/>
          <p:cNvSpPr>
            <a:spLocks noGrp="1"/>
          </p:cNvSpPr>
          <p:nvPr>
            <p:ph type="subTitle" idx="1"/>
          </p:nvPr>
        </p:nvSpPr>
        <p:spPr>
          <a:xfrm>
            <a:off x="317968" y="5245552"/>
            <a:ext cx="5860347" cy="1448431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9" name="TextBox 18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885125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  <p:bldP spid="24" grpId="0"/>
      <p:bldP spid="25" grpId="0"/>
      <p:bldP spid="28" grpId="0"/>
      <p:bldP spid="29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1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9601686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  <p:bldP spid="16" grpId="0"/>
      <p:bldP spid="18" grpId="0"/>
      <p:bldP spid="21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-19924"/>
            <a:ext cx="2304001" cy="693270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29176"/>
            <a:ext cx="2304001" cy="694195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-19921"/>
            <a:ext cx="2304001" cy="693270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-19920"/>
            <a:ext cx="2304001" cy="693270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36908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3" grpId="0"/>
      <p:bldP spid="15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28" y="-19214"/>
            <a:ext cx="4570972" cy="6951392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" y="1"/>
            <a:ext cx="4566088" cy="6932705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1537774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-9253"/>
            <a:ext cx="2304001" cy="34423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6883698" y="3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1" y="3443460"/>
            <a:ext cx="4614396" cy="341454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317966" y="5352815"/>
            <a:ext cx="3943590" cy="989297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029526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1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2"/>
          </p:nvPr>
        </p:nvSpPr>
        <p:spPr>
          <a:xfrm>
            <a:off x="-6667" y="516461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4" name="Picture Placeholder 7"/>
          <p:cNvSpPr>
            <a:spLocks noGrp="1"/>
          </p:cNvSpPr>
          <p:nvPr>
            <p:ph type="pic" sz="quarter" idx="24"/>
          </p:nvPr>
        </p:nvSpPr>
        <p:spPr>
          <a:xfrm>
            <a:off x="4573030" y="5164611"/>
            <a:ext cx="4571245" cy="1711897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90466911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  <p:bldP spid="22" grpId="0"/>
      <p:bldP spid="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6667" y="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573030" y="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4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6940" y="1721152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572757" y="1721152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6394" y="3443461"/>
            <a:ext cx="4572209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0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4573303" y="3443461"/>
            <a:ext cx="4571245" cy="171189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16756" y="5263709"/>
            <a:ext cx="5893581" cy="623434"/>
          </a:xfrm>
        </p:spPr>
        <p:txBody>
          <a:bodyPr>
            <a:noAutofit/>
          </a:bodyPr>
          <a:lstStyle>
            <a:lvl1pPr algn="l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317968" y="5902684"/>
            <a:ext cx="5892743" cy="614275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22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995703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6" grpId="0"/>
      <p:bldP spid="18" grpId="0"/>
      <p:bldP spid="20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llery_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48581" y="0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2262089" y="2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-48308" y="3443459"/>
            <a:ext cx="2304001" cy="343304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3"/>
          </p:nvPr>
        </p:nvSpPr>
        <p:spPr>
          <a:xfrm>
            <a:off x="2262361" y="3443461"/>
            <a:ext cx="2304001" cy="343304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713181" y="2072029"/>
            <a:ext cx="3974959" cy="1371433"/>
          </a:xfrm>
        </p:spPr>
        <p:txBody>
          <a:bodyPr anchor="b">
            <a:noAutofit/>
          </a:bodyPr>
          <a:lstStyle>
            <a:lvl1pPr algn="l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714070" y="3449131"/>
            <a:ext cx="3974393" cy="14082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6" name="TextBox 15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95949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esu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4"/>
          </p:nvPr>
        </p:nvSpPr>
        <p:spPr>
          <a:xfrm>
            <a:off x="6237944" y="0"/>
            <a:ext cx="2928469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81117847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227A-A60D-4EC5-B300-F2CA3E6C41A8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9BF4-8FDA-433D-B69D-D9CCEFB5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1309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012724" y="1625554"/>
            <a:ext cx="3033889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6532489" y="1625554"/>
            <a:ext cx="2294141" cy="3529705"/>
          </a:xfrm>
        </p:spPr>
        <p:txBody>
          <a:bodyPr>
            <a:normAutofit/>
          </a:bodyPr>
          <a:lstStyle>
            <a:lvl1pPr marL="0" indent="0" algn="l">
              <a:buNone/>
              <a:defRPr sz="700"/>
            </a:lvl1pPr>
            <a:lvl2pPr marL="457200" indent="0" algn="ctr">
              <a:buNone/>
              <a:defRPr sz="700"/>
            </a:lvl2pPr>
            <a:lvl3pPr marL="914400" indent="0" algn="ctr">
              <a:buNone/>
              <a:defRPr sz="700"/>
            </a:lvl3pPr>
            <a:lvl4pPr marL="1371600" indent="0" algn="ctr">
              <a:buNone/>
              <a:defRPr sz="700"/>
            </a:lvl4pPr>
            <a:lvl5pPr marL="1828800" indent="0" algn="ctr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6642273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6922944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317500" y="1625601"/>
            <a:ext cx="2184400" cy="52429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642691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2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1970619"/>
            <a:ext cx="2667000" cy="228176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8377" y="4472896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6942" y="447251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9505" y="4472140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0972768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3984314"/>
            <a:ext cx="2667000" cy="23698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17968" y="3099159"/>
            <a:ext cx="8489857" cy="675706"/>
          </a:xfrm>
        </p:spPr>
        <p:txBody>
          <a:bodyPr>
            <a:normAutofit/>
          </a:bodyPr>
          <a:lstStyle>
            <a:lvl1pPr marL="0" indent="0" algn="l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0" y="1"/>
            <a:ext cx="9144000" cy="28680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834011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066480"/>
            <a:ext cx="2667000" cy="2074333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extBox 12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6041437" y="1961365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24"/>
          </p:nvPr>
        </p:nvSpPr>
        <p:spPr>
          <a:xfrm>
            <a:off x="2" y="1960988"/>
            <a:ext cx="3095625" cy="1892300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3102565" y="1960609"/>
            <a:ext cx="2935920" cy="18923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5935402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1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4803732"/>
            <a:ext cx="4163977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52129" y="4803732"/>
            <a:ext cx="4174925" cy="1416797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330396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47818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5212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823299" y="2213714"/>
            <a:ext cx="2003756" cy="2368249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1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2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extBox 16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733406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5484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2621566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7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4698383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20"/>
          </p:nvPr>
        </p:nvSpPr>
        <p:spPr>
          <a:xfrm>
            <a:off x="6772430" y="3818860"/>
            <a:ext cx="1821596" cy="2509944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21"/>
          </p:nvPr>
        </p:nvSpPr>
        <p:spPr>
          <a:xfrm>
            <a:off x="5484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4" name="Text Placeholder 18"/>
          <p:cNvSpPr>
            <a:spLocks noGrp="1"/>
          </p:cNvSpPr>
          <p:nvPr>
            <p:ph type="body" sz="quarter" idx="22"/>
          </p:nvPr>
        </p:nvSpPr>
        <p:spPr>
          <a:xfrm>
            <a:off x="2621566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Text Placeholder 18"/>
          <p:cNvSpPr>
            <a:spLocks noGrp="1"/>
          </p:cNvSpPr>
          <p:nvPr>
            <p:ph type="body" sz="quarter" idx="23"/>
          </p:nvPr>
        </p:nvSpPr>
        <p:spPr>
          <a:xfrm>
            <a:off x="4698383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Text Placeholder 18"/>
          <p:cNvSpPr>
            <a:spLocks noGrp="1"/>
          </p:cNvSpPr>
          <p:nvPr>
            <p:ph type="body" sz="quarter" idx="24"/>
          </p:nvPr>
        </p:nvSpPr>
        <p:spPr>
          <a:xfrm>
            <a:off x="6772430" y="2197937"/>
            <a:ext cx="1821596" cy="1416797"/>
          </a:xfrm>
        </p:spPr>
        <p:txBody>
          <a:bodyPr>
            <a:normAutofit/>
          </a:bodyPr>
          <a:lstStyle>
            <a:lvl1pPr marL="0" indent="0" algn="ctr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4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8" name="TextBox 17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459502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29" hasCustomPrompt="1"/>
          </p:nvPr>
        </p:nvSpPr>
        <p:spPr>
          <a:xfrm>
            <a:off x="-635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 smtClean="0"/>
              <a:t>Inser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0" hasCustomPrompt="1"/>
          </p:nvPr>
        </p:nvSpPr>
        <p:spPr>
          <a:xfrm>
            <a:off x="2283901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 smtClean="0"/>
              <a:t>Inser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1" hasCustomPrompt="1"/>
          </p:nvPr>
        </p:nvSpPr>
        <p:spPr>
          <a:xfrm>
            <a:off x="4581622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 smtClean="0"/>
              <a:t>Inser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6879343" y="1911334"/>
            <a:ext cx="2273251" cy="2755456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chemeClr val="tx1">
                    <a:lumMod val="75000"/>
                    <a:lumOff val="25000"/>
                  </a:schemeClr>
                </a:solidFill>
                <a:latin typeface="Open Sans"/>
                <a:cs typeface="Open Sans"/>
              </a:defRPr>
            </a:lvl1pPr>
          </a:lstStyle>
          <a:p>
            <a:r>
              <a:rPr lang="en-US" dirty="0" err="1" smtClean="0"/>
              <a:t>Inser</a:t>
            </a:r>
            <a:r>
              <a:rPr lang="en-US" dirty="0" smtClean="0"/>
              <a:t> Image</a:t>
            </a:r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-7471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33"/>
          </p:nvPr>
        </p:nvSpPr>
        <p:spPr>
          <a:xfrm>
            <a:off x="2284838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2" name="Text Placeholder 18"/>
          <p:cNvSpPr>
            <a:spLocks noGrp="1"/>
          </p:cNvSpPr>
          <p:nvPr>
            <p:ph type="body" sz="quarter" idx="34"/>
          </p:nvPr>
        </p:nvSpPr>
        <p:spPr>
          <a:xfrm>
            <a:off x="4581622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Text Placeholder 18"/>
          <p:cNvSpPr>
            <a:spLocks noGrp="1"/>
          </p:cNvSpPr>
          <p:nvPr>
            <p:ph type="body" sz="quarter" idx="35"/>
          </p:nvPr>
        </p:nvSpPr>
        <p:spPr>
          <a:xfrm>
            <a:off x="6878223" y="4704344"/>
            <a:ext cx="2274371" cy="1580410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0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0221453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50364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33" hasCustomPrompt="1"/>
          </p:nvPr>
        </p:nvSpPr>
        <p:spPr>
          <a:xfrm>
            <a:off x="50364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34" hasCustomPrompt="1"/>
          </p:nvPr>
        </p:nvSpPr>
        <p:spPr>
          <a:xfrm>
            <a:off x="50364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35" hasCustomPrompt="1"/>
          </p:nvPr>
        </p:nvSpPr>
        <p:spPr>
          <a:xfrm>
            <a:off x="50364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36" hasCustomPrompt="1"/>
          </p:nvPr>
        </p:nvSpPr>
        <p:spPr>
          <a:xfrm>
            <a:off x="50364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60625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38" hasCustomPrompt="1"/>
          </p:nvPr>
        </p:nvSpPr>
        <p:spPr>
          <a:xfrm>
            <a:off x="60625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39" hasCustomPrompt="1"/>
          </p:nvPr>
        </p:nvSpPr>
        <p:spPr>
          <a:xfrm>
            <a:off x="60625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40" hasCustomPrompt="1"/>
          </p:nvPr>
        </p:nvSpPr>
        <p:spPr>
          <a:xfrm>
            <a:off x="60625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41" hasCustomPrompt="1"/>
          </p:nvPr>
        </p:nvSpPr>
        <p:spPr>
          <a:xfrm>
            <a:off x="60625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708859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43" hasCustomPrompt="1"/>
          </p:nvPr>
        </p:nvSpPr>
        <p:spPr>
          <a:xfrm>
            <a:off x="708859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44" hasCustomPrompt="1"/>
          </p:nvPr>
        </p:nvSpPr>
        <p:spPr>
          <a:xfrm>
            <a:off x="708859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5" hasCustomPrompt="1"/>
          </p:nvPr>
        </p:nvSpPr>
        <p:spPr>
          <a:xfrm>
            <a:off x="708859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6" hasCustomPrompt="1"/>
          </p:nvPr>
        </p:nvSpPr>
        <p:spPr>
          <a:xfrm>
            <a:off x="708859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8114644" y="81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8114644" y="137371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8114644" y="2741783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8114644" y="4109849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8114644" y="5481467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2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31" name="TextBox 3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257871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/>
          </p:cNvSpPr>
          <p:nvPr>
            <p:ph type="pic" sz="quarter" idx="32" hasCustomPrompt="1"/>
          </p:nvPr>
        </p:nvSpPr>
        <p:spPr>
          <a:xfrm>
            <a:off x="-5921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37" hasCustomPrompt="1"/>
          </p:nvPr>
        </p:nvSpPr>
        <p:spPr>
          <a:xfrm>
            <a:off x="969844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42" hasCustomPrompt="1"/>
          </p:nvPr>
        </p:nvSpPr>
        <p:spPr>
          <a:xfrm>
            <a:off x="1998905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0" name="Picture Placeholder 2"/>
          <p:cNvSpPr>
            <a:spLocks noGrp="1"/>
          </p:cNvSpPr>
          <p:nvPr>
            <p:ph type="pic" sz="quarter" idx="47" hasCustomPrompt="1"/>
          </p:nvPr>
        </p:nvSpPr>
        <p:spPr>
          <a:xfrm>
            <a:off x="3027966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48" hasCustomPrompt="1"/>
          </p:nvPr>
        </p:nvSpPr>
        <p:spPr>
          <a:xfrm>
            <a:off x="4057027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2" name="Picture Placeholder 2"/>
          <p:cNvSpPr>
            <a:spLocks noGrp="1"/>
          </p:cNvSpPr>
          <p:nvPr>
            <p:ph type="pic" sz="quarter" idx="49" hasCustomPrompt="1"/>
          </p:nvPr>
        </p:nvSpPr>
        <p:spPr>
          <a:xfrm>
            <a:off x="5086088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50" hasCustomPrompt="1"/>
          </p:nvPr>
        </p:nvSpPr>
        <p:spPr>
          <a:xfrm>
            <a:off x="6115149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51" hasCustomPrompt="1"/>
          </p:nvPr>
        </p:nvSpPr>
        <p:spPr>
          <a:xfrm>
            <a:off x="7144210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52" hasCustomPrompt="1"/>
          </p:nvPr>
        </p:nvSpPr>
        <p:spPr>
          <a:xfrm>
            <a:off x="8173271" y="2126076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53" hasCustomPrompt="1"/>
          </p:nvPr>
        </p:nvSpPr>
        <p:spPr>
          <a:xfrm>
            <a:off x="-5620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54" hasCustomPrompt="1"/>
          </p:nvPr>
        </p:nvSpPr>
        <p:spPr>
          <a:xfrm>
            <a:off x="972855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8" name="Picture Placeholder 2"/>
          <p:cNvSpPr>
            <a:spLocks noGrp="1"/>
          </p:cNvSpPr>
          <p:nvPr>
            <p:ph type="pic" sz="quarter" idx="55" hasCustomPrompt="1"/>
          </p:nvPr>
        </p:nvSpPr>
        <p:spPr>
          <a:xfrm>
            <a:off x="2001916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29" name="Picture Placeholder 2"/>
          <p:cNvSpPr>
            <a:spLocks noGrp="1"/>
          </p:cNvSpPr>
          <p:nvPr>
            <p:ph type="pic" sz="quarter" idx="56" hasCustomPrompt="1"/>
          </p:nvPr>
        </p:nvSpPr>
        <p:spPr>
          <a:xfrm>
            <a:off x="3030977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0" name="Picture Placeholder 2"/>
          <p:cNvSpPr>
            <a:spLocks noGrp="1"/>
          </p:cNvSpPr>
          <p:nvPr>
            <p:ph type="pic" sz="quarter" idx="57" hasCustomPrompt="1"/>
          </p:nvPr>
        </p:nvSpPr>
        <p:spPr>
          <a:xfrm>
            <a:off x="4060038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58" hasCustomPrompt="1"/>
          </p:nvPr>
        </p:nvSpPr>
        <p:spPr>
          <a:xfrm>
            <a:off x="5089099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2" name="Picture Placeholder 2"/>
          <p:cNvSpPr>
            <a:spLocks noGrp="1"/>
          </p:cNvSpPr>
          <p:nvPr>
            <p:ph type="pic" sz="quarter" idx="59" hasCustomPrompt="1"/>
          </p:nvPr>
        </p:nvSpPr>
        <p:spPr>
          <a:xfrm>
            <a:off x="6118160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3" name="Picture Placeholder 2"/>
          <p:cNvSpPr>
            <a:spLocks noGrp="1"/>
          </p:cNvSpPr>
          <p:nvPr>
            <p:ph type="pic" sz="quarter" idx="60" hasCustomPrompt="1"/>
          </p:nvPr>
        </p:nvSpPr>
        <p:spPr>
          <a:xfrm>
            <a:off x="714722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4" name="Picture Placeholder 2"/>
          <p:cNvSpPr>
            <a:spLocks noGrp="1"/>
          </p:cNvSpPr>
          <p:nvPr>
            <p:ph type="pic" sz="quarter" idx="61" hasCustomPrompt="1"/>
          </p:nvPr>
        </p:nvSpPr>
        <p:spPr>
          <a:xfrm>
            <a:off x="8173271" y="3494142"/>
            <a:ext cx="1026050" cy="1368067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marL="0" indent="0" algn="l">
              <a:buNone/>
              <a:defRPr sz="700">
                <a:solidFill>
                  <a:srgbClr val="404040"/>
                </a:solidFill>
                <a:latin typeface="Open Sans"/>
                <a:cs typeface="Open Sans"/>
              </a:defRPr>
            </a:lvl1pPr>
          </a:lstStyle>
          <a:p>
            <a:r>
              <a:rPr lang="en-US" dirty="0" smtClean="0"/>
              <a:t>Insert Image</a:t>
            </a:r>
            <a:endParaRPr lang="en-US" dirty="0"/>
          </a:p>
        </p:txBody>
      </p:sp>
      <p:sp>
        <p:nvSpPr>
          <p:cNvPr id="3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4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36" name="TextBox 35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059055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5771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227A-A60D-4EC5-B300-F2CA3E6C41A8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9BF4-8FDA-433D-B69D-D9CCEFB5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637252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412407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643183" y="6482330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6868333" y="6598180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440735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481489" y="6478963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706639" y="6594812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1488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bout 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>
            <a:spLocks noGrp="1"/>
          </p:cNvSpPr>
          <p:nvPr>
            <p:ph type="subTitle" idx="1"/>
          </p:nvPr>
        </p:nvSpPr>
        <p:spPr>
          <a:xfrm>
            <a:off x="859312" y="5479803"/>
            <a:ext cx="7422093" cy="675706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rgbClr val="26262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857900" y="4898690"/>
            <a:ext cx="7423705" cy="566758"/>
          </a:xfrm>
        </p:spPr>
        <p:txBody>
          <a:bodyPr anchor="b">
            <a:noAutofit/>
          </a:bodyPr>
          <a:lstStyle>
            <a:lvl1pPr algn="ctr">
              <a:defRPr sz="25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3463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071909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9" y="1594720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902366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31992" y="3537073"/>
            <a:ext cx="2173575" cy="2514947"/>
          </a:xfrm>
        </p:spPr>
        <p:txBody>
          <a:bodyPr>
            <a:normAutofit/>
          </a:bodyPr>
          <a:lstStyle>
            <a:lvl1pPr marL="0" indent="0" algn="just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325045" y="1594720"/>
            <a:ext cx="2176684" cy="180783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25140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6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-3224" y="-6498"/>
            <a:ext cx="9147224" cy="4604222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500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Text Placeholder 18"/>
          <p:cNvSpPr>
            <a:spLocks noGrp="1"/>
          </p:cNvSpPr>
          <p:nvPr>
            <p:ph type="body" sz="quarter" idx="18"/>
          </p:nvPr>
        </p:nvSpPr>
        <p:spPr>
          <a:xfrm>
            <a:off x="3227295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Text Placeholder 18"/>
          <p:cNvSpPr>
            <a:spLocks noGrp="1"/>
          </p:cNvSpPr>
          <p:nvPr>
            <p:ph type="body" sz="quarter" idx="19"/>
          </p:nvPr>
        </p:nvSpPr>
        <p:spPr>
          <a:xfrm>
            <a:off x="6140824" y="4608922"/>
            <a:ext cx="2667000" cy="1618621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2710128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522118" y="1"/>
            <a:ext cx="4621882" cy="686524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8"/>
          <p:cNvSpPr>
            <a:spLocks noGrp="1"/>
          </p:cNvSpPr>
          <p:nvPr>
            <p:ph type="body" sz="quarter" idx="17"/>
          </p:nvPr>
        </p:nvSpPr>
        <p:spPr>
          <a:xfrm>
            <a:off x="317968" y="2048432"/>
            <a:ext cx="3850621" cy="4050346"/>
          </a:xfrm>
        </p:spPr>
        <p:txBody>
          <a:bodyPr>
            <a:normAutofit/>
          </a:bodyPr>
          <a:lstStyle>
            <a:lvl1pPr marL="0" indent="0">
              <a:buNone/>
              <a:defRPr sz="700"/>
            </a:lvl1pPr>
            <a:lvl2pPr marL="457200" indent="0">
              <a:buNone/>
              <a:defRPr sz="700"/>
            </a:lvl2pPr>
            <a:lvl3pPr marL="914400" indent="0">
              <a:buNone/>
              <a:defRPr sz="700"/>
            </a:lvl3pPr>
            <a:lvl4pPr marL="1371600" indent="0">
              <a:buNone/>
              <a:defRPr sz="700"/>
            </a:lvl4pPr>
            <a:lvl5pPr marL="1828800" indent="0">
              <a:buNone/>
              <a:defRPr sz="70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968" y="6480307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598639" y="6596156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52670129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97087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omput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21954" y="1564639"/>
            <a:ext cx="5376606" cy="4767685"/>
          </a:xfrm>
          <a:prstGeom prst="rect">
            <a:avLst/>
          </a:prstGeom>
        </p:spPr>
      </p:pic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3793544" y="2087029"/>
            <a:ext cx="4649416" cy="28029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232336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227A-A60D-4EC5-B300-F2CA3E6C41A8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9BF4-8FDA-433D-B69D-D9CCEFB5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55326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aptop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41056" y="2153920"/>
            <a:ext cx="5950544" cy="3846403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838789" y="2599513"/>
            <a:ext cx="4363435" cy="2849634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275510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ablet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01449" y="1409443"/>
            <a:ext cx="3321416" cy="5082552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324225" y="2026450"/>
            <a:ext cx="2510304" cy="391178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6481575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14149" y="1409443"/>
            <a:ext cx="6536909" cy="5457965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207037" y="2336800"/>
            <a:ext cx="1534297" cy="3190242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9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5357599" y="4378959"/>
            <a:ext cx="2721012" cy="179455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4248779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IPHON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3706" y="1814608"/>
            <a:ext cx="3800286" cy="4428171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2995368" y="247904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" name="Picture Placeholder 5"/>
          <p:cNvSpPr>
            <a:spLocks noGrp="1"/>
          </p:cNvSpPr>
          <p:nvPr>
            <p:ph type="pic" sz="quarter" idx="11"/>
          </p:nvPr>
        </p:nvSpPr>
        <p:spPr>
          <a:xfrm>
            <a:off x="4907425" y="2489200"/>
            <a:ext cx="1597798" cy="3083748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9078912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ockup_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ajah-BROWSER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92333" y="1116160"/>
            <a:ext cx="7430227" cy="5152516"/>
          </a:xfrm>
          <a:prstGeom prst="rect">
            <a:avLst/>
          </a:prstGeom>
        </p:spPr>
      </p:pic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3002402" y="1541789"/>
            <a:ext cx="7210597" cy="4648286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317374" y="-6877"/>
            <a:ext cx="2184357" cy="1470025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ctrTitle"/>
          </p:nvPr>
        </p:nvSpPr>
        <p:spPr>
          <a:xfrm>
            <a:off x="416279" y="73056"/>
            <a:ext cx="1954389" cy="1336387"/>
          </a:xfrm>
        </p:spPr>
        <p:txBody>
          <a:bodyPr anchor="b">
            <a:noAutofit/>
          </a:bodyPr>
          <a:lstStyle>
            <a:lvl1pPr algn="l">
              <a:defRPr sz="1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317374" y="6480152"/>
            <a:ext cx="2184357" cy="387101"/>
          </a:xfrm>
          <a:prstGeom prst="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700" kern="1200">
                <a:solidFill>
                  <a:srgbClr val="FFFFFF"/>
                </a:solidFill>
                <a:latin typeface="Open Sans"/>
                <a:ea typeface="+mn-ea"/>
                <a:cs typeface="Open San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42524" y="6596001"/>
            <a:ext cx="1736373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457200">
              <a:lnSpc>
                <a:spcPct val="70000"/>
              </a:lnSpc>
            </a:pPr>
            <a:r>
              <a:rPr lang="ru-RU" sz="700" dirty="0">
                <a:solidFill>
                  <a:srgbClr val="FFFFFF"/>
                </a:solidFill>
                <a:latin typeface="Open Sans"/>
                <a:cs typeface="Open Sans"/>
              </a:rPr>
              <a:t>НИУ ВШЭ - Санкт-Петербург</a:t>
            </a:r>
            <a:r>
              <a:rPr lang="en-US" sz="700" dirty="0">
                <a:solidFill>
                  <a:srgbClr val="FFFFFF"/>
                </a:solidFill>
                <a:latin typeface="Open Sans"/>
                <a:cs typeface="Open Sans"/>
              </a:rPr>
              <a:t>   |   </a:t>
            </a:r>
            <a:fld id="{386B4344-649F-C745-A86B-93613093FF3C}" type="slidenum">
              <a:rPr lang="en-US" sz="800">
                <a:solidFill>
                  <a:srgbClr val="FFFFFF"/>
                </a:solidFill>
              </a:rPr>
              <a:pPr algn="ctr" defTabSz="457200">
                <a:lnSpc>
                  <a:spcPct val="70000"/>
                </a:lnSpc>
              </a:pPr>
              <a:t>‹#›</a:t>
            </a:fld>
            <a:endParaRPr lang="en-US" sz="700" dirty="0">
              <a:solidFill>
                <a:srgbClr val="FFFFFF"/>
              </a:solidFill>
              <a:latin typeface="Open Sans"/>
              <a:cs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09190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CA218-0EB5-4B27-B8C0-435342E5575A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2641882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6B986-38F5-4FA6-8BB0-9B6915C95C5E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6980097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77073-6C48-4BD1-B5A0-4D810FFDF0C9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18A3-27E7-4D27-924C-4173717FF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149973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DA54D-D749-415F-BE3A-2B4D3E813109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99C-A097-4533-BEFF-B1452833F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08463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66DDF-90F4-40A5-B349-09C00D3E3287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C458-4B9D-4501-AB19-9D129E28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9777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227A-A60D-4EC5-B300-F2CA3E6C41A8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9BF4-8FDA-433D-B69D-D9CCEFB5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564543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F2A38-0128-479C-B83F-AD9BB172B361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07-29D6-4A4D-ADEA-1E0E2DFE2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832084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DCB85-7250-4FB7-92B4-610BD638CC87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6B3D-EFD3-47A2-82AF-07B5235D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261355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62E78-43EB-475F-BE81-6B7D9544F509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5757-2996-489D-9DE7-5C2053F7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6947174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5FD25-3FA3-4B6C-9AEE-90757BAEDB2F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040B-1B69-4DF3-82DE-71CA80F2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410709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4201A-51C4-4A7A-BBD9-E015BE029422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E88E-3ED5-4852-8D89-B5037924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2966601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5808F-67E4-4F32-A8A8-E2F410E60DAF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C045-341C-4E2D-AF88-1D9C5038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0113289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1CA218-0EB5-4B27-B8C0-435342E5575A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57FFD-70CD-4C5C-8117-5884EA760D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1464663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6B986-38F5-4FA6-8BB0-9B6915C95C5E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5F501-F5CC-4E12-934E-78BB5E4DA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30648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A77073-6C48-4BD1-B5A0-4D810FFDF0C9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B318A3-27E7-4D27-924C-4173717FF2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2338454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5DA54D-D749-415F-BE3A-2B4D3E813109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31699C-A097-4533-BEFF-B1452833F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724467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227A-A60D-4EC5-B300-F2CA3E6C41A8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9BF4-8FDA-433D-B69D-D9CCEFB5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921821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66DDF-90F4-40A5-B349-09C00D3E3287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F8C458-4B9D-4501-AB19-9D129E2810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481994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F2A38-0128-479C-B83F-AD9BB172B361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31CD07-29D6-4A4D-ADEA-1E0E2DFE29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4177113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CDCB85-7250-4FB7-92B4-610BD638CC87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36B3D-EFD3-47A2-82AF-07B5235D98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12506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862E78-43EB-475F-BE81-6B7D9544F509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45757-2996-489D-9DE7-5C2053F788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341785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5FD25-3FA3-4B6C-9AEE-90757BAEDB2F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0040B-1B69-4DF3-82DE-71CA80F2D8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3153502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74201A-51C4-4A7A-BBD9-E015BE029422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BE88E-3ED5-4852-8D89-B50379241A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3619879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5808F-67E4-4F32-A8A8-E2F410E60DAF}" type="datetime1">
              <a:rPr lang="en-US" smtClean="0"/>
              <a:pPr>
                <a:defRPr/>
              </a:pPr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4C045-341C-4E2D-AF88-1D9C503885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4544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227A-A60D-4EC5-B300-F2CA3E6C41A8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9BF4-8FDA-433D-B69D-D9CCEFB5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708127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B3227A-A60D-4EC5-B300-F2CA3E6C41A8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C9BF4-8FDA-433D-B69D-D9CCEFB5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0423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26" Type="http://schemas.openxmlformats.org/officeDocument/2006/relationships/slideLayout" Target="../slideLayouts/slideLayout38.xml"/><Relationship Id="rId39" Type="http://schemas.openxmlformats.org/officeDocument/2006/relationships/slideLayout" Target="../slideLayouts/slideLayout51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34" Type="http://schemas.openxmlformats.org/officeDocument/2006/relationships/slideLayout" Target="../slideLayouts/slideLayout46.xml"/><Relationship Id="rId42" Type="http://schemas.openxmlformats.org/officeDocument/2006/relationships/slideLayout" Target="../slideLayouts/slideLayout54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5" Type="http://schemas.openxmlformats.org/officeDocument/2006/relationships/slideLayout" Target="../slideLayouts/slideLayout37.xml"/><Relationship Id="rId33" Type="http://schemas.openxmlformats.org/officeDocument/2006/relationships/slideLayout" Target="../slideLayouts/slideLayout45.xml"/><Relationship Id="rId38" Type="http://schemas.openxmlformats.org/officeDocument/2006/relationships/slideLayout" Target="../slideLayouts/slideLayout50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29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53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slideLayout" Target="../slideLayouts/slideLayout36.xml"/><Relationship Id="rId32" Type="http://schemas.openxmlformats.org/officeDocument/2006/relationships/slideLayout" Target="../slideLayouts/slideLayout44.xml"/><Relationship Id="rId37" Type="http://schemas.openxmlformats.org/officeDocument/2006/relationships/slideLayout" Target="../slideLayouts/slideLayout49.xml"/><Relationship Id="rId40" Type="http://schemas.openxmlformats.org/officeDocument/2006/relationships/slideLayout" Target="../slideLayouts/slideLayout52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slideLayout" Target="../slideLayouts/slideLayout35.xml"/><Relationship Id="rId28" Type="http://schemas.openxmlformats.org/officeDocument/2006/relationships/slideLayout" Target="../slideLayouts/slideLayout40.xml"/><Relationship Id="rId36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31" Type="http://schemas.openxmlformats.org/officeDocument/2006/relationships/slideLayout" Target="../slideLayouts/slideLayout43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Relationship Id="rId27" Type="http://schemas.openxmlformats.org/officeDocument/2006/relationships/slideLayout" Target="../slideLayouts/slideLayout39.xml"/><Relationship Id="rId30" Type="http://schemas.openxmlformats.org/officeDocument/2006/relationships/slideLayout" Target="../slideLayouts/slideLayout42.xml"/><Relationship Id="rId35" Type="http://schemas.openxmlformats.org/officeDocument/2006/relationships/slideLayout" Target="../slideLayouts/slideLayout47.xml"/><Relationship Id="rId43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7.xml"/><Relationship Id="rId7" Type="http://schemas.openxmlformats.org/officeDocument/2006/relationships/slideLayout" Target="../slideLayouts/slideLayout6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64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3227A-A60D-4EC5-B300-F2CA3E6C41A8}" type="datetimeFigureOut">
              <a:rPr lang="ru-RU" smtClean="0"/>
              <a:pPr/>
              <a:t>18.01.2018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C9BF4-8FDA-433D-B69D-D9CCEFB5EC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0933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624135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3" r:id="rId22"/>
    <p:sldLayoutId id="2147483684" r:id="rId23"/>
    <p:sldLayoutId id="2147483685" r:id="rId24"/>
    <p:sldLayoutId id="2147483686" r:id="rId25"/>
    <p:sldLayoutId id="2147483687" r:id="rId26"/>
    <p:sldLayoutId id="2147483688" r:id="rId27"/>
    <p:sldLayoutId id="2147483689" r:id="rId28"/>
    <p:sldLayoutId id="2147483690" r:id="rId29"/>
    <p:sldLayoutId id="2147483691" r:id="rId30"/>
    <p:sldLayoutId id="2147483692" r:id="rId31"/>
    <p:sldLayoutId id="2147483693" r:id="rId32"/>
    <p:sldLayoutId id="2147483694" r:id="rId33"/>
    <p:sldLayoutId id="2147483695" r:id="rId34"/>
    <p:sldLayoutId id="2147483696" r:id="rId35"/>
    <p:sldLayoutId id="2147483697" r:id="rId36"/>
    <p:sldLayoutId id="2147483698" r:id="rId37"/>
    <p:sldLayoutId id="2147483699" r:id="rId38"/>
    <p:sldLayoutId id="2147483700" r:id="rId39"/>
    <p:sldLayoutId id="2147483701" r:id="rId40"/>
    <p:sldLayoutId id="2147483702" r:id="rId41"/>
    <p:sldLayoutId id="2147483703" r:id="rId42"/>
  </p:sldLayoutIdLst>
  <p:transition spd="slow">
    <p:push/>
  </p:transition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b="0" i="0" kern="1200">
          <a:solidFill>
            <a:schemeClr val="tx1"/>
          </a:solidFill>
          <a:latin typeface="Open Sans"/>
          <a:ea typeface="+mj-ea"/>
          <a:cs typeface="Open Sans"/>
        </a:defRPr>
      </a:lvl1pPr>
    </p:titleStyle>
    <p:bodyStyle>
      <a:lvl1pPr marL="0" indent="0" algn="l" defTabSz="457200" rtl="0" eaLnBrk="1" latinLnBrk="0" hangingPunct="1">
        <a:lnSpc>
          <a:spcPct val="120000"/>
        </a:lnSpc>
        <a:spcBef>
          <a:spcPct val="20000"/>
        </a:spcBef>
        <a:buFont typeface="Arial"/>
        <a:buNone/>
        <a:defRPr sz="700" kern="1200">
          <a:solidFill>
            <a:schemeClr val="tx1"/>
          </a:solidFill>
          <a:latin typeface="Open Sans"/>
          <a:ea typeface="+mn-ea"/>
          <a:cs typeface="Open Sans"/>
        </a:defRPr>
      </a:lvl1pPr>
      <a:lvl2pPr marL="6286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0858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5430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00250" indent="-171450" algn="l" defTabSz="457200" rtl="0" eaLnBrk="1" latinLnBrk="0" hangingPunct="1">
        <a:spcBef>
          <a:spcPct val="20000"/>
        </a:spcBef>
        <a:buFont typeface="Arial"/>
        <a:buChar char="•"/>
        <a:defRPr sz="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4827B7B-486A-47E7-8D43-D0D62E65BF36}" type="datetime1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1F37826-9FC6-4A47-B435-94C6280B7F57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7681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C4827B7B-486A-47E7-8D43-D0D62E65BF36}" type="datetime1">
              <a:rPr lang="en-US" smtClean="0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1/18/2018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r>
              <a:rPr lang="ru-RU" smtClean="0">
                <a:solidFill>
                  <a:prstClr val="black">
                    <a:tint val="75000"/>
                  </a:prstClr>
                </a:solidFill>
              </a:rPr>
              <a:t>ФП 2017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charset="0"/>
                <a:ea typeface="ＭＳ Ｐゴシック" charset="-128"/>
                <a:cs typeface="+mn-cs"/>
              </a:defRPr>
            </a:lvl1pPr>
          </a:lstStyle>
          <a:p>
            <a:pPr defTabSz="457200" fontAlgn="base">
              <a:spcBef>
                <a:spcPct val="0"/>
              </a:spcBef>
              <a:spcAft>
                <a:spcPct val="0"/>
              </a:spcAft>
              <a:defRPr/>
            </a:pPr>
            <a:fld id="{B1F37826-9FC6-4A47-B435-94C6280B7F57}" type="slidenum">
              <a:rPr lang="en-US"/>
              <a:pPr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72292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hd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Microsoft_Office_Excel1.xls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_____Microsoft_Office_Excel2.xls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6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3.vml"/><Relationship Id="rId4" Type="http://schemas.openxmlformats.org/officeDocument/2006/relationships/package" Target="../embeddings/_____Microsoft_Office_Excel6.xlsx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4.vml"/><Relationship Id="rId6" Type="http://schemas.openxmlformats.org/officeDocument/2006/relationships/package" Target="../embeddings/_____Microsoft_Office_Excel9.xlsx"/><Relationship Id="rId5" Type="http://schemas.openxmlformats.org/officeDocument/2006/relationships/package" Target="../embeddings/_____Microsoft_Office_Excel8.xlsx"/><Relationship Id="rId4" Type="http://schemas.openxmlformats.org/officeDocument/2006/relationships/chart" Target="../charts/char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18" t="2873" r="13063" b="2873"/>
          <a:stretch/>
        </p:blipFill>
        <p:spPr>
          <a:xfrm>
            <a:off x="-25758" y="407355"/>
            <a:ext cx="9169758" cy="5903888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1475656" y="4015740"/>
            <a:ext cx="6264696" cy="2247739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475656" y="518583"/>
            <a:ext cx="6264696" cy="1300424"/>
          </a:xfrm>
          <a:prstGeom prst="rect">
            <a:avLst/>
          </a:prstGeom>
          <a:solidFill>
            <a:schemeClr val="accent1">
              <a:lumMod val="75000"/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691680" y="4509120"/>
            <a:ext cx="58326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ru-RU" b="1" dirty="0" smtClean="0">
                <a:solidFill>
                  <a:schemeClr val="bg1"/>
                </a:solidFill>
                <a:latin typeface="Open Sans"/>
                <a:cs typeface="Open Sans"/>
              </a:rPr>
              <a:t>Основные результаты исполнения финансового плана ВШЭ – Санкт-Петербург за 2017 год и проект финансового плана на 2018 год</a:t>
            </a:r>
            <a:endParaRPr lang="en-US" sz="1600" b="1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sp>
        <p:nvSpPr>
          <p:cNvPr id="6" name="Text Placeholder 11"/>
          <p:cNvSpPr txBox="1">
            <a:spLocks/>
          </p:cNvSpPr>
          <p:nvPr/>
        </p:nvSpPr>
        <p:spPr>
          <a:xfrm>
            <a:off x="2810538" y="5619750"/>
            <a:ext cx="3483582" cy="64623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1714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1pPr>
            <a:lvl2pPr marL="6286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2pPr>
            <a:lvl3pPr marL="10858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800" kern="1200">
                <a:solidFill>
                  <a:schemeClr val="tx1"/>
                </a:solidFill>
                <a:latin typeface="Helvetica"/>
                <a:ea typeface="+mn-ea"/>
                <a:cs typeface="Helvetica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1000" dirty="0" smtClean="0">
                <a:solidFill>
                  <a:schemeClr val="bg1"/>
                </a:solidFill>
                <a:latin typeface="Open Sans"/>
                <a:cs typeface="Open Sans"/>
              </a:rPr>
              <a:t>Л.А. Кутузова</a:t>
            </a:r>
            <a:endParaRPr lang="ru-RU" sz="10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1000" dirty="0" smtClean="0">
                <a:solidFill>
                  <a:schemeClr val="bg1"/>
                </a:solidFill>
                <a:latin typeface="Open Sans"/>
                <a:cs typeface="Open Sans"/>
              </a:rPr>
              <a:t>Начальник  финансового управления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1000" dirty="0" smtClean="0">
                <a:solidFill>
                  <a:schemeClr val="bg1"/>
                </a:solidFill>
                <a:latin typeface="Open Sans"/>
                <a:cs typeface="Open Sans"/>
              </a:rPr>
              <a:t>НИУ «</a:t>
            </a:r>
            <a:r>
              <a:rPr lang="ru-RU" sz="1000" dirty="0">
                <a:solidFill>
                  <a:schemeClr val="bg1"/>
                </a:solidFill>
                <a:latin typeface="Open Sans"/>
                <a:cs typeface="Open Sans"/>
              </a:rPr>
              <a:t>Высшая школа экономики» в Санкт-Петербурге</a:t>
            </a:r>
            <a:endParaRPr lang="en-AU" sz="1000" dirty="0">
              <a:solidFill>
                <a:schemeClr val="bg1"/>
              </a:solidFill>
              <a:latin typeface="Open Sans"/>
              <a:cs typeface="Open Sans"/>
            </a:endParaRPr>
          </a:p>
          <a:p>
            <a:pPr marL="0" indent="0" algn="ctr">
              <a:spcBef>
                <a:spcPts val="0"/>
              </a:spcBef>
              <a:buNone/>
            </a:pPr>
            <a:endParaRPr lang="en-AU" dirty="0">
              <a:solidFill>
                <a:schemeClr val="bg1"/>
              </a:solidFill>
              <a:latin typeface="Open Sans"/>
              <a:cs typeface="Open Sans"/>
            </a:endParaRPr>
          </a:p>
        </p:txBody>
      </p:sp>
      <p:grpSp>
        <p:nvGrpSpPr>
          <p:cNvPr id="26" name="Group 4"/>
          <p:cNvGrpSpPr>
            <a:grpSpLocks noChangeAspect="1"/>
          </p:cNvGrpSpPr>
          <p:nvPr/>
        </p:nvGrpSpPr>
        <p:grpSpPr bwMode="auto">
          <a:xfrm>
            <a:off x="4160368" y="778242"/>
            <a:ext cx="769938" cy="769937"/>
            <a:chOff x="328" y="1219"/>
            <a:chExt cx="485" cy="485"/>
          </a:xfrm>
        </p:grpSpPr>
        <p:sp>
          <p:nvSpPr>
            <p:cNvPr id="27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8" y="1219"/>
              <a:ext cx="485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8" name="Freeform 6"/>
            <p:cNvSpPr>
              <a:spLocks noEditPoints="1"/>
            </p:cNvSpPr>
            <p:nvPr/>
          </p:nvSpPr>
          <p:spPr bwMode="auto">
            <a:xfrm>
              <a:off x="492" y="1334"/>
              <a:ext cx="171" cy="251"/>
            </a:xfrm>
            <a:custGeom>
              <a:avLst/>
              <a:gdLst>
                <a:gd name="T0" fmla="*/ 316 w 1193"/>
                <a:gd name="T1" fmla="*/ 1649 h 1756"/>
                <a:gd name="T2" fmla="*/ 706 w 1193"/>
                <a:gd name="T3" fmla="*/ 1074 h 1756"/>
                <a:gd name="T4" fmla="*/ 897 w 1193"/>
                <a:gd name="T5" fmla="*/ 1386 h 1756"/>
                <a:gd name="T6" fmla="*/ 895 w 1193"/>
                <a:gd name="T7" fmla="*/ 1284 h 1756"/>
                <a:gd name="T8" fmla="*/ 884 w 1193"/>
                <a:gd name="T9" fmla="*/ 1176 h 1756"/>
                <a:gd name="T10" fmla="*/ 854 w 1193"/>
                <a:gd name="T11" fmla="*/ 1069 h 1756"/>
                <a:gd name="T12" fmla="*/ 799 w 1193"/>
                <a:gd name="T13" fmla="*/ 973 h 1756"/>
                <a:gd name="T14" fmla="*/ 711 w 1193"/>
                <a:gd name="T15" fmla="*/ 892 h 1756"/>
                <a:gd name="T16" fmla="*/ 900 w 1193"/>
                <a:gd name="T17" fmla="*/ 897 h 1756"/>
                <a:gd name="T18" fmla="*/ 1004 w 1193"/>
                <a:gd name="T19" fmla="*/ 987 h 1756"/>
                <a:gd name="T20" fmla="*/ 1078 w 1193"/>
                <a:gd name="T21" fmla="*/ 1106 h 1756"/>
                <a:gd name="T22" fmla="*/ 1124 w 1193"/>
                <a:gd name="T23" fmla="*/ 1251 h 1756"/>
                <a:gd name="T24" fmla="*/ 1138 w 1193"/>
                <a:gd name="T25" fmla="*/ 1419 h 1756"/>
                <a:gd name="T26" fmla="*/ 23 w 1193"/>
                <a:gd name="T27" fmla="*/ 1756 h 1756"/>
                <a:gd name="T28" fmla="*/ 0 w 1193"/>
                <a:gd name="T29" fmla="*/ 0 h 1756"/>
                <a:gd name="T30" fmla="*/ 458 w 1193"/>
                <a:gd name="T31" fmla="*/ 0 h 1756"/>
                <a:gd name="T32" fmla="*/ 643 w 1193"/>
                <a:gd name="T33" fmla="*/ 5 h 1756"/>
                <a:gd name="T34" fmla="*/ 751 w 1193"/>
                <a:gd name="T35" fmla="*/ 24 h 1756"/>
                <a:gd name="T36" fmla="*/ 835 w 1193"/>
                <a:gd name="T37" fmla="*/ 62 h 1756"/>
                <a:gd name="T38" fmla="*/ 916 w 1193"/>
                <a:gd name="T39" fmla="*/ 124 h 1756"/>
                <a:gd name="T40" fmla="*/ 982 w 1193"/>
                <a:gd name="T41" fmla="*/ 213 h 1756"/>
                <a:gd name="T42" fmla="*/ 1015 w 1193"/>
                <a:gd name="T43" fmla="*/ 304 h 1756"/>
                <a:gd name="T44" fmla="*/ 1026 w 1193"/>
                <a:gd name="T45" fmla="*/ 382 h 1756"/>
                <a:gd name="T46" fmla="*/ 1020 w 1193"/>
                <a:gd name="T47" fmla="*/ 478 h 1756"/>
                <a:gd name="T48" fmla="*/ 982 w 1193"/>
                <a:gd name="T49" fmla="*/ 588 h 1756"/>
                <a:gd name="T50" fmla="*/ 921 w 1193"/>
                <a:gd name="T51" fmla="*/ 671 h 1756"/>
                <a:gd name="T52" fmla="*/ 866 w 1193"/>
                <a:gd name="T53" fmla="*/ 724 h 1756"/>
                <a:gd name="T54" fmla="*/ 788 w 1193"/>
                <a:gd name="T55" fmla="*/ 774 h 1756"/>
                <a:gd name="T56" fmla="*/ 682 w 1193"/>
                <a:gd name="T57" fmla="*/ 809 h 1756"/>
                <a:gd name="T58" fmla="*/ 537 w 1193"/>
                <a:gd name="T59" fmla="*/ 825 h 1756"/>
                <a:gd name="T60" fmla="*/ 427 w 1193"/>
                <a:gd name="T61" fmla="*/ 822 h 1756"/>
                <a:gd name="T62" fmla="*/ 424 w 1193"/>
                <a:gd name="T63" fmla="*/ 735 h 1756"/>
                <a:gd name="T64" fmla="*/ 521 w 1193"/>
                <a:gd name="T65" fmla="*/ 735 h 1756"/>
                <a:gd name="T66" fmla="*/ 615 w 1193"/>
                <a:gd name="T67" fmla="*/ 709 h 1756"/>
                <a:gd name="T68" fmla="*/ 687 w 1193"/>
                <a:gd name="T69" fmla="*/ 660 h 1756"/>
                <a:gd name="T70" fmla="*/ 748 w 1193"/>
                <a:gd name="T71" fmla="*/ 589 h 1756"/>
                <a:gd name="T72" fmla="*/ 786 w 1193"/>
                <a:gd name="T73" fmla="*/ 494 h 1756"/>
                <a:gd name="T74" fmla="*/ 486 w 1193"/>
                <a:gd name="T75" fmla="*/ 437 h 1756"/>
                <a:gd name="T76" fmla="*/ 783 w 1193"/>
                <a:gd name="T77" fmla="*/ 316 h 1756"/>
                <a:gd name="T78" fmla="*/ 744 w 1193"/>
                <a:gd name="T79" fmla="*/ 229 h 1756"/>
                <a:gd name="T80" fmla="*/ 673 w 1193"/>
                <a:gd name="T81" fmla="*/ 155 h 1756"/>
                <a:gd name="T82" fmla="*/ 591 w 1193"/>
                <a:gd name="T83" fmla="*/ 116 h 1756"/>
                <a:gd name="T84" fmla="*/ 513 w 1193"/>
                <a:gd name="T85" fmla="*/ 102 h 1756"/>
                <a:gd name="T86" fmla="*/ 0 w 1193"/>
                <a:gd name="T87" fmla="*/ 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93" h="1756">
                  <a:moveTo>
                    <a:pt x="77" y="175"/>
                  </a:moveTo>
                  <a:lnTo>
                    <a:pt x="316" y="175"/>
                  </a:lnTo>
                  <a:lnTo>
                    <a:pt x="316" y="1649"/>
                  </a:lnTo>
                  <a:lnTo>
                    <a:pt x="486" y="1649"/>
                  </a:lnTo>
                  <a:lnTo>
                    <a:pt x="486" y="1074"/>
                  </a:lnTo>
                  <a:lnTo>
                    <a:pt x="706" y="1074"/>
                  </a:lnTo>
                  <a:lnTo>
                    <a:pt x="706" y="1649"/>
                  </a:lnTo>
                  <a:lnTo>
                    <a:pt x="897" y="1649"/>
                  </a:lnTo>
                  <a:lnTo>
                    <a:pt x="897" y="1386"/>
                  </a:lnTo>
                  <a:lnTo>
                    <a:pt x="897" y="1353"/>
                  </a:lnTo>
                  <a:lnTo>
                    <a:pt x="897" y="1319"/>
                  </a:lnTo>
                  <a:lnTo>
                    <a:pt x="895" y="1284"/>
                  </a:lnTo>
                  <a:lnTo>
                    <a:pt x="893" y="1249"/>
                  </a:lnTo>
                  <a:lnTo>
                    <a:pt x="889" y="1213"/>
                  </a:lnTo>
                  <a:lnTo>
                    <a:pt x="884" y="1176"/>
                  </a:lnTo>
                  <a:lnTo>
                    <a:pt x="876" y="1140"/>
                  </a:lnTo>
                  <a:lnTo>
                    <a:pt x="866" y="1104"/>
                  </a:lnTo>
                  <a:lnTo>
                    <a:pt x="854" y="1069"/>
                  </a:lnTo>
                  <a:lnTo>
                    <a:pt x="839" y="1035"/>
                  </a:lnTo>
                  <a:lnTo>
                    <a:pt x="820" y="1004"/>
                  </a:lnTo>
                  <a:lnTo>
                    <a:pt x="799" y="973"/>
                  </a:lnTo>
                  <a:lnTo>
                    <a:pt x="774" y="944"/>
                  </a:lnTo>
                  <a:lnTo>
                    <a:pt x="744" y="917"/>
                  </a:lnTo>
                  <a:lnTo>
                    <a:pt x="711" y="892"/>
                  </a:lnTo>
                  <a:lnTo>
                    <a:pt x="815" y="854"/>
                  </a:lnTo>
                  <a:lnTo>
                    <a:pt x="859" y="874"/>
                  </a:lnTo>
                  <a:lnTo>
                    <a:pt x="900" y="897"/>
                  </a:lnTo>
                  <a:lnTo>
                    <a:pt x="938" y="923"/>
                  </a:lnTo>
                  <a:lnTo>
                    <a:pt x="973" y="953"/>
                  </a:lnTo>
                  <a:lnTo>
                    <a:pt x="1004" y="987"/>
                  </a:lnTo>
                  <a:lnTo>
                    <a:pt x="1033" y="1023"/>
                  </a:lnTo>
                  <a:lnTo>
                    <a:pt x="1058" y="1063"/>
                  </a:lnTo>
                  <a:lnTo>
                    <a:pt x="1078" y="1106"/>
                  </a:lnTo>
                  <a:lnTo>
                    <a:pt x="1097" y="1152"/>
                  </a:lnTo>
                  <a:lnTo>
                    <a:pt x="1112" y="1201"/>
                  </a:lnTo>
                  <a:lnTo>
                    <a:pt x="1124" y="1251"/>
                  </a:lnTo>
                  <a:lnTo>
                    <a:pt x="1132" y="1305"/>
                  </a:lnTo>
                  <a:lnTo>
                    <a:pt x="1137" y="1361"/>
                  </a:lnTo>
                  <a:lnTo>
                    <a:pt x="1138" y="1419"/>
                  </a:lnTo>
                  <a:lnTo>
                    <a:pt x="1138" y="1651"/>
                  </a:lnTo>
                  <a:lnTo>
                    <a:pt x="1193" y="1756"/>
                  </a:lnTo>
                  <a:lnTo>
                    <a:pt x="23" y="1756"/>
                  </a:lnTo>
                  <a:lnTo>
                    <a:pt x="77" y="1651"/>
                  </a:lnTo>
                  <a:lnTo>
                    <a:pt x="77" y="175"/>
                  </a:lnTo>
                  <a:close/>
                  <a:moveTo>
                    <a:pt x="0" y="0"/>
                  </a:moveTo>
                  <a:lnTo>
                    <a:pt x="449" y="0"/>
                  </a:lnTo>
                  <a:lnTo>
                    <a:pt x="454" y="0"/>
                  </a:lnTo>
                  <a:lnTo>
                    <a:pt x="458" y="0"/>
                  </a:lnTo>
                  <a:lnTo>
                    <a:pt x="548" y="0"/>
                  </a:lnTo>
                  <a:lnTo>
                    <a:pt x="598" y="2"/>
                  </a:lnTo>
                  <a:lnTo>
                    <a:pt x="643" y="5"/>
                  </a:lnTo>
                  <a:lnTo>
                    <a:pt x="683" y="9"/>
                  </a:lnTo>
                  <a:lnTo>
                    <a:pt x="719" y="16"/>
                  </a:lnTo>
                  <a:lnTo>
                    <a:pt x="751" y="24"/>
                  </a:lnTo>
                  <a:lnTo>
                    <a:pt x="781" y="34"/>
                  </a:lnTo>
                  <a:lnTo>
                    <a:pt x="809" y="48"/>
                  </a:lnTo>
                  <a:lnTo>
                    <a:pt x="835" y="62"/>
                  </a:lnTo>
                  <a:lnTo>
                    <a:pt x="859" y="79"/>
                  </a:lnTo>
                  <a:lnTo>
                    <a:pt x="885" y="97"/>
                  </a:lnTo>
                  <a:lnTo>
                    <a:pt x="916" y="124"/>
                  </a:lnTo>
                  <a:lnTo>
                    <a:pt x="942" y="153"/>
                  </a:lnTo>
                  <a:lnTo>
                    <a:pt x="963" y="183"/>
                  </a:lnTo>
                  <a:lnTo>
                    <a:pt x="982" y="213"/>
                  </a:lnTo>
                  <a:lnTo>
                    <a:pt x="996" y="244"/>
                  </a:lnTo>
                  <a:lnTo>
                    <a:pt x="1006" y="275"/>
                  </a:lnTo>
                  <a:lnTo>
                    <a:pt x="1015" y="304"/>
                  </a:lnTo>
                  <a:lnTo>
                    <a:pt x="1021" y="332"/>
                  </a:lnTo>
                  <a:lnTo>
                    <a:pt x="1024" y="359"/>
                  </a:lnTo>
                  <a:lnTo>
                    <a:pt x="1026" y="382"/>
                  </a:lnTo>
                  <a:lnTo>
                    <a:pt x="1027" y="403"/>
                  </a:lnTo>
                  <a:lnTo>
                    <a:pt x="1025" y="440"/>
                  </a:lnTo>
                  <a:lnTo>
                    <a:pt x="1020" y="478"/>
                  </a:lnTo>
                  <a:lnTo>
                    <a:pt x="1012" y="515"/>
                  </a:lnTo>
                  <a:lnTo>
                    <a:pt x="998" y="552"/>
                  </a:lnTo>
                  <a:lnTo>
                    <a:pt x="982" y="588"/>
                  </a:lnTo>
                  <a:lnTo>
                    <a:pt x="961" y="622"/>
                  </a:lnTo>
                  <a:lnTo>
                    <a:pt x="935" y="655"/>
                  </a:lnTo>
                  <a:lnTo>
                    <a:pt x="921" y="671"/>
                  </a:lnTo>
                  <a:lnTo>
                    <a:pt x="906" y="689"/>
                  </a:lnTo>
                  <a:lnTo>
                    <a:pt x="887" y="706"/>
                  </a:lnTo>
                  <a:lnTo>
                    <a:pt x="866" y="724"/>
                  </a:lnTo>
                  <a:lnTo>
                    <a:pt x="843" y="741"/>
                  </a:lnTo>
                  <a:lnTo>
                    <a:pt x="817" y="759"/>
                  </a:lnTo>
                  <a:lnTo>
                    <a:pt x="788" y="774"/>
                  </a:lnTo>
                  <a:lnTo>
                    <a:pt x="756" y="788"/>
                  </a:lnTo>
                  <a:lnTo>
                    <a:pt x="721" y="800"/>
                  </a:lnTo>
                  <a:lnTo>
                    <a:pt x="682" y="809"/>
                  </a:lnTo>
                  <a:lnTo>
                    <a:pt x="639" y="816"/>
                  </a:lnTo>
                  <a:lnTo>
                    <a:pt x="586" y="821"/>
                  </a:lnTo>
                  <a:lnTo>
                    <a:pt x="537" y="825"/>
                  </a:lnTo>
                  <a:lnTo>
                    <a:pt x="495" y="826"/>
                  </a:lnTo>
                  <a:lnTo>
                    <a:pt x="458" y="825"/>
                  </a:lnTo>
                  <a:lnTo>
                    <a:pt x="427" y="822"/>
                  </a:lnTo>
                  <a:lnTo>
                    <a:pt x="402" y="820"/>
                  </a:lnTo>
                  <a:lnTo>
                    <a:pt x="402" y="733"/>
                  </a:lnTo>
                  <a:lnTo>
                    <a:pt x="424" y="735"/>
                  </a:lnTo>
                  <a:lnTo>
                    <a:pt x="452" y="737"/>
                  </a:lnTo>
                  <a:lnTo>
                    <a:pt x="485" y="737"/>
                  </a:lnTo>
                  <a:lnTo>
                    <a:pt x="521" y="735"/>
                  </a:lnTo>
                  <a:lnTo>
                    <a:pt x="555" y="730"/>
                  </a:lnTo>
                  <a:lnTo>
                    <a:pt x="587" y="721"/>
                  </a:lnTo>
                  <a:lnTo>
                    <a:pt x="615" y="709"/>
                  </a:lnTo>
                  <a:lnTo>
                    <a:pt x="641" y="695"/>
                  </a:lnTo>
                  <a:lnTo>
                    <a:pt x="666" y="678"/>
                  </a:lnTo>
                  <a:lnTo>
                    <a:pt x="687" y="660"/>
                  </a:lnTo>
                  <a:lnTo>
                    <a:pt x="707" y="641"/>
                  </a:lnTo>
                  <a:lnTo>
                    <a:pt x="724" y="622"/>
                  </a:lnTo>
                  <a:lnTo>
                    <a:pt x="748" y="589"/>
                  </a:lnTo>
                  <a:lnTo>
                    <a:pt x="766" y="556"/>
                  </a:lnTo>
                  <a:lnTo>
                    <a:pt x="778" y="525"/>
                  </a:lnTo>
                  <a:lnTo>
                    <a:pt x="786" y="494"/>
                  </a:lnTo>
                  <a:lnTo>
                    <a:pt x="790" y="464"/>
                  </a:lnTo>
                  <a:lnTo>
                    <a:pt x="792" y="437"/>
                  </a:lnTo>
                  <a:lnTo>
                    <a:pt x="486" y="437"/>
                  </a:lnTo>
                  <a:lnTo>
                    <a:pt x="486" y="350"/>
                  </a:lnTo>
                  <a:lnTo>
                    <a:pt x="790" y="350"/>
                  </a:lnTo>
                  <a:lnTo>
                    <a:pt x="783" y="316"/>
                  </a:lnTo>
                  <a:lnTo>
                    <a:pt x="774" y="285"/>
                  </a:lnTo>
                  <a:lnTo>
                    <a:pt x="760" y="257"/>
                  </a:lnTo>
                  <a:lnTo>
                    <a:pt x="744" y="229"/>
                  </a:lnTo>
                  <a:lnTo>
                    <a:pt x="723" y="203"/>
                  </a:lnTo>
                  <a:lnTo>
                    <a:pt x="700" y="176"/>
                  </a:lnTo>
                  <a:lnTo>
                    <a:pt x="673" y="155"/>
                  </a:lnTo>
                  <a:lnTo>
                    <a:pt x="646" y="138"/>
                  </a:lnTo>
                  <a:lnTo>
                    <a:pt x="619" y="125"/>
                  </a:lnTo>
                  <a:lnTo>
                    <a:pt x="591" y="116"/>
                  </a:lnTo>
                  <a:lnTo>
                    <a:pt x="564" y="109"/>
                  </a:lnTo>
                  <a:lnTo>
                    <a:pt x="537" y="104"/>
                  </a:lnTo>
                  <a:lnTo>
                    <a:pt x="513" y="102"/>
                  </a:lnTo>
                  <a:lnTo>
                    <a:pt x="490" y="101"/>
                  </a:lnTo>
                  <a:lnTo>
                    <a:pt x="52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29" name="Freeform 7"/>
            <p:cNvSpPr>
              <a:spLocks noEditPoints="1"/>
            </p:cNvSpPr>
            <p:nvPr/>
          </p:nvSpPr>
          <p:spPr bwMode="auto">
            <a:xfrm>
              <a:off x="349" y="1241"/>
              <a:ext cx="443" cy="442"/>
            </a:xfrm>
            <a:custGeom>
              <a:avLst/>
              <a:gdLst>
                <a:gd name="T0" fmla="*/ 1259 w 3095"/>
                <a:gd name="T1" fmla="*/ 87 h 3094"/>
                <a:gd name="T2" fmla="*/ 906 w 3095"/>
                <a:gd name="T3" fmla="*/ 204 h 3094"/>
                <a:gd name="T4" fmla="*/ 597 w 3095"/>
                <a:gd name="T5" fmla="*/ 401 h 3094"/>
                <a:gd name="T6" fmla="*/ 347 w 3095"/>
                <a:gd name="T7" fmla="*/ 668 h 3094"/>
                <a:gd name="T8" fmla="*/ 168 w 3095"/>
                <a:gd name="T9" fmla="*/ 989 h 3094"/>
                <a:gd name="T10" fmla="*/ 72 w 3095"/>
                <a:gd name="T11" fmla="*/ 1352 h 3094"/>
                <a:gd name="T12" fmla="*/ 72 w 3095"/>
                <a:gd name="T13" fmla="*/ 1741 h 3094"/>
                <a:gd name="T14" fmla="*/ 168 w 3095"/>
                <a:gd name="T15" fmla="*/ 2104 h 3094"/>
                <a:gd name="T16" fmla="*/ 347 w 3095"/>
                <a:gd name="T17" fmla="*/ 2425 h 3094"/>
                <a:gd name="T18" fmla="*/ 597 w 3095"/>
                <a:gd name="T19" fmla="*/ 2692 h 3094"/>
                <a:gd name="T20" fmla="*/ 906 w 3095"/>
                <a:gd name="T21" fmla="*/ 2889 h 3094"/>
                <a:gd name="T22" fmla="*/ 1259 w 3095"/>
                <a:gd name="T23" fmla="*/ 3006 h 3094"/>
                <a:gd name="T24" fmla="*/ 1645 w 3095"/>
                <a:gd name="T25" fmla="*/ 3031 h 3094"/>
                <a:gd name="T26" fmla="*/ 2018 w 3095"/>
                <a:gd name="T27" fmla="*/ 2959 h 3094"/>
                <a:gd name="T28" fmla="*/ 2351 w 3095"/>
                <a:gd name="T29" fmla="*/ 2800 h 3094"/>
                <a:gd name="T30" fmla="*/ 2632 w 3095"/>
                <a:gd name="T31" fmla="*/ 2566 h 3094"/>
                <a:gd name="T32" fmla="*/ 2848 w 3095"/>
                <a:gd name="T33" fmla="*/ 2271 h 3094"/>
                <a:gd name="T34" fmla="*/ 2987 w 3095"/>
                <a:gd name="T35" fmla="*/ 1927 h 3094"/>
                <a:gd name="T36" fmla="*/ 3035 w 3095"/>
                <a:gd name="T37" fmla="*/ 1545 h 3094"/>
                <a:gd name="T38" fmla="*/ 2987 w 3095"/>
                <a:gd name="T39" fmla="*/ 1166 h 3094"/>
                <a:gd name="T40" fmla="*/ 2848 w 3095"/>
                <a:gd name="T41" fmla="*/ 822 h 3094"/>
                <a:gd name="T42" fmla="*/ 2632 w 3095"/>
                <a:gd name="T43" fmla="*/ 527 h 3094"/>
                <a:gd name="T44" fmla="*/ 2351 w 3095"/>
                <a:gd name="T45" fmla="*/ 293 h 3094"/>
                <a:gd name="T46" fmla="*/ 2018 w 3095"/>
                <a:gd name="T47" fmla="*/ 134 h 3094"/>
                <a:gd name="T48" fmla="*/ 1645 w 3095"/>
                <a:gd name="T49" fmla="*/ 62 h 3094"/>
                <a:gd name="T50" fmla="*/ 1749 w 3095"/>
                <a:gd name="T51" fmla="*/ 13 h 3094"/>
                <a:gd name="T52" fmla="*/ 2128 w 3095"/>
                <a:gd name="T53" fmla="*/ 112 h 3094"/>
                <a:gd name="T54" fmla="*/ 2461 w 3095"/>
                <a:gd name="T55" fmla="*/ 299 h 3094"/>
                <a:gd name="T56" fmla="*/ 2738 w 3095"/>
                <a:gd name="T57" fmla="*/ 558 h 3094"/>
                <a:gd name="T58" fmla="*/ 2944 w 3095"/>
                <a:gd name="T59" fmla="*/ 879 h 3094"/>
                <a:gd name="T60" fmla="*/ 3065 w 3095"/>
                <a:gd name="T61" fmla="*/ 1247 h 3094"/>
                <a:gd name="T62" fmla="*/ 3091 w 3095"/>
                <a:gd name="T63" fmla="*/ 1648 h 3094"/>
                <a:gd name="T64" fmla="*/ 3016 w 3095"/>
                <a:gd name="T65" fmla="*/ 2035 h 3094"/>
                <a:gd name="T66" fmla="*/ 2850 w 3095"/>
                <a:gd name="T67" fmla="*/ 2381 h 3094"/>
                <a:gd name="T68" fmla="*/ 2607 w 3095"/>
                <a:gd name="T69" fmla="*/ 2673 h 3094"/>
                <a:gd name="T70" fmla="*/ 2301 w 3095"/>
                <a:gd name="T71" fmla="*/ 2898 h 3094"/>
                <a:gd name="T72" fmla="*/ 1943 w 3095"/>
                <a:gd name="T73" fmla="*/ 3042 h 3094"/>
                <a:gd name="T74" fmla="*/ 1548 w 3095"/>
                <a:gd name="T75" fmla="*/ 3094 h 3094"/>
                <a:gd name="T76" fmla="*/ 1152 w 3095"/>
                <a:gd name="T77" fmla="*/ 3042 h 3094"/>
                <a:gd name="T78" fmla="*/ 794 w 3095"/>
                <a:gd name="T79" fmla="*/ 2898 h 3094"/>
                <a:gd name="T80" fmla="*/ 488 w 3095"/>
                <a:gd name="T81" fmla="*/ 2673 h 3094"/>
                <a:gd name="T82" fmla="*/ 245 w 3095"/>
                <a:gd name="T83" fmla="*/ 2381 h 3094"/>
                <a:gd name="T84" fmla="*/ 79 w 3095"/>
                <a:gd name="T85" fmla="*/ 2035 h 3094"/>
                <a:gd name="T86" fmla="*/ 4 w 3095"/>
                <a:gd name="T87" fmla="*/ 1648 h 3094"/>
                <a:gd name="T88" fmla="*/ 30 w 3095"/>
                <a:gd name="T89" fmla="*/ 1247 h 3094"/>
                <a:gd name="T90" fmla="*/ 151 w 3095"/>
                <a:gd name="T91" fmla="*/ 879 h 3094"/>
                <a:gd name="T92" fmla="*/ 357 w 3095"/>
                <a:gd name="T93" fmla="*/ 558 h 3094"/>
                <a:gd name="T94" fmla="*/ 634 w 3095"/>
                <a:gd name="T95" fmla="*/ 299 h 3094"/>
                <a:gd name="T96" fmla="*/ 967 w 3095"/>
                <a:gd name="T97" fmla="*/ 112 h 3094"/>
                <a:gd name="T98" fmla="*/ 1346 w 3095"/>
                <a:gd name="T99" fmla="*/ 13 h 3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95" h="3094">
                  <a:moveTo>
                    <a:pt x="1548" y="59"/>
                  </a:moveTo>
                  <a:lnTo>
                    <a:pt x="1450" y="62"/>
                  </a:lnTo>
                  <a:lnTo>
                    <a:pt x="1354" y="71"/>
                  </a:lnTo>
                  <a:lnTo>
                    <a:pt x="1259" y="87"/>
                  </a:lnTo>
                  <a:lnTo>
                    <a:pt x="1167" y="107"/>
                  </a:lnTo>
                  <a:lnTo>
                    <a:pt x="1077" y="134"/>
                  </a:lnTo>
                  <a:lnTo>
                    <a:pt x="990" y="167"/>
                  </a:lnTo>
                  <a:lnTo>
                    <a:pt x="906" y="204"/>
                  </a:lnTo>
                  <a:lnTo>
                    <a:pt x="823" y="246"/>
                  </a:lnTo>
                  <a:lnTo>
                    <a:pt x="744" y="293"/>
                  </a:lnTo>
                  <a:lnTo>
                    <a:pt x="669" y="346"/>
                  </a:lnTo>
                  <a:lnTo>
                    <a:pt x="597" y="401"/>
                  </a:lnTo>
                  <a:lnTo>
                    <a:pt x="528" y="462"/>
                  </a:lnTo>
                  <a:lnTo>
                    <a:pt x="463" y="527"/>
                  </a:lnTo>
                  <a:lnTo>
                    <a:pt x="402" y="596"/>
                  </a:lnTo>
                  <a:lnTo>
                    <a:pt x="347" y="668"/>
                  </a:lnTo>
                  <a:lnTo>
                    <a:pt x="294" y="743"/>
                  </a:lnTo>
                  <a:lnTo>
                    <a:pt x="247" y="822"/>
                  </a:lnTo>
                  <a:lnTo>
                    <a:pt x="205" y="904"/>
                  </a:lnTo>
                  <a:lnTo>
                    <a:pt x="168" y="989"/>
                  </a:lnTo>
                  <a:lnTo>
                    <a:pt x="135" y="1076"/>
                  </a:lnTo>
                  <a:lnTo>
                    <a:pt x="108" y="1166"/>
                  </a:lnTo>
                  <a:lnTo>
                    <a:pt x="88" y="1258"/>
                  </a:lnTo>
                  <a:lnTo>
                    <a:pt x="72" y="1352"/>
                  </a:lnTo>
                  <a:lnTo>
                    <a:pt x="63" y="1449"/>
                  </a:lnTo>
                  <a:lnTo>
                    <a:pt x="60" y="1545"/>
                  </a:lnTo>
                  <a:lnTo>
                    <a:pt x="63" y="1644"/>
                  </a:lnTo>
                  <a:lnTo>
                    <a:pt x="72" y="1741"/>
                  </a:lnTo>
                  <a:lnTo>
                    <a:pt x="88" y="1835"/>
                  </a:lnTo>
                  <a:lnTo>
                    <a:pt x="108" y="1927"/>
                  </a:lnTo>
                  <a:lnTo>
                    <a:pt x="135" y="2017"/>
                  </a:lnTo>
                  <a:lnTo>
                    <a:pt x="168" y="2104"/>
                  </a:lnTo>
                  <a:lnTo>
                    <a:pt x="205" y="2189"/>
                  </a:lnTo>
                  <a:lnTo>
                    <a:pt x="247" y="2271"/>
                  </a:lnTo>
                  <a:lnTo>
                    <a:pt x="294" y="2350"/>
                  </a:lnTo>
                  <a:lnTo>
                    <a:pt x="347" y="2425"/>
                  </a:lnTo>
                  <a:lnTo>
                    <a:pt x="402" y="2497"/>
                  </a:lnTo>
                  <a:lnTo>
                    <a:pt x="463" y="2566"/>
                  </a:lnTo>
                  <a:lnTo>
                    <a:pt x="528" y="2631"/>
                  </a:lnTo>
                  <a:lnTo>
                    <a:pt x="597" y="2692"/>
                  </a:lnTo>
                  <a:lnTo>
                    <a:pt x="669" y="2747"/>
                  </a:lnTo>
                  <a:lnTo>
                    <a:pt x="744" y="2800"/>
                  </a:lnTo>
                  <a:lnTo>
                    <a:pt x="823" y="2847"/>
                  </a:lnTo>
                  <a:lnTo>
                    <a:pt x="906" y="2889"/>
                  </a:lnTo>
                  <a:lnTo>
                    <a:pt x="990" y="2926"/>
                  </a:lnTo>
                  <a:lnTo>
                    <a:pt x="1077" y="2959"/>
                  </a:lnTo>
                  <a:lnTo>
                    <a:pt x="1167" y="2986"/>
                  </a:lnTo>
                  <a:lnTo>
                    <a:pt x="1259" y="3006"/>
                  </a:lnTo>
                  <a:lnTo>
                    <a:pt x="1354" y="3022"/>
                  </a:lnTo>
                  <a:lnTo>
                    <a:pt x="1450" y="3031"/>
                  </a:lnTo>
                  <a:lnTo>
                    <a:pt x="1548" y="3034"/>
                  </a:lnTo>
                  <a:lnTo>
                    <a:pt x="1645" y="3031"/>
                  </a:lnTo>
                  <a:lnTo>
                    <a:pt x="1742" y="3022"/>
                  </a:lnTo>
                  <a:lnTo>
                    <a:pt x="1836" y="3006"/>
                  </a:lnTo>
                  <a:lnTo>
                    <a:pt x="1928" y="2986"/>
                  </a:lnTo>
                  <a:lnTo>
                    <a:pt x="2018" y="2959"/>
                  </a:lnTo>
                  <a:lnTo>
                    <a:pt x="2105" y="2926"/>
                  </a:lnTo>
                  <a:lnTo>
                    <a:pt x="2190" y="2889"/>
                  </a:lnTo>
                  <a:lnTo>
                    <a:pt x="2272" y="2847"/>
                  </a:lnTo>
                  <a:lnTo>
                    <a:pt x="2351" y="2800"/>
                  </a:lnTo>
                  <a:lnTo>
                    <a:pt x="2426" y="2747"/>
                  </a:lnTo>
                  <a:lnTo>
                    <a:pt x="2498" y="2692"/>
                  </a:lnTo>
                  <a:lnTo>
                    <a:pt x="2567" y="2631"/>
                  </a:lnTo>
                  <a:lnTo>
                    <a:pt x="2632" y="2566"/>
                  </a:lnTo>
                  <a:lnTo>
                    <a:pt x="2693" y="2497"/>
                  </a:lnTo>
                  <a:lnTo>
                    <a:pt x="2748" y="2425"/>
                  </a:lnTo>
                  <a:lnTo>
                    <a:pt x="2801" y="2350"/>
                  </a:lnTo>
                  <a:lnTo>
                    <a:pt x="2848" y="2271"/>
                  </a:lnTo>
                  <a:lnTo>
                    <a:pt x="2890" y="2189"/>
                  </a:lnTo>
                  <a:lnTo>
                    <a:pt x="2927" y="2104"/>
                  </a:lnTo>
                  <a:lnTo>
                    <a:pt x="2960" y="2017"/>
                  </a:lnTo>
                  <a:lnTo>
                    <a:pt x="2987" y="1927"/>
                  </a:lnTo>
                  <a:lnTo>
                    <a:pt x="3007" y="1835"/>
                  </a:lnTo>
                  <a:lnTo>
                    <a:pt x="3023" y="1741"/>
                  </a:lnTo>
                  <a:lnTo>
                    <a:pt x="3032" y="1644"/>
                  </a:lnTo>
                  <a:lnTo>
                    <a:pt x="3035" y="1545"/>
                  </a:lnTo>
                  <a:lnTo>
                    <a:pt x="3032" y="1449"/>
                  </a:lnTo>
                  <a:lnTo>
                    <a:pt x="3023" y="1352"/>
                  </a:lnTo>
                  <a:lnTo>
                    <a:pt x="3007" y="1258"/>
                  </a:lnTo>
                  <a:lnTo>
                    <a:pt x="2987" y="1166"/>
                  </a:lnTo>
                  <a:lnTo>
                    <a:pt x="2960" y="1076"/>
                  </a:lnTo>
                  <a:lnTo>
                    <a:pt x="2927" y="989"/>
                  </a:lnTo>
                  <a:lnTo>
                    <a:pt x="2890" y="904"/>
                  </a:lnTo>
                  <a:lnTo>
                    <a:pt x="2848" y="822"/>
                  </a:lnTo>
                  <a:lnTo>
                    <a:pt x="2801" y="743"/>
                  </a:lnTo>
                  <a:lnTo>
                    <a:pt x="2748" y="668"/>
                  </a:lnTo>
                  <a:lnTo>
                    <a:pt x="2693" y="596"/>
                  </a:lnTo>
                  <a:lnTo>
                    <a:pt x="2632" y="527"/>
                  </a:lnTo>
                  <a:lnTo>
                    <a:pt x="2567" y="462"/>
                  </a:lnTo>
                  <a:lnTo>
                    <a:pt x="2498" y="401"/>
                  </a:lnTo>
                  <a:lnTo>
                    <a:pt x="2426" y="346"/>
                  </a:lnTo>
                  <a:lnTo>
                    <a:pt x="2351" y="293"/>
                  </a:lnTo>
                  <a:lnTo>
                    <a:pt x="2272" y="246"/>
                  </a:lnTo>
                  <a:lnTo>
                    <a:pt x="2190" y="204"/>
                  </a:lnTo>
                  <a:lnTo>
                    <a:pt x="2105" y="167"/>
                  </a:lnTo>
                  <a:lnTo>
                    <a:pt x="2018" y="134"/>
                  </a:lnTo>
                  <a:lnTo>
                    <a:pt x="1928" y="107"/>
                  </a:lnTo>
                  <a:lnTo>
                    <a:pt x="1836" y="87"/>
                  </a:lnTo>
                  <a:lnTo>
                    <a:pt x="1742" y="71"/>
                  </a:lnTo>
                  <a:lnTo>
                    <a:pt x="1645" y="62"/>
                  </a:lnTo>
                  <a:lnTo>
                    <a:pt x="1548" y="59"/>
                  </a:lnTo>
                  <a:close/>
                  <a:moveTo>
                    <a:pt x="1548" y="0"/>
                  </a:moveTo>
                  <a:lnTo>
                    <a:pt x="1649" y="3"/>
                  </a:lnTo>
                  <a:lnTo>
                    <a:pt x="1749" y="13"/>
                  </a:lnTo>
                  <a:lnTo>
                    <a:pt x="1847" y="29"/>
                  </a:lnTo>
                  <a:lnTo>
                    <a:pt x="1943" y="51"/>
                  </a:lnTo>
                  <a:lnTo>
                    <a:pt x="2036" y="78"/>
                  </a:lnTo>
                  <a:lnTo>
                    <a:pt x="2128" y="112"/>
                  </a:lnTo>
                  <a:lnTo>
                    <a:pt x="2215" y="151"/>
                  </a:lnTo>
                  <a:lnTo>
                    <a:pt x="2301" y="195"/>
                  </a:lnTo>
                  <a:lnTo>
                    <a:pt x="2383" y="244"/>
                  </a:lnTo>
                  <a:lnTo>
                    <a:pt x="2461" y="299"/>
                  </a:lnTo>
                  <a:lnTo>
                    <a:pt x="2536" y="357"/>
                  </a:lnTo>
                  <a:lnTo>
                    <a:pt x="2607" y="420"/>
                  </a:lnTo>
                  <a:lnTo>
                    <a:pt x="2674" y="487"/>
                  </a:lnTo>
                  <a:lnTo>
                    <a:pt x="2738" y="558"/>
                  </a:lnTo>
                  <a:lnTo>
                    <a:pt x="2795" y="633"/>
                  </a:lnTo>
                  <a:lnTo>
                    <a:pt x="2850" y="711"/>
                  </a:lnTo>
                  <a:lnTo>
                    <a:pt x="2899" y="793"/>
                  </a:lnTo>
                  <a:lnTo>
                    <a:pt x="2944" y="879"/>
                  </a:lnTo>
                  <a:lnTo>
                    <a:pt x="2982" y="966"/>
                  </a:lnTo>
                  <a:lnTo>
                    <a:pt x="3016" y="1058"/>
                  </a:lnTo>
                  <a:lnTo>
                    <a:pt x="3043" y="1151"/>
                  </a:lnTo>
                  <a:lnTo>
                    <a:pt x="3065" y="1247"/>
                  </a:lnTo>
                  <a:lnTo>
                    <a:pt x="3081" y="1345"/>
                  </a:lnTo>
                  <a:lnTo>
                    <a:pt x="3091" y="1445"/>
                  </a:lnTo>
                  <a:lnTo>
                    <a:pt x="3095" y="1545"/>
                  </a:lnTo>
                  <a:lnTo>
                    <a:pt x="3091" y="1648"/>
                  </a:lnTo>
                  <a:lnTo>
                    <a:pt x="3081" y="1748"/>
                  </a:lnTo>
                  <a:lnTo>
                    <a:pt x="3065" y="1846"/>
                  </a:lnTo>
                  <a:lnTo>
                    <a:pt x="3043" y="1942"/>
                  </a:lnTo>
                  <a:lnTo>
                    <a:pt x="3016" y="2035"/>
                  </a:lnTo>
                  <a:lnTo>
                    <a:pt x="2982" y="2126"/>
                  </a:lnTo>
                  <a:lnTo>
                    <a:pt x="2944" y="2214"/>
                  </a:lnTo>
                  <a:lnTo>
                    <a:pt x="2899" y="2300"/>
                  </a:lnTo>
                  <a:lnTo>
                    <a:pt x="2850" y="2381"/>
                  </a:lnTo>
                  <a:lnTo>
                    <a:pt x="2795" y="2460"/>
                  </a:lnTo>
                  <a:lnTo>
                    <a:pt x="2738" y="2535"/>
                  </a:lnTo>
                  <a:lnTo>
                    <a:pt x="2674" y="2606"/>
                  </a:lnTo>
                  <a:lnTo>
                    <a:pt x="2607" y="2673"/>
                  </a:lnTo>
                  <a:lnTo>
                    <a:pt x="2536" y="2736"/>
                  </a:lnTo>
                  <a:lnTo>
                    <a:pt x="2461" y="2794"/>
                  </a:lnTo>
                  <a:lnTo>
                    <a:pt x="2383" y="2849"/>
                  </a:lnTo>
                  <a:lnTo>
                    <a:pt x="2301" y="2898"/>
                  </a:lnTo>
                  <a:lnTo>
                    <a:pt x="2215" y="2942"/>
                  </a:lnTo>
                  <a:lnTo>
                    <a:pt x="2128" y="2981"/>
                  </a:lnTo>
                  <a:lnTo>
                    <a:pt x="2036" y="3015"/>
                  </a:lnTo>
                  <a:lnTo>
                    <a:pt x="1943" y="3042"/>
                  </a:lnTo>
                  <a:lnTo>
                    <a:pt x="1847" y="3064"/>
                  </a:lnTo>
                  <a:lnTo>
                    <a:pt x="1749" y="3080"/>
                  </a:lnTo>
                  <a:lnTo>
                    <a:pt x="1649" y="3090"/>
                  </a:lnTo>
                  <a:lnTo>
                    <a:pt x="1548" y="3094"/>
                  </a:lnTo>
                  <a:lnTo>
                    <a:pt x="1446" y="3090"/>
                  </a:lnTo>
                  <a:lnTo>
                    <a:pt x="1346" y="3080"/>
                  </a:lnTo>
                  <a:lnTo>
                    <a:pt x="1248" y="3064"/>
                  </a:lnTo>
                  <a:lnTo>
                    <a:pt x="1152" y="3042"/>
                  </a:lnTo>
                  <a:lnTo>
                    <a:pt x="1059" y="3015"/>
                  </a:lnTo>
                  <a:lnTo>
                    <a:pt x="967" y="2981"/>
                  </a:lnTo>
                  <a:lnTo>
                    <a:pt x="880" y="2942"/>
                  </a:lnTo>
                  <a:lnTo>
                    <a:pt x="794" y="2898"/>
                  </a:lnTo>
                  <a:lnTo>
                    <a:pt x="712" y="2849"/>
                  </a:lnTo>
                  <a:lnTo>
                    <a:pt x="634" y="2794"/>
                  </a:lnTo>
                  <a:lnTo>
                    <a:pt x="559" y="2736"/>
                  </a:lnTo>
                  <a:lnTo>
                    <a:pt x="488" y="2673"/>
                  </a:lnTo>
                  <a:lnTo>
                    <a:pt x="421" y="2606"/>
                  </a:lnTo>
                  <a:lnTo>
                    <a:pt x="357" y="2535"/>
                  </a:lnTo>
                  <a:lnTo>
                    <a:pt x="300" y="2460"/>
                  </a:lnTo>
                  <a:lnTo>
                    <a:pt x="245" y="2381"/>
                  </a:lnTo>
                  <a:lnTo>
                    <a:pt x="196" y="2300"/>
                  </a:lnTo>
                  <a:lnTo>
                    <a:pt x="151" y="2214"/>
                  </a:lnTo>
                  <a:lnTo>
                    <a:pt x="113" y="2126"/>
                  </a:lnTo>
                  <a:lnTo>
                    <a:pt x="79" y="2035"/>
                  </a:lnTo>
                  <a:lnTo>
                    <a:pt x="52" y="1942"/>
                  </a:lnTo>
                  <a:lnTo>
                    <a:pt x="30" y="1846"/>
                  </a:lnTo>
                  <a:lnTo>
                    <a:pt x="14" y="1748"/>
                  </a:lnTo>
                  <a:lnTo>
                    <a:pt x="4" y="1648"/>
                  </a:lnTo>
                  <a:lnTo>
                    <a:pt x="0" y="1545"/>
                  </a:lnTo>
                  <a:lnTo>
                    <a:pt x="4" y="1445"/>
                  </a:lnTo>
                  <a:lnTo>
                    <a:pt x="14" y="1345"/>
                  </a:lnTo>
                  <a:lnTo>
                    <a:pt x="30" y="1247"/>
                  </a:lnTo>
                  <a:lnTo>
                    <a:pt x="52" y="1151"/>
                  </a:lnTo>
                  <a:lnTo>
                    <a:pt x="79" y="1058"/>
                  </a:lnTo>
                  <a:lnTo>
                    <a:pt x="113" y="966"/>
                  </a:lnTo>
                  <a:lnTo>
                    <a:pt x="151" y="879"/>
                  </a:lnTo>
                  <a:lnTo>
                    <a:pt x="196" y="793"/>
                  </a:lnTo>
                  <a:lnTo>
                    <a:pt x="245" y="711"/>
                  </a:lnTo>
                  <a:lnTo>
                    <a:pt x="300" y="633"/>
                  </a:lnTo>
                  <a:lnTo>
                    <a:pt x="357" y="558"/>
                  </a:lnTo>
                  <a:lnTo>
                    <a:pt x="421" y="487"/>
                  </a:lnTo>
                  <a:lnTo>
                    <a:pt x="488" y="420"/>
                  </a:lnTo>
                  <a:lnTo>
                    <a:pt x="559" y="357"/>
                  </a:lnTo>
                  <a:lnTo>
                    <a:pt x="634" y="299"/>
                  </a:lnTo>
                  <a:lnTo>
                    <a:pt x="712" y="244"/>
                  </a:lnTo>
                  <a:lnTo>
                    <a:pt x="794" y="195"/>
                  </a:lnTo>
                  <a:lnTo>
                    <a:pt x="880" y="151"/>
                  </a:lnTo>
                  <a:lnTo>
                    <a:pt x="967" y="112"/>
                  </a:lnTo>
                  <a:lnTo>
                    <a:pt x="1059" y="78"/>
                  </a:lnTo>
                  <a:lnTo>
                    <a:pt x="1152" y="51"/>
                  </a:lnTo>
                  <a:lnTo>
                    <a:pt x="1248" y="29"/>
                  </a:lnTo>
                  <a:lnTo>
                    <a:pt x="1346" y="13"/>
                  </a:lnTo>
                  <a:lnTo>
                    <a:pt x="1446" y="3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30" name="Freeform 8"/>
            <p:cNvSpPr>
              <a:spLocks noEditPoints="1"/>
            </p:cNvSpPr>
            <p:nvPr/>
          </p:nvSpPr>
          <p:spPr bwMode="auto">
            <a:xfrm>
              <a:off x="383" y="1274"/>
              <a:ext cx="375" cy="375"/>
            </a:xfrm>
            <a:custGeom>
              <a:avLst/>
              <a:gdLst>
                <a:gd name="T0" fmla="*/ 1134 w 2621"/>
                <a:gd name="T1" fmla="*/ 70 h 2621"/>
                <a:gd name="T2" fmla="*/ 883 w 2621"/>
                <a:gd name="T3" fmla="*/ 133 h 2621"/>
                <a:gd name="T4" fmla="*/ 654 w 2621"/>
                <a:gd name="T5" fmla="*/ 244 h 2621"/>
                <a:gd name="T6" fmla="*/ 455 w 2621"/>
                <a:gd name="T7" fmla="*/ 396 h 2621"/>
                <a:gd name="T8" fmla="*/ 290 w 2621"/>
                <a:gd name="T9" fmla="*/ 584 h 2621"/>
                <a:gd name="T10" fmla="*/ 164 w 2621"/>
                <a:gd name="T11" fmla="*/ 803 h 2621"/>
                <a:gd name="T12" fmla="*/ 85 w 2621"/>
                <a:gd name="T13" fmla="*/ 1047 h 2621"/>
                <a:gd name="T14" fmla="*/ 57 w 2621"/>
                <a:gd name="T15" fmla="*/ 1309 h 2621"/>
                <a:gd name="T16" fmla="*/ 85 w 2621"/>
                <a:gd name="T17" fmla="*/ 1574 h 2621"/>
                <a:gd name="T18" fmla="*/ 164 w 2621"/>
                <a:gd name="T19" fmla="*/ 1818 h 2621"/>
                <a:gd name="T20" fmla="*/ 290 w 2621"/>
                <a:gd name="T21" fmla="*/ 2037 h 2621"/>
                <a:gd name="T22" fmla="*/ 455 w 2621"/>
                <a:gd name="T23" fmla="*/ 2225 h 2621"/>
                <a:gd name="T24" fmla="*/ 654 w 2621"/>
                <a:gd name="T25" fmla="*/ 2377 h 2621"/>
                <a:gd name="T26" fmla="*/ 883 w 2621"/>
                <a:gd name="T27" fmla="*/ 2488 h 2621"/>
                <a:gd name="T28" fmla="*/ 1134 w 2621"/>
                <a:gd name="T29" fmla="*/ 2551 h 2621"/>
                <a:gd name="T30" fmla="*/ 1400 w 2621"/>
                <a:gd name="T31" fmla="*/ 2560 h 2621"/>
                <a:gd name="T32" fmla="*/ 1657 w 2621"/>
                <a:gd name="T33" fmla="*/ 2515 h 2621"/>
                <a:gd name="T34" fmla="*/ 1894 w 2621"/>
                <a:gd name="T35" fmla="*/ 2420 h 2621"/>
                <a:gd name="T36" fmla="*/ 2104 w 2621"/>
                <a:gd name="T37" fmla="*/ 2281 h 2621"/>
                <a:gd name="T38" fmla="*/ 2281 w 2621"/>
                <a:gd name="T39" fmla="*/ 2104 h 2621"/>
                <a:gd name="T40" fmla="*/ 2420 w 2621"/>
                <a:gd name="T41" fmla="*/ 1894 h 2621"/>
                <a:gd name="T42" fmla="*/ 2514 w 2621"/>
                <a:gd name="T43" fmla="*/ 1657 h 2621"/>
                <a:gd name="T44" fmla="*/ 2560 w 2621"/>
                <a:gd name="T45" fmla="*/ 1400 h 2621"/>
                <a:gd name="T46" fmla="*/ 2551 w 2621"/>
                <a:gd name="T47" fmla="*/ 1134 h 2621"/>
                <a:gd name="T48" fmla="*/ 2488 w 2621"/>
                <a:gd name="T49" fmla="*/ 883 h 2621"/>
                <a:gd name="T50" fmla="*/ 2377 w 2621"/>
                <a:gd name="T51" fmla="*/ 654 h 2621"/>
                <a:gd name="T52" fmla="*/ 2225 w 2621"/>
                <a:gd name="T53" fmla="*/ 455 h 2621"/>
                <a:gd name="T54" fmla="*/ 2037 w 2621"/>
                <a:gd name="T55" fmla="*/ 290 h 2621"/>
                <a:gd name="T56" fmla="*/ 1818 w 2621"/>
                <a:gd name="T57" fmla="*/ 164 h 2621"/>
                <a:gd name="T58" fmla="*/ 1574 w 2621"/>
                <a:gd name="T59" fmla="*/ 85 h 2621"/>
                <a:gd name="T60" fmla="*/ 1311 w 2621"/>
                <a:gd name="T61" fmla="*/ 57 h 2621"/>
                <a:gd name="T62" fmla="*/ 1496 w 2621"/>
                <a:gd name="T63" fmla="*/ 12 h 2621"/>
                <a:gd name="T64" fmla="*/ 1758 w 2621"/>
                <a:gd name="T65" fmla="*/ 78 h 2621"/>
                <a:gd name="T66" fmla="*/ 1997 w 2621"/>
                <a:gd name="T67" fmla="*/ 193 h 2621"/>
                <a:gd name="T68" fmla="*/ 2206 w 2621"/>
                <a:gd name="T69" fmla="*/ 353 h 2621"/>
                <a:gd name="T70" fmla="*/ 2378 w 2621"/>
                <a:gd name="T71" fmla="*/ 550 h 2621"/>
                <a:gd name="T72" fmla="*/ 2509 w 2621"/>
                <a:gd name="T73" fmla="*/ 780 h 2621"/>
                <a:gd name="T74" fmla="*/ 2592 w 2621"/>
                <a:gd name="T75" fmla="*/ 1035 h 2621"/>
                <a:gd name="T76" fmla="*/ 2621 w 2621"/>
                <a:gd name="T77" fmla="*/ 1309 h 2621"/>
                <a:gd name="T78" fmla="*/ 2592 w 2621"/>
                <a:gd name="T79" fmla="*/ 1586 h 2621"/>
                <a:gd name="T80" fmla="*/ 2509 w 2621"/>
                <a:gd name="T81" fmla="*/ 1841 h 2621"/>
                <a:gd name="T82" fmla="*/ 2378 w 2621"/>
                <a:gd name="T83" fmla="*/ 2071 h 2621"/>
                <a:gd name="T84" fmla="*/ 2206 w 2621"/>
                <a:gd name="T85" fmla="*/ 2268 h 2621"/>
                <a:gd name="T86" fmla="*/ 1997 w 2621"/>
                <a:gd name="T87" fmla="*/ 2428 h 2621"/>
                <a:gd name="T88" fmla="*/ 1758 w 2621"/>
                <a:gd name="T89" fmla="*/ 2543 h 2621"/>
                <a:gd name="T90" fmla="*/ 1496 w 2621"/>
                <a:gd name="T91" fmla="*/ 2609 h 2621"/>
                <a:gd name="T92" fmla="*/ 1217 w 2621"/>
                <a:gd name="T93" fmla="*/ 2618 h 2621"/>
                <a:gd name="T94" fmla="*/ 947 w 2621"/>
                <a:gd name="T95" fmla="*/ 2571 h 2621"/>
                <a:gd name="T96" fmla="*/ 700 w 2621"/>
                <a:gd name="T97" fmla="*/ 2471 h 2621"/>
                <a:gd name="T98" fmla="*/ 481 w 2621"/>
                <a:gd name="T99" fmla="*/ 2326 h 2621"/>
                <a:gd name="T100" fmla="*/ 295 w 2621"/>
                <a:gd name="T101" fmla="*/ 2140 h 2621"/>
                <a:gd name="T102" fmla="*/ 150 w 2621"/>
                <a:gd name="T103" fmla="*/ 1921 h 2621"/>
                <a:gd name="T104" fmla="*/ 50 w 2621"/>
                <a:gd name="T105" fmla="*/ 1674 h 2621"/>
                <a:gd name="T106" fmla="*/ 3 w 2621"/>
                <a:gd name="T107" fmla="*/ 1404 h 2621"/>
                <a:gd name="T108" fmla="*/ 12 w 2621"/>
                <a:gd name="T109" fmla="*/ 1125 h 2621"/>
                <a:gd name="T110" fmla="*/ 78 w 2621"/>
                <a:gd name="T111" fmla="*/ 862 h 2621"/>
                <a:gd name="T112" fmla="*/ 193 w 2621"/>
                <a:gd name="T113" fmla="*/ 623 h 2621"/>
                <a:gd name="T114" fmla="*/ 353 w 2621"/>
                <a:gd name="T115" fmla="*/ 415 h 2621"/>
                <a:gd name="T116" fmla="*/ 550 w 2621"/>
                <a:gd name="T117" fmla="*/ 243 h 2621"/>
                <a:gd name="T118" fmla="*/ 780 w 2621"/>
                <a:gd name="T119" fmla="*/ 112 h 2621"/>
                <a:gd name="T120" fmla="*/ 1035 w 2621"/>
                <a:gd name="T121" fmla="*/ 29 h 2621"/>
                <a:gd name="T122" fmla="*/ 1311 w 2621"/>
                <a:gd name="T123" fmla="*/ 0 h 2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1" h="2621">
                  <a:moveTo>
                    <a:pt x="1311" y="57"/>
                  </a:moveTo>
                  <a:lnTo>
                    <a:pt x="1221" y="61"/>
                  </a:lnTo>
                  <a:lnTo>
                    <a:pt x="1134" y="70"/>
                  </a:lnTo>
                  <a:lnTo>
                    <a:pt x="1047" y="85"/>
                  </a:lnTo>
                  <a:lnTo>
                    <a:pt x="964" y="107"/>
                  </a:lnTo>
                  <a:lnTo>
                    <a:pt x="883" y="133"/>
                  </a:lnTo>
                  <a:lnTo>
                    <a:pt x="803" y="164"/>
                  </a:lnTo>
                  <a:lnTo>
                    <a:pt x="727" y="201"/>
                  </a:lnTo>
                  <a:lnTo>
                    <a:pt x="654" y="244"/>
                  </a:lnTo>
                  <a:lnTo>
                    <a:pt x="584" y="290"/>
                  </a:lnTo>
                  <a:lnTo>
                    <a:pt x="517" y="340"/>
                  </a:lnTo>
                  <a:lnTo>
                    <a:pt x="455" y="396"/>
                  </a:lnTo>
                  <a:lnTo>
                    <a:pt x="396" y="455"/>
                  </a:lnTo>
                  <a:lnTo>
                    <a:pt x="340" y="517"/>
                  </a:lnTo>
                  <a:lnTo>
                    <a:pt x="290" y="584"/>
                  </a:lnTo>
                  <a:lnTo>
                    <a:pt x="244" y="654"/>
                  </a:lnTo>
                  <a:lnTo>
                    <a:pt x="201" y="727"/>
                  </a:lnTo>
                  <a:lnTo>
                    <a:pt x="164" y="803"/>
                  </a:lnTo>
                  <a:lnTo>
                    <a:pt x="133" y="883"/>
                  </a:lnTo>
                  <a:lnTo>
                    <a:pt x="107" y="964"/>
                  </a:lnTo>
                  <a:lnTo>
                    <a:pt x="85" y="1047"/>
                  </a:lnTo>
                  <a:lnTo>
                    <a:pt x="70" y="1134"/>
                  </a:lnTo>
                  <a:lnTo>
                    <a:pt x="61" y="1221"/>
                  </a:lnTo>
                  <a:lnTo>
                    <a:pt x="57" y="1309"/>
                  </a:lnTo>
                  <a:lnTo>
                    <a:pt x="61" y="1400"/>
                  </a:lnTo>
                  <a:lnTo>
                    <a:pt x="70" y="1487"/>
                  </a:lnTo>
                  <a:lnTo>
                    <a:pt x="85" y="1574"/>
                  </a:lnTo>
                  <a:lnTo>
                    <a:pt x="107" y="1657"/>
                  </a:lnTo>
                  <a:lnTo>
                    <a:pt x="133" y="1738"/>
                  </a:lnTo>
                  <a:lnTo>
                    <a:pt x="164" y="1818"/>
                  </a:lnTo>
                  <a:lnTo>
                    <a:pt x="201" y="1894"/>
                  </a:lnTo>
                  <a:lnTo>
                    <a:pt x="244" y="1967"/>
                  </a:lnTo>
                  <a:lnTo>
                    <a:pt x="290" y="2037"/>
                  </a:lnTo>
                  <a:lnTo>
                    <a:pt x="340" y="2104"/>
                  </a:lnTo>
                  <a:lnTo>
                    <a:pt x="396" y="2166"/>
                  </a:lnTo>
                  <a:lnTo>
                    <a:pt x="455" y="2225"/>
                  </a:lnTo>
                  <a:lnTo>
                    <a:pt x="517" y="2281"/>
                  </a:lnTo>
                  <a:lnTo>
                    <a:pt x="584" y="2331"/>
                  </a:lnTo>
                  <a:lnTo>
                    <a:pt x="654" y="2377"/>
                  </a:lnTo>
                  <a:lnTo>
                    <a:pt x="727" y="2420"/>
                  </a:lnTo>
                  <a:lnTo>
                    <a:pt x="803" y="2457"/>
                  </a:lnTo>
                  <a:lnTo>
                    <a:pt x="883" y="2488"/>
                  </a:lnTo>
                  <a:lnTo>
                    <a:pt x="964" y="2515"/>
                  </a:lnTo>
                  <a:lnTo>
                    <a:pt x="1047" y="2536"/>
                  </a:lnTo>
                  <a:lnTo>
                    <a:pt x="1134" y="2551"/>
                  </a:lnTo>
                  <a:lnTo>
                    <a:pt x="1221" y="2560"/>
                  </a:lnTo>
                  <a:lnTo>
                    <a:pt x="1311" y="2564"/>
                  </a:lnTo>
                  <a:lnTo>
                    <a:pt x="1400" y="2560"/>
                  </a:lnTo>
                  <a:lnTo>
                    <a:pt x="1487" y="2551"/>
                  </a:lnTo>
                  <a:lnTo>
                    <a:pt x="1574" y="2536"/>
                  </a:lnTo>
                  <a:lnTo>
                    <a:pt x="1657" y="2515"/>
                  </a:lnTo>
                  <a:lnTo>
                    <a:pt x="1738" y="2488"/>
                  </a:lnTo>
                  <a:lnTo>
                    <a:pt x="1818" y="2457"/>
                  </a:lnTo>
                  <a:lnTo>
                    <a:pt x="1894" y="2420"/>
                  </a:lnTo>
                  <a:lnTo>
                    <a:pt x="1967" y="2377"/>
                  </a:lnTo>
                  <a:lnTo>
                    <a:pt x="2037" y="2331"/>
                  </a:lnTo>
                  <a:lnTo>
                    <a:pt x="2104" y="2281"/>
                  </a:lnTo>
                  <a:lnTo>
                    <a:pt x="2166" y="2225"/>
                  </a:lnTo>
                  <a:lnTo>
                    <a:pt x="2225" y="2166"/>
                  </a:lnTo>
                  <a:lnTo>
                    <a:pt x="2281" y="2104"/>
                  </a:lnTo>
                  <a:lnTo>
                    <a:pt x="2331" y="2037"/>
                  </a:lnTo>
                  <a:lnTo>
                    <a:pt x="2377" y="1967"/>
                  </a:lnTo>
                  <a:lnTo>
                    <a:pt x="2420" y="1894"/>
                  </a:lnTo>
                  <a:lnTo>
                    <a:pt x="2457" y="1818"/>
                  </a:lnTo>
                  <a:lnTo>
                    <a:pt x="2488" y="1738"/>
                  </a:lnTo>
                  <a:lnTo>
                    <a:pt x="2514" y="1657"/>
                  </a:lnTo>
                  <a:lnTo>
                    <a:pt x="2536" y="1574"/>
                  </a:lnTo>
                  <a:lnTo>
                    <a:pt x="2551" y="1487"/>
                  </a:lnTo>
                  <a:lnTo>
                    <a:pt x="2560" y="1400"/>
                  </a:lnTo>
                  <a:lnTo>
                    <a:pt x="2564" y="1309"/>
                  </a:lnTo>
                  <a:lnTo>
                    <a:pt x="2560" y="1221"/>
                  </a:lnTo>
                  <a:lnTo>
                    <a:pt x="2551" y="1134"/>
                  </a:lnTo>
                  <a:lnTo>
                    <a:pt x="2536" y="1047"/>
                  </a:lnTo>
                  <a:lnTo>
                    <a:pt x="2514" y="964"/>
                  </a:lnTo>
                  <a:lnTo>
                    <a:pt x="2488" y="883"/>
                  </a:lnTo>
                  <a:lnTo>
                    <a:pt x="2457" y="803"/>
                  </a:lnTo>
                  <a:lnTo>
                    <a:pt x="2420" y="727"/>
                  </a:lnTo>
                  <a:lnTo>
                    <a:pt x="2377" y="654"/>
                  </a:lnTo>
                  <a:lnTo>
                    <a:pt x="2331" y="584"/>
                  </a:lnTo>
                  <a:lnTo>
                    <a:pt x="2281" y="517"/>
                  </a:lnTo>
                  <a:lnTo>
                    <a:pt x="2225" y="455"/>
                  </a:lnTo>
                  <a:lnTo>
                    <a:pt x="2166" y="396"/>
                  </a:lnTo>
                  <a:lnTo>
                    <a:pt x="2104" y="340"/>
                  </a:lnTo>
                  <a:lnTo>
                    <a:pt x="2037" y="290"/>
                  </a:lnTo>
                  <a:lnTo>
                    <a:pt x="1967" y="244"/>
                  </a:lnTo>
                  <a:lnTo>
                    <a:pt x="1894" y="201"/>
                  </a:lnTo>
                  <a:lnTo>
                    <a:pt x="1818" y="164"/>
                  </a:lnTo>
                  <a:lnTo>
                    <a:pt x="1738" y="133"/>
                  </a:lnTo>
                  <a:lnTo>
                    <a:pt x="1657" y="107"/>
                  </a:lnTo>
                  <a:lnTo>
                    <a:pt x="1574" y="85"/>
                  </a:lnTo>
                  <a:lnTo>
                    <a:pt x="1487" y="70"/>
                  </a:lnTo>
                  <a:lnTo>
                    <a:pt x="1400" y="61"/>
                  </a:lnTo>
                  <a:lnTo>
                    <a:pt x="1311" y="57"/>
                  </a:lnTo>
                  <a:close/>
                  <a:moveTo>
                    <a:pt x="1311" y="0"/>
                  </a:moveTo>
                  <a:lnTo>
                    <a:pt x="1404" y="3"/>
                  </a:lnTo>
                  <a:lnTo>
                    <a:pt x="1496" y="12"/>
                  </a:lnTo>
                  <a:lnTo>
                    <a:pt x="1586" y="29"/>
                  </a:lnTo>
                  <a:lnTo>
                    <a:pt x="1674" y="50"/>
                  </a:lnTo>
                  <a:lnTo>
                    <a:pt x="1758" y="78"/>
                  </a:lnTo>
                  <a:lnTo>
                    <a:pt x="1841" y="112"/>
                  </a:lnTo>
                  <a:lnTo>
                    <a:pt x="1921" y="150"/>
                  </a:lnTo>
                  <a:lnTo>
                    <a:pt x="1997" y="193"/>
                  </a:lnTo>
                  <a:lnTo>
                    <a:pt x="2071" y="243"/>
                  </a:lnTo>
                  <a:lnTo>
                    <a:pt x="2140" y="295"/>
                  </a:lnTo>
                  <a:lnTo>
                    <a:pt x="2206" y="353"/>
                  </a:lnTo>
                  <a:lnTo>
                    <a:pt x="2267" y="415"/>
                  </a:lnTo>
                  <a:lnTo>
                    <a:pt x="2326" y="481"/>
                  </a:lnTo>
                  <a:lnTo>
                    <a:pt x="2378" y="550"/>
                  </a:lnTo>
                  <a:lnTo>
                    <a:pt x="2427" y="623"/>
                  </a:lnTo>
                  <a:lnTo>
                    <a:pt x="2471" y="700"/>
                  </a:lnTo>
                  <a:lnTo>
                    <a:pt x="2509" y="780"/>
                  </a:lnTo>
                  <a:lnTo>
                    <a:pt x="2543" y="862"/>
                  </a:lnTo>
                  <a:lnTo>
                    <a:pt x="2571" y="947"/>
                  </a:lnTo>
                  <a:lnTo>
                    <a:pt x="2592" y="1035"/>
                  </a:lnTo>
                  <a:lnTo>
                    <a:pt x="2608" y="1125"/>
                  </a:lnTo>
                  <a:lnTo>
                    <a:pt x="2618" y="1217"/>
                  </a:lnTo>
                  <a:lnTo>
                    <a:pt x="2621" y="1309"/>
                  </a:lnTo>
                  <a:lnTo>
                    <a:pt x="2618" y="1404"/>
                  </a:lnTo>
                  <a:lnTo>
                    <a:pt x="2608" y="1496"/>
                  </a:lnTo>
                  <a:lnTo>
                    <a:pt x="2592" y="1586"/>
                  </a:lnTo>
                  <a:lnTo>
                    <a:pt x="2571" y="1674"/>
                  </a:lnTo>
                  <a:lnTo>
                    <a:pt x="2543" y="1759"/>
                  </a:lnTo>
                  <a:lnTo>
                    <a:pt x="2509" y="1841"/>
                  </a:lnTo>
                  <a:lnTo>
                    <a:pt x="2471" y="1921"/>
                  </a:lnTo>
                  <a:lnTo>
                    <a:pt x="2427" y="1998"/>
                  </a:lnTo>
                  <a:lnTo>
                    <a:pt x="2378" y="2071"/>
                  </a:lnTo>
                  <a:lnTo>
                    <a:pt x="2326" y="2140"/>
                  </a:lnTo>
                  <a:lnTo>
                    <a:pt x="2267" y="2206"/>
                  </a:lnTo>
                  <a:lnTo>
                    <a:pt x="2206" y="2268"/>
                  </a:lnTo>
                  <a:lnTo>
                    <a:pt x="2140" y="2326"/>
                  </a:lnTo>
                  <a:lnTo>
                    <a:pt x="2071" y="2378"/>
                  </a:lnTo>
                  <a:lnTo>
                    <a:pt x="1997" y="2428"/>
                  </a:lnTo>
                  <a:lnTo>
                    <a:pt x="1921" y="2471"/>
                  </a:lnTo>
                  <a:lnTo>
                    <a:pt x="1841" y="2510"/>
                  </a:lnTo>
                  <a:lnTo>
                    <a:pt x="1758" y="2543"/>
                  </a:lnTo>
                  <a:lnTo>
                    <a:pt x="1674" y="2571"/>
                  </a:lnTo>
                  <a:lnTo>
                    <a:pt x="1586" y="2592"/>
                  </a:lnTo>
                  <a:lnTo>
                    <a:pt x="1496" y="2609"/>
                  </a:lnTo>
                  <a:lnTo>
                    <a:pt x="1404" y="2618"/>
                  </a:lnTo>
                  <a:lnTo>
                    <a:pt x="1311" y="2621"/>
                  </a:lnTo>
                  <a:lnTo>
                    <a:pt x="1217" y="2618"/>
                  </a:lnTo>
                  <a:lnTo>
                    <a:pt x="1125" y="2609"/>
                  </a:lnTo>
                  <a:lnTo>
                    <a:pt x="1035" y="2592"/>
                  </a:lnTo>
                  <a:lnTo>
                    <a:pt x="947" y="2571"/>
                  </a:lnTo>
                  <a:lnTo>
                    <a:pt x="862" y="2543"/>
                  </a:lnTo>
                  <a:lnTo>
                    <a:pt x="780" y="2510"/>
                  </a:lnTo>
                  <a:lnTo>
                    <a:pt x="700" y="2471"/>
                  </a:lnTo>
                  <a:lnTo>
                    <a:pt x="623" y="2428"/>
                  </a:lnTo>
                  <a:lnTo>
                    <a:pt x="550" y="2378"/>
                  </a:lnTo>
                  <a:lnTo>
                    <a:pt x="481" y="2326"/>
                  </a:lnTo>
                  <a:lnTo>
                    <a:pt x="415" y="2268"/>
                  </a:lnTo>
                  <a:lnTo>
                    <a:pt x="353" y="2206"/>
                  </a:lnTo>
                  <a:lnTo>
                    <a:pt x="295" y="2140"/>
                  </a:lnTo>
                  <a:lnTo>
                    <a:pt x="243" y="2071"/>
                  </a:lnTo>
                  <a:lnTo>
                    <a:pt x="193" y="1998"/>
                  </a:lnTo>
                  <a:lnTo>
                    <a:pt x="150" y="1921"/>
                  </a:lnTo>
                  <a:lnTo>
                    <a:pt x="112" y="1841"/>
                  </a:lnTo>
                  <a:lnTo>
                    <a:pt x="78" y="1759"/>
                  </a:lnTo>
                  <a:lnTo>
                    <a:pt x="50" y="1674"/>
                  </a:lnTo>
                  <a:lnTo>
                    <a:pt x="29" y="1586"/>
                  </a:lnTo>
                  <a:lnTo>
                    <a:pt x="12" y="1496"/>
                  </a:lnTo>
                  <a:lnTo>
                    <a:pt x="3" y="1404"/>
                  </a:lnTo>
                  <a:lnTo>
                    <a:pt x="0" y="1309"/>
                  </a:lnTo>
                  <a:lnTo>
                    <a:pt x="3" y="1217"/>
                  </a:lnTo>
                  <a:lnTo>
                    <a:pt x="12" y="1125"/>
                  </a:lnTo>
                  <a:lnTo>
                    <a:pt x="29" y="1035"/>
                  </a:lnTo>
                  <a:lnTo>
                    <a:pt x="50" y="947"/>
                  </a:lnTo>
                  <a:lnTo>
                    <a:pt x="78" y="862"/>
                  </a:lnTo>
                  <a:lnTo>
                    <a:pt x="112" y="780"/>
                  </a:lnTo>
                  <a:lnTo>
                    <a:pt x="150" y="700"/>
                  </a:lnTo>
                  <a:lnTo>
                    <a:pt x="193" y="623"/>
                  </a:lnTo>
                  <a:lnTo>
                    <a:pt x="243" y="550"/>
                  </a:lnTo>
                  <a:lnTo>
                    <a:pt x="295" y="481"/>
                  </a:lnTo>
                  <a:lnTo>
                    <a:pt x="353" y="415"/>
                  </a:lnTo>
                  <a:lnTo>
                    <a:pt x="415" y="353"/>
                  </a:lnTo>
                  <a:lnTo>
                    <a:pt x="481" y="295"/>
                  </a:lnTo>
                  <a:lnTo>
                    <a:pt x="550" y="243"/>
                  </a:lnTo>
                  <a:lnTo>
                    <a:pt x="623" y="193"/>
                  </a:lnTo>
                  <a:lnTo>
                    <a:pt x="700" y="150"/>
                  </a:lnTo>
                  <a:lnTo>
                    <a:pt x="780" y="112"/>
                  </a:lnTo>
                  <a:lnTo>
                    <a:pt x="862" y="78"/>
                  </a:lnTo>
                  <a:lnTo>
                    <a:pt x="947" y="50"/>
                  </a:lnTo>
                  <a:lnTo>
                    <a:pt x="1035" y="29"/>
                  </a:lnTo>
                  <a:lnTo>
                    <a:pt x="1125" y="12"/>
                  </a:lnTo>
                  <a:lnTo>
                    <a:pt x="1217" y="3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406133325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</a:t>
            </a:r>
            <a:r>
              <a:rPr lang="ru-RU" sz="800" dirty="0" smtClean="0">
                <a:solidFill>
                  <a:prstClr val="white"/>
                </a:solidFill>
                <a:latin typeface="Arial" charset="0"/>
                <a:ea typeface="ＭＳ Ｐゴシック"/>
              </a:rPr>
              <a:t> Санкт-Петербург, 2018</a:t>
            </a:r>
            <a:endParaRPr kumimoji="1" lang="ru-RU" sz="8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222250"/>
            <a:ext cx="69290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Детализация раздела «Текущие расходы» по статье «Обязательства по оплате труда»</a:t>
            </a:r>
            <a:endParaRPr lang="en-US" sz="16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ФП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6371151"/>
              </p:ext>
            </p:extLst>
          </p:nvPr>
        </p:nvGraphicFramePr>
        <p:xfrm>
          <a:off x="284957" y="1484784"/>
          <a:ext cx="8235687" cy="2995366"/>
        </p:xfrm>
        <a:graphic>
          <a:graphicData uri="http://schemas.openxmlformats.org/drawingml/2006/table">
            <a:tbl>
              <a:tblPr/>
              <a:tblGrid>
                <a:gridCol w="2155421"/>
                <a:gridCol w="228146"/>
                <a:gridCol w="787238"/>
                <a:gridCol w="533520"/>
                <a:gridCol w="189696"/>
                <a:gridCol w="787238"/>
                <a:gridCol w="533520"/>
                <a:gridCol w="189696"/>
                <a:gridCol w="787238"/>
                <a:gridCol w="533520"/>
                <a:gridCol w="189696"/>
                <a:gridCol w="787238"/>
                <a:gridCol w="533520"/>
              </a:tblGrid>
              <a:tr h="277766">
                <a:tc>
                  <a:txBody>
                    <a:bodyPr/>
                    <a:lstStyle/>
                    <a:p>
                      <a:pPr algn="l" fontAlgn="t"/>
                      <a:endParaRPr lang="ru-RU" sz="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7241" marR="7241" marT="724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2017 (факт)</a:t>
                      </a:r>
                    </a:p>
                  </a:txBody>
                  <a:tcPr marL="7241" marR="7241" marT="724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 (план)</a:t>
                      </a:r>
                    </a:p>
                  </a:txBody>
                  <a:tcPr marL="7241" marR="7241" marT="724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ru-RU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2018 - 2017</a:t>
                      </a:r>
                    </a:p>
                  </a:txBody>
                  <a:tcPr marL="7241" marR="7241" marT="7241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32230"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тыс.руб.</a:t>
                      </a:r>
                    </a:p>
                  </a:txBody>
                  <a:tcPr marL="7241" marR="7241" marT="72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доля, % в составе расходов</a:t>
                      </a:r>
                    </a:p>
                  </a:txBody>
                  <a:tcPr marL="7241" marR="7241" marT="72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тыс.руб.</a:t>
                      </a:r>
                    </a:p>
                  </a:txBody>
                  <a:tcPr marL="7241" marR="7241" marT="72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доля, % в составе расходов</a:t>
                      </a:r>
                    </a:p>
                  </a:txBody>
                  <a:tcPr marL="7241" marR="7241" marT="72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тыс.руб.</a:t>
                      </a:r>
                    </a:p>
                  </a:txBody>
                  <a:tcPr marL="7241" marR="7241" marT="72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доля, % в составе расходов</a:t>
                      </a:r>
                    </a:p>
                  </a:txBody>
                  <a:tcPr marL="7241" marR="7241" marT="72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9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∆, тыс.руб.</a:t>
                      </a:r>
                    </a:p>
                  </a:txBody>
                  <a:tcPr marL="7241" marR="7241" marT="7241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 к 2017</a:t>
                      </a:r>
                    </a:p>
                  </a:txBody>
                  <a:tcPr marL="7241" marR="7241" marT="7241" marB="0" anchor="ctr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653"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800" b="0" i="0" u="none" strike="noStrike">
                        <a:solidFill>
                          <a:srgbClr val="FFFFFF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050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Обязательства по оплате труда</a:t>
                      </a:r>
                    </a:p>
                  </a:txBody>
                  <a:tcPr marL="7241" marR="7241" marT="72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505" marR="7241" marT="724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602 242,1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41" marR="7241" marT="724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724 837,6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41" marR="7241" marT="724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800 208,9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7241" marR="7241" marT="724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   75 371,3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10,4%</a:t>
                      </a:r>
                    </a:p>
                  </a:txBody>
                  <a:tcPr marL="7241" marR="7241" marT="724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16365C"/>
                    </a:solidFill>
                  </a:tcPr>
                </a:tc>
              </a:tr>
              <a:tr h="269475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ППС</a:t>
                      </a:r>
                    </a:p>
                  </a:txBody>
                  <a:tcPr marL="7241" marR="7241" marT="72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505" marR="7241" marT="724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307 296,6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51,0%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384 915,9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53,1%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441 777,5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55,2%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56 861,7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14,8%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475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УВП</a:t>
                      </a:r>
                    </a:p>
                  </a:txBody>
                  <a:tcPr marL="7241" marR="7241" marT="72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505" marR="7241" marT="724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58 553,6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9,7%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62 708,0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8,7%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65 582,6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8,2%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2 874,6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4,6%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475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АУП</a:t>
                      </a:r>
                    </a:p>
                  </a:txBody>
                  <a:tcPr marL="7241" marR="7241" marT="72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505" marR="7241" marT="724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110 780,3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18,4%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141 751,2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19,6%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142 368,4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17,8%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   617,2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0,4%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475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АХО</a:t>
                      </a:r>
                    </a:p>
                  </a:txBody>
                  <a:tcPr marL="7241" marR="7241" marT="72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505" marR="7241" marT="724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58 567,4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9,7%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69 819,9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9,6%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70 829,0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8,9%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1 009,1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1,4%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9475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НР</a:t>
                      </a:r>
                    </a:p>
                  </a:txBody>
                  <a:tcPr marL="7241" marR="7241" marT="72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505" marR="7241" marT="724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34 580,6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5,7%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29 228,1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4,0%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32 916,0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4,1%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  3 687,9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12,6%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9839"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ДПО</a:t>
                      </a:r>
                    </a:p>
                  </a:txBody>
                  <a:tcPr marL="7241" marR="7241" marT="7241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95505" marR="7241" marT="7241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32 463,6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5,4%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36 414,6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5,0%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ru-RU" sz="11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46 735,4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5,8%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  10 320,8   </a:t>
                      </a:r>
                    </a:p>
                  </a:txBody>
                  <a:tcPr marL="7241" marR="7241" marT="7241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100" b="0" i="1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28,3%</a:t>
                      </a:r>
                    </a:p>
                  </a:txBody>
                  <a:tcPr marL="7241" marR="7241" marT="7241" marB="0">
                    <a:lnL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4294925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</a:t>
            </a:r>
            <a:r>
              <a:rPr lang="ru-RU" sz="800" dirty="0" smtClean="0">
                <a:solidFill>
                  <a:prstClr val="white"/>
                </a:solidFill>
                <a:latin typeface="Arial" charset="0"/>
                <a:ea typeface="ＭＳ Ｐゴシック"/>
              </a:rPr>
              <a:t> Санкт-Петербург, 2018</a:t>
            </a:r>
            <a:endParaRPr kumimoji="1" lang="ru-RU" sz="8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222250"/>
            <a:ext cx="69290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Детализация подраздела «Текущие расходы» по статье «Обязательства по оплате труда»</a:t>
            </a:r>
            <a:endParaRPr lang="en-US" sz="16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ФП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19241117"/>
              </p:ext>
            </p:extLst>
          </p:nvPr>
        </p:nvGraphicFramePr>
        <p:xfrm>
          <a:off x="221731" y="1412777"/>
          <a:ext cx="8598742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24306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38107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</a:t>
            </a:r>
            <a:r>
              <a:rPr lang="ru-RU" sz="800" dirty="0" smtClean="0">
                <a:solidFill>
                  <a:prstClr val="white"/>
                </a:solidFill>
                <a:latin typeface="Arial" charset="0"/>
                <a:ea typeface="ＭＳ Ｐゴシック"/>
              </a:rPr>
              <a:t> Санкт-Петербург, 2018</a:t>
            </a:r>
            <a:endParaRPr kumimoji="1" lang="ru-RU" sz="8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188640"/>
            <a:ext cx="7258050" cy="72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Сравнительные объемы </a:t>
            </a: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доходов от реализации платных программ ВПО, зачисляемых в бюджеты факультетов НИУ ВШЭ - </a:t>
            </a: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Санкт-Петербург в 2014-2018 гг., </a:t>
            </a:r>
            <a:r>
              <a:rPr lang="ru-RU" sz="1600" dirty="0" err="1" smtClean="0">
                <a:solidFill>
                  <a:prstClr val="white"/>
                </a:solidFill>
                <a:latin typeface="Myriad Pro"/>
                <a:ea typeface="ＭＳ Ｐゴシック"/>
              </a:rPr>
              <a:t>тыс.руб</a:t>
            </a: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.</a:t>
            </a:r>
            <a:endParaRPr lang="en-US" sz="16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ФП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253213367"/>
              </p:ext>
            </p:extLst>
          </p:nvPr>
        </p:nvGraphicFramePr>
        <p:xfrm>
          <a:off x="755576" y="1700808"/>
          <a:ext cx="7759700" cy="809625"/>
        </p:xfrm>
        <a:graphic>
          <a:graphicData uri="http://schemas.openxmlformats.org/drawingml/2006/table">
            <a:tbl>
              <a:tblPr/>
              <a:tblGrid>
                <a:gridCol w="3187700"/>
                <a:gridCol w="914400"/>
                <a:gridCol w="914400"/>
                <a:gridCol w="914400"/>
                <a:gridCol w="914400"/>
                <a:gridCol w="914400"/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Наименование показателя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b="1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2018 (план)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366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Бюджеты факультетов, тыс.руб.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18 669,3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6 095,6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8 875,4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13 754,1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42 292,3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9575">
                <a:tc>
                  <a:txBody>
                    <a:bodyPr/>
                    <a:lstStyle/>
                    <a:p>
                      <a:pPr algn="l" fontAlgn="t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Доля в общей сумме поступивших доходов от реализации платных программ ВПО, %</a:t>
                      </a:r>
                    </a:p>
                  </a:txBody>
                  <a:tcPr marL="9525" marR="9525" marT="9525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31%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5,4%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5,0%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15%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697849162"/>
              </p:ext>
            </p:extLst>
          </p:nvPr>
        </p:nvGraphicFramePr>
        <p:xfrm>
          <a:off x="3923928" y="2963863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9294211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</a:t>
            </a:r>
            <a:r>
              <a:rPr lang="ru-RU" sz="800" dirty="0" smtClean="0">
                <a:solidFill>
                  <a:prstClr val="white"/>
                </a:solidFill>
                <a:latin typeface="Arial" charset="0"/>
                <a:ea typeface="ＭＳ Ｐゴシック"/>
              </a:rPr>
              <a:t> Санкт-Петербург, 2018</a:t>
            </a:r>
            <a:endParaRPr kumimoji="1" lang="ru-RU" sz="8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222250"/>
            <a:ext cx="69290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Проект решения Ученого совета НИУ ВШЭ – Санкт-Петербург:</a:t>
            </a:r>
            <a:endParaRPr lang="en-US" sz="16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ФП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72996" y="1700676"/>
            <a:ext cx="7451933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400" dirty="0">
                <a:solidFill>
                  <a:prstClr val="black"/>
                </a:solidFill>
                <a:latin typeface="Arial" charset="0"/>
                <a:ea typeface="ＭＳ Ｐゴシック"/>
              </a:rPr>
              <a:t>О</a:t>
            </a:r>
            <a:r>
              <a:rPr lang="ru-RU" sz="1400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добрить показатели исполнения Финансового плана НИУ ВШЭ – Санкт-Петербург на 2017 год и утвердить показатели </a:t>
            </a:r>
            <a:r>
              <a:rPr lang="ru-RU" sz="1400" dirty="0">
                <a:solidFill>
                  <a:prstClr val="black"/>
                </a:solidFill>
                <a:latin typeface="Arial" charset="0"/>
                <a:ea typeface="ＭＳ Ｐゴシック"/>
              </a:rPr>
              <a:t>Финансового плана НИУ ВШЭ – Санкт-Петербург на </a:t>
            </a:r>
            <a:r>
              <a:rPr lang="ru-RU" sz="1400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2018 год.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ru-RU" sz="1400" dirty="0" smtClean="0">
              <a:solidFill>
                <a:prstClr val="black"/>
              </a:solidFill>
              <a:latin typeface="Arial" charset="0"/>
              <a:ea typeface="ＭＳ Ｐゴシック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400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Одобрить увеличение доли доходов факультетов от реализации платных образовательных программ ВПО с 5% до 15%.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ru-RU" sz="1400" dirty="0" smtClean="0">
              <a:solidFill>
                <a:prstClr val="black"/>
              </a:solidFill>
              <a:latin typeface="Arial" charset="0"/>
              <a:ea typeface="ＭＳ Ｐゴシック"/>
            </a:endParaRP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r>
              <a:rPr lang="ru-RU" sz="1400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ПЭО совместно с учебным блоком и деканами внести изменения в «Положение о бюджете факультета» в части распределения доходов внутри факультетов в следующих пропорциях:</a:t>
            </a:r>
          </a:p>
          <a:p>
            <a:pPr marL="361950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 - 40% зачисляемых доходов – в распоряжение декана факультета, </a:t>
            </a:r>
          </a:p>
          <a:p>
            <a:pPr marL="361950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 - 20% - в распоряжение руководителей образовательных программ факультета (пропорционально доле доходов от реализации ОП), </a:t>
            </a:r>
          </a:p>
          <a:p>
            <a:pPr marL="361950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 - 20% - </a:t>
            </a:r>
            <a:r>
              <a:rPr lang="ru-RU" sz="1400" dirty="0">
                <a:solidFill>
                  <a:prstClr val="black"/>
                </a:solidFill>
                <a:latin typeface="Arial" charset="0"/>
                <a:ea typeface="ＭＳ Ｐゴシック"/>
              </a:rPr>
              <a:t>в распоряжение руководителей </a:t>
            </a:r>
            <a:r>
              <a:rPr lang="ru-RU" sz="1400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департаментов (пропорционально количеству ставок), </a:t>
            </a:r>
          </a:p>
          <a:p>
            <a:pPr marL="361950"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 - 20% - резерв.</a:t>
            </a:r>
          </a:p>
          <a:p>
            <a:pPr marL="342900" indent="-342900" defTabSz="457200" fontAlgn="base">
              <a:spcBef>
                <a:spcPct val="0"/>
              </a:spcBef>
              <a:spcAft>
                <a:spcPct val="0"/>
              </a:spcAft>
              <a:buFontTx/>
              <a:buAutoNum type="arabicPeriod"/>
            </a:pPr>
            <a:endParaRPr lang="ru-RU" sz="1400" dirty="0" smtClean="0">
              <a:solidFill>
                <a:prstClr val="black"/>
              </a:solidFill>
              <a:latin typeface="Arial" charset="0"/>
              <a:ea typeface="ＭＳ Ｐゴシック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400" dirty="0" smtClean="0">
                <a:solidFill>
                  <a:prstClr val="black"/>
                </a:solidFill>
                <a:latin typeface="Arial" charset="0"/>
                <a:ea typeface="ＭＳ Ｐゴシック"/>
              </a:rPr>
              <a:t>4.    ПЭО подготовить проект приказа об отчислениях в ЦБ кампуса и представить на 	утверждение установленным порядком</a:t>
            </a:r>
            <a:endParaRPr lang="ru-RU" sz="1400" dirty="0">
              <a:solidFill>
                <a:prstClr val="black"/>
              </a:solidFill>
              <a:latin typeface="Arial" charset="0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922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84" b="384"/>
          <a:stretch>
            <a:fillRect/>
          </a:stretch>
        </p:blipFill>
        <p:spPr>
          <a:xfrm>
            <a:off x="393869" y="437295"/>
            <a:ext cx="8426603" cy="5746750"/>
          </a:xfrm>
        </p:spPr>
      </p:pic>
      <p:sp>
        <p:nvSpPr>
          <p:cNvPr id="42" name="Rectangle 41"/>
          <p:cNvSpPr/>
          <p:nvPr/>
        </p:nvSpPr>
        <p:spPr>
          <a:xfrm>
            <a:off x="1599964" y="5013176"/>
            <a:ext cx="6237941" cy="1515552"/>
          </a:xfrm>
          <a:prstGeom prst="rect">
            <a:avLst/>
          </a:prstGeom>
          <a:solidFill>
            <a:schemeClr val="accent6">
              <a:lumMod val="5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Subtitle 3"/>
          <p:cNvSpPr txBox="1">
            <a:spLocks/>
          </p:cNvSpPr>
          <p:nvPr/>
        </p:nvSpPr>
        <p:spPr>
          <a:xfrm>
            <a:off x="1991421" y="4509120"/>
            <a:ext cx="5455026" cy="2174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8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800" kern="1200">
                <a:solidFill>
                  <a:schemeClr val="tx1">
                    <a:tint val="75000"/>
                  </a:schemeClr>
                </a:solidFill>
                <a:latin typeface="Helvetica"/>
                <a:ea typeface="+mn-ea"/>
                <a:cs typeface="Helvetica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600" b="1" dirty="0" smtClean="0">
              <a:solidFill>
                <a:srgbClr val="FFFFFF"/>
              </a:solidFill>
            </a:endParaRPr>
          </a:p>
          <a:p>
            <a:pPr algn="ctr"/>
            <a:endParaRPr lang="ru-RU" sz="1600" dirty="0">
              <a:solidFill>
                <a:srgbClr val="FFFFFF"/>
              </a:solidFill>
            </a:endParaRPr>
          </a:p>
          <a:p>
            <a:pPr algn="ctr"/>
            <a:r>
              <a:rPr lang="ru-RU" sz="1600" b="1" dirty="0" smtClean="0">
                <a:solidFill>
                  <a:srgbClr val="FFFFFF"/>
                </a:solidFill>
              </a:rPr>
              <a:t>Спасибо за внимание!</a:t>
            </a:r>
          </a:p>
          <a:p>
            <a:pPr algn="ctr"/>
            <a:r>
              <a:rPr lang="en-US" sz="1600" b="1" dirty="0">
                <a:solidFill>
                  <a:srgbClr val="FFFFFF"/>
                </a:solidFill>
              </a:rPr>
              <a:t>lkutuzova@hse.ru</a:t>
            </a:r>
            <a:endParaRPr lang="ru-RU" sz="1600" dirty="0" smtClean="0">
              <a:solidFill>
                <a:srgbClr val="FFFFFF"/>
              </a:solidFill>
            </a:endParaRPr>
          </a:p>
          <a:p>
            <a:endParaRPr lang="ru-RU" sz="1600" dirty="0" smtClean="0">
              <a:solidFill>
                <a:srgbClr val="FFFFFF"/>
              </a:solidFill>
            </a:endParaRPr>
          </a:p>
          <a:p>
            <a:endParaRPr lang="en-US" sz="1600" dirty="0">
              <a:solidFill>
                <a:srgbClr val="FFFFFF"/>
              </a:solidFill>
            </a:endParaRPr>
          </a:p>
        </p:txBody>
      </p:sp>
      <p:grpSp>
        <p:nvGrpSpPr>
          <p:cNvPr id="13" name="Group 4"/>
          <p:cNvGrpSpPr>
            <a:grpSpLocks noChangeAspect="1"/>
          </p:cNvGrpSpPr>
          <p:nvPr/>
        </p:nvGrpSpPr>
        <p:grpSpPr bwMode="auto">
          <a:xfrm>
            <a:off x="306556" y="254733"/>
            <a:ext cx="769938" cy="769937"/>
            <a:chOff x="328" y="1219"/>
            <a:chExt cx="485" cy="485"/>
          </a:xfrm>
        </p:grpSpPr>
        <p:sp>
          <p:nvSpPr>
            <p:cNvPr id="14" name="AutoShape 3"/>
            <p:cNvSpPr>
              <a:spLocks noChangeAspect="1" noChangeArrowheads="1" noTextEdit="1"/>
            </p:cNvSpPr>
            <p:nvPr/>
          </p:nvSpPr>
          <p:spPr bwMode="auto">
            <a:xfrm>
              <a:off x="328" y="1219"/>
              <a:ext cx="485" cy="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5" name="Freeform 6"/>
            <p:cNvSpPr>
              <a:spLocks noEditPoints="1"/>
            </p:cNvSpPr>
            <p:nvPr/>
          </p:nvSpPr>
          <p:spPr bwMode="auto">
            <a:xfrm>
              <a:off x="492" y="1334"/>
              <a:ext cx="171" cy="251"/>
            </a:xfrm>
            <a:custGeom>
              <a:avLst/>
              <a:gdLst>
                <a:gd name="T0" fmla="*/ 316 w 1193"/>
                <a:gd name="T1" fmla="*/ 1649 h 1756"/>
                <a:gd name="T2" fmla="*/ 706 w 1193"/>
                <a:gd name="T3" fmla="*/ 1074 h 1756"/>
                <a:gd name="T4" fmla="*/ 897 w 1193"/>
                <a:gd name="T5" fmla="*/ 1386 h 1756"/>
                <a:gd name="T6" fmla="*/ 895 w 1193"/>
                <a:gd name="T7" fmla="*/ 1284 h 1756"/>
                <a:gd name="T8" fmla="*/ 884 w 1193"/>
                <a:gd name="T9" fmla="*/ 1176 h 1756"/>
                <a:gd name="T10" fmla="*/ 854 w 1193"/>
                <a:gd name="T11" fmla="*/ 1069 h 1756"/>
                <a:gd name="T12" fmla="*/ 799 w 1193"/>
                <a:gd name="T13" fmla="*/ 973 h 1756"/>
                <a:gd name="T14" fmla="*/ 711 w 1193"/>
                <a:gd name="T15" fmla="*/ 892 h 1756"/>
                <a:gd name="T16" fmla="*/ 900 w 1193"/>
                <a:gd name="T17" fmla="*/ 897 h 1756"/>
                <a:gd name="T18" fmla="*/ 1004 w 1193"/>
                <a:gd name="T19" fmla="*/ 987 h 1756"/>
                <a:gd name="T20" fmla="*/ 1078 w 1193"/>
                <a:gd name="T21" fmla="*/ 1106 h 1756"/>
                <a:gd name="T22" fmla="*/ 1124 w 1193"/>
                <a:gd name="T23" fmla="*/ 1251 h 1756"/>
                <a:gd name="T24" fmla="*/ 1138 w 1193"/>
                <a:gd name="T25" fmla="*/ 1419 h 1756"/>
                <a:gd name="T26" fmla="*/ 23 w 1193"/>
                <a:gd name="T27" fmla="*/ 1756 h 1756"/>
                <a:gd name="T28" fmla="*/ 0 w 1193"/>
                <a:gd name="T29" fmla="*/ 0 h 1756"/>
                <a:gd name="T30" fmla="*/ 458 w 1193"/>
                <a:gd name="T31" fmla="*/ 0 h 1756"/>
                <a:gd name="T32" fmla="*/ 643 w 1193"/>
                <a:gd name="T33" fmla="*/ 5 h 1756"/>
                <a:gd name="T34" fmla="*/ 751 w 1193"/>
                <a:gd name="T35" fmla="*/ 24 h 1756"/>
                <a:gd name="T36" fmla="*/ 835 w 1193"/>
                <a:gd name="T37" fmla="*/ 62 h 1756"/>
                <a:gd name="T38" fmla="*/ 916 w 1193"/>
                <a:gd name="T39" fmla="*/ 124 h 1756"/>
                <a:gd name="T40" fmla="*/ 982 w 1193"/>
                <a:gd name="T41" fmla="*/ 213 h 1756"/>
                <a:gd name="T42" fmla="*/ 1015 w 1193"/>
                <a:gd name="T43" fmla="*/ 304 h 1756"/>
                <a:gd name="T44" fmla="*/ 1026 w 1193"/>
                <a:gd name="T45" fmla="*/ 382 h 1756"/>
                <a:gd name="T46" fmla="*/ 1020 w 1193"/>
                <a:gd name="T47" fmla="*/ 478 h 1756"/>
                <a:gd name="T48" fmla="*/ 982 w 1193"/>
                <a:gd name="T49" fmla="*/ 588 h 1756"/>
                <a:gd name="T50" fmla="*/ 921 w 1193"/>
                <a:gd name="T51" fmla="*/ 671 h 1756"/>
                <a:gd name="T52" fmla="*/ 866 w 1193"/>
                <a:gd name="T53" fmla="*/ 724 h 1756"/>
                <a:gd name="T54" fmla="*/ 788 w 1193"/>
                <a:gd name="T55" fmla="*/ 774 h 1756"/>
                <a:gd name="T56" fmla="*/ 682 w 1193"/>
                <a:gd name="T57" fmla="*/ 809 h 1756"/>
                <a:gd name="T58" fmla="*/ 537 w 1193"/>
                <a:gd name="T59" fmla="*/ 825 h 1756"/>
                <a:gd name="T60" fmla="*/ 427 w 1193"/>
                <a:gd name="T61" fmla="*/ 822 h 1756"/>
                <a:gd name="T62" fmla="*/ 424 w 1193"/>
                <a:gd name="T63" fmla="*/ 735 h 1756"/>
                <a:gd name="T64" fmla="*/ 521 w 1193"/>
                <a:gd name="T65" fmla="*/ 735 h 1756"/>
                <a:gd name="T66" fmla="*/ 615 w 1193"/>
                <a:gd name="T67" fmla="*/ 709 h 1756"/>
                <a:gd name="T68" fmla="*/ 687 w 1193"/>
                <a:gd name="T69" fmla="*/ 660 h 1756"/>
                <a:gd name="T70" fmla="*/ 748 w 1193"/>
                <a:gd name="T71" fmla="*/ 589 h 1756"/>
                <a:gd name="T72" fmla="*/ 786 w 1193"/>
                <a:gd name="T73" fmla="*/ 494 h 1756"/>
                <a:gd name="T74" fmla="*/ 486 w 1193"/>
                <a:gd name="T75" fmla="*/ 437 h 1756"/>
                <a:gd name="T76" fmla="*/ 783 w 1193"/>
                <a:gd name="T77" fmla="*/ 316 h 1756"/>
                <a:gd name="T78" fmla="*/ 744 w 1193"/>
                <a:gd name="T79" fmla="*/ 229 h 1756"/>
                <a:gd name="T80" fmla="*/ 673 w 1193"/>
                <a:gd name="T81" fmla="*/ 155 h 1756"/>
                <a:gd name="T82" fmla="*/ 591 w 1193"/>
                <a:gd name="T83" fmla="*/ 116 h 1756"/>
                <a:gd name="T84" fmla="*/ 513 w 1193"/>
                <a:gd name="T85" fmla="*/ 102 h 1756"/>
                <a:gd name="T86" fmla="*/ 0 w 1193"/>
                <a:gd name="T87" fmla="*/ 0 h 1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193" h="1756">
                  <a:moveTo>
                    <a:pt x="77" y="175"/>
                  </a:moveTo>
                  <a:lnTo>
                    <a:pt x="316" y="175"/>
                  </a:lnTo>
                  <a:lnTo>
                    <a:pt x="316" y="1649"/>
                  </a:lnTo>
                  <a:lnTo>
                    <a:pt x="486" y="1649"/>
                  </a:lnTo>
                  <a:lnTo>
                    <a:pt x="486" y="1074"/>
                  </a:lnTo>
                  <a:lnTo>
                    <a:pt x="706" y="1074"/>
                  </a:lnTo>
                  <a:lnTo>
                    <a:pt x="706" y="1649"/>
                  </a:lnTo>
                  <a:lnTo>
                    <a:pt x="897" y="1649"/>
                  </a:lnTo>
                  <a:lnTo>
                    <a:pt x="897" y="1386"/>
                  </a:lnTo>
                  <a:lnTo>
                    <a:pt x="897" y="1353"/>
                  </a:lnTo>
                  <a:lnTo>
                    <a:pt x="897" y="1319"/>
                  </a:lnTo>
                  <a:lnTo>
                    <a:pt x="895" y="1284"/>
                  </a:lnTo>
                  <a:lnTo>
                    <a:pt x="893" y="1249"/>
                  </a:lnTo>
                  <a:lnTo>
                    <a:pt x="889" y="1213"/>
                  </a:lnTo>
                  <a:lnTo>
                    <a:pt x="884" y="1176"/>
                  </a:lnTo>
                  <a:lnTo>
                    <a:pt x="876" y="1140"/>
                  </a:lnTo>
                  <a:lnTo>
                    <a:pt x="866" y="1104"/>
                  </a:lnTo>
                  <a:lnTo>
                    <a:pt x="854" y="1069"/>
                  </a:lnTo>
                  <a:lnTo>
                    <a:pt x="839" y="1035"/>
                  </a:lnTo>
                  <a:lnTo>
                    <a:pt x="820" y="1004"/>
                  </a:lnTo>
                  <a:lnTo>
                    <a:pt x="799" y="973"/>
                  </a:lnTo>
                  <a:lnTo>
                    <a:pt x="774" y="944"/>
                  </a:lnTo>
                  <a:lnTo>
                    <a:pt x="744" y="917"/>
                  </a:lnTo>
                  <a:lnTo>
                    <a:pt x="711" y="892"/>
                  </a:lnTo>
                  <a:lnTo>
                    <a:pt x="815" y="854"/>
                  </a:lnTo>
                  <a:lnTo>
                    <a:pt x="859" y="874"/>
                  </a:lnTo>
                  <a:lnTo>
                    <a:pt x="900" y="897"/>
                  </a:lnTo>
                  <a:lnTo>
                    <a:pt x="938" y="923"/>
                  </a:lnTo>
                  <a:lnTo>
                    <a:pt x="973" y="953"/>
                  </a:lnTo>
                  <a:lnTo>
                    <a:pt x="1004" y="987"/>
                  </a:lnTo>
                  <a:lnTo>
                    <a:pt x="1033" y="1023"/>
                  </a:lnTo>
                  <a:lnTo>
                    <a:pt x="1058" y="1063"/>
                  </a:lnTo>
                  <a:lnTo>
                    <a:pt x="1078" y="1106"/>
                  </a:lnTo>
                  <a:lnTo>
                    <a:pt x="1097" y="1152"/>
                  </a:lnTo>
                  <a:lnTo>
                    <a:pt x="1112" y="1201"/>
                  </a:lnTo>
                  <a:lnTo>
                    <a:pt x="1124" y="1251"/>
                  </a:lnTo>
                  <a:lnTo>
                    <a:pt x="1132" y="1305"/>
                  </a:lnTo>
                  <a:lnTo>
                    <a:pt x="1137" y="1361"/>
                  </a:lnTo>
                  <a:lnTo>
                    <a:pt x="1138" y="1419"/>
                  </a:lnTo>
                  <a:lnTo>
                    <a:pt x="1138" y="1651"/>
                  </a:lnTo>
                  <a:lnTo>
                    <a:pt x="1193" y="1756"/>
                  </a:lnTo>
                  <a:lnTo>
                    <a:pt x="23" y="1756"/>
                  </a:lnTo>
                  <a:lnTo>
                    <a:pt x="77" y="1651"/>
                  </a:lnTo>
                  <a:lnTo>
                    <a:pt x="77" y="175"/>
                  </a:lnTo>
                  <a:close/>
                  <a:moveTo>
                    <a:pt x="0" y="0"/>
                  </a:moveTo>
                  <a:lnTo>
                    <a:pt x="449" y="0"/>
                  </a:lnTo>
                  <a:lnTo>
                    <a:pt x="454" y="0"/>
                  </a:lnTo>
                  <a:lnTo>
                    <a:pt x="458" y="0"/>
                  </a:lnTo>
                  <a:lnTo>
                    <a:pt x="548" y="0"/>
                  </a:lnTo>
                  <a:lnTo>
                    <a:pt x="598" y="2"/>
                  </a:lnTo>
                  <a:lnTo>
                    <a:pt x="643" y="5"/>
                  </a:lnTo>
                  <a:lnTo>
                    <a:pt x="683" y="9"/>
                  </a:lnTo>
                  <a:lnTo>
                    <a:pt x="719" y="16"/>
                  </a:lnTo>
                  <a:lnTo>
                    <a:pt x="751" y="24"/>
                  </a:lnTo>
                  <a:lnTo>
                    <a:pt x="781" y="34"/>
                  </a:lnTo>
                  <a:lnTo>
                    <a:pt x="809" y="48"/>
                  </a:lnTo>
                  <a:lnTo>
                    <a:pt x="835" y="62"/>
                  </a:lnTo>
                  <a:lnTo>
                    <a:pt x="859" y="79"/>
                  </a:lnTo>
                  <a:lnTo>
                    <a:pt x="885" y="97"/>
                  </a:lnTo>
                  <a:lnTo>
                    <a:pt x="916" y="124"/>
                  </a:lnTo>
                  <a:lnTo>
                    <a:pt x="942" y="153"/>
                  </a:lnTo>
                  <a:lnTo>
                    <a:pt x="963" y="183"/>
                  </a:lnTo>
                  <a:lnTo>
                    <a:pt x="982" y="213"/>
                  </a:lnTo>
                  <a:lnTo>
                    <a:pt x="996" y="244"/>
                  </a:lnTo>
                  <a:lnTo>
                    <a:pt x="1006" y="275"/>
                  </a:lnTo>
                  <a:lnTo>
                    <a:pt x="1015" y="304"/>
                  </a:lnTo>
                  <a:lnTo>
                    <a:pt x="1021" y="332"/>
                  </a:lnTo>
                  <a:lnTo>
                    <a:pt x="1024" y="359"/>
                  </a:lnTo>
                  <a:lnTo>
                    <a:pt x="1026" y="382"/>
                  </a:lnTo>
                  <a:lnTo>
                    <a:pt x="1027" y="403"/>
                  </a:lnTo>
                  <a:lnTo>
                    <a:pt x="1025" y="440"/>
                  </a:lnTo>
                  <a:lnTo>
                    <a:pt x="1020" y="478"/>
                  </a:lnTo>
                  <a:lnTo>
                    <a:pt x="1012" y="515"/>
                  </a:lnTo>
                  <a:lnTo>
                    <a:pt x="998" y="552"/>
                  </a:lnTo>
                  <a:lnTo>
                    <a:pt x="982" y="588"/>
                  </a:lnTo>
                  <a:lnTo>
                    <a:pt x="961" y="622"/>
                  </a:lnTo>
                  <a:lnTo>
                    <a:pt x="935" y="655"/>
                  </a:lnTo>
                  <a:lnTo>
                    <a:pt x="921" y="671"/>
                  </a:lnTo>
                  <a:lnTo>
                    <a:pt x="906" y="689"/>
                  </a:lnTo>
                  <a:lnTo>
                    <a:pt x="887" y="706"/>
                  </a:lnTo>
                  <a:lnTo>
                    <a:pt x="866" y="724"/>
                  </a:lnTo>
                  <a:lnTo>
                    <a:pt x="843" y="741"/>
                  </a:lnTo>
                  <a:lnTo>
                    <a:pt x="817" y="759"/>
                  </a:lnTo>
                  <a:lnTo>
                    <a:pt x="788" y="774"/>
                  </a:lnTo>
                  <a:lnTo>
                    <a:pt x="756" y="788"/>
                  </a:lnTo>
                  <a:lnTo>
                    <a:pt x="721" y="800"/>
                  </a:lnTo>
                  <a:lnTo>
                    <a:pt x="682" y="809"/>
                  </a:lnTo>
                  <a:lnTo>
                    <a:pt x="639" y="816"/>
                  </a:lnTo>
                  <a:lnTo>
                    <a:pt x="586" y="821"/>
                  </a:lnTo>
                  <a:lnTo>
                    <a:pt x="537" y="825"/>
                  </a:lnTo>
                  <a:lnTo>
                    <a:pt x="495" y="826"/>
                  </a:lnTo>
                  <a:lnTo>
                    <a:pt x="458" y="825"/>
                  </a:lnTo>
                  <a:lnTo>
                    <a:pt x="427" y="822"/>
                  </a:lnTo>
                  <a:lnTo>
                    <a:pt x="402" y="820"/>
                  </a:lnTo>
                  <a:lnTo>
                    <a:pt x="402" y="733"/>
                  </a:lnTo>
                  <a:lnTo>
                    <a:pt x="424" y="735"/>
                  </a:lnTo>
                  <a:lnTo>
                    <a:pt x="452" y="737"/>
                  </a:lnTo>
                  <a:lnTo>
                    <a:pt x="485" y="737"/>
                  </a:lnTo>
                  <a:lnTo>
                    <a:pt x="521" y="735"/>
                  </a:lnTo>
                  <a:lnTo>
                    <a:pt x="555" y="730"/>
                  </a:lnTo>
                  <a:lnTo>
                    <a:pt x="587" y="721"/>
                  </a:lnTo>
                  <a:lnTo>
                    <a:pt x="615" y="709"/>
                  </a:lnTo>
                  <a:lnTo>
                    <a:pt x="641" y="695"/>
                  </a:lnTo>
                  <a:lnTo>
                    <a:pt x="666" y="678"/>
                  </a:lnTo>
                  <a:lnTo>
                    <a:pt x="687" y="660"/>
                  </a:lnTo>
                  <a:lnTo>
                    <a:pt x="707" y="641"/>
                  </a:lnTo>
                  <a:lnTo>
                    <a:pt x="724" y="622"/>
                  </a:lnTo>
                  <a:lnTo>
                    <a:pt x="748" y="589"/>
                  </a:lnTo>
                  <a:lnTo>
                    <a:pt x="766" y="556"/>
                  </a:lnTo>
                  <a:lnTo>
                    <a:pt x="778" y="525"/>
                  </a:lnTo>
                  <a:lnTo>
                    <a:pt x="786" y="494"/>
                  </a:lnTo>
                  <a:lnTo>
                    <a:pt x="790" y="464"/>
                  </a:lnTo>
                  <a:lnTo>
                    <a:pt x="792" y="437"/>
                  </a:lnTo>
                  <a:lnTo>
                    <a:pt x="486" y="437"/>
                  </a:lnTo>
                  <a:lnTo>
                    <a:pt x="486" y="350"/>
                  </a:lnTo>
                  <a:lnTo>
                    <a:pt x="790" y="350"/>
                  </a:lnTo>
                  <a:lnTo>
                    <a:pt x="783" y="316"/>
                  </a:lnTo>
                  <a:lnTo>
                    <a:pt x="774" y="285"/>
                  </a:lnTo>
                  <a:lnTo>
                    <a:pt x="760" y="257"/>
                  </a:lnTo>
                  <a:lnTo>
                    <a:pt x="744" y="229"/>
                  </a:lnTo>
                  <a:lnTo>
                    <a:pt x="723" y="203"/>
                  </a:lnTo>
                  <a:lnTo>
                    <a:pt x="700" y="176"/>
                  </a:lnTo>
                  <a:lnTo>
                    <a:pt x="673" y="155"/>
                  </a:lnTo>
                  <a:lnTo>
                    <a:pt x="646" y="138"/>
                  </a:lnTo>
                  <a:lnTo>
                    <a:pt x="619" y="125"/>
                  </a:lnTo>
                  <a:lnTo>
                    <a:pt x="591" y="116"/>
                  </a:lnTo>
                  <a:lnTo>
                    <a:pt x="564" y="109"/>
                  </a:lnTo>
                  <a:lnTo>
                    <a:pt x="537" y="104"/>
                  </a:lnTo>
                  <a:lnTo>
                    <a:pt x="513" y="102"/>
                  </a:lnTo>
                  <a:lnTo>
                    <a:pt x="490" y="101"/>
                  </a:lnTo>
                  <a:lnTo>
                    <a:pt x="52" y="10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6" name="Freeform 7"/>
            <p:cNvSpPr>
              <a:spLocks noEditPoints="1"/>
            </p:cNvSpPr>
            <p:nvPr/>
          </p:nvSpPr>
          <p:spPr bwMode="auto">
            <a:xfrm>
              <a:off x="349" y="1241"/>
              <a:ext cx="443" cy="442"/>
            </a:xfrm>
            <a:custGeom>
              <a:avLst/>
              <a:gdLst>
                <a:gd name="T0" fmla="*/ 1259 w 3095"/>
                <a:gd name="T1" fmla="*/ 87 h 3094"/>
                <a:gd name="T2" fmla="*/ 906 w 3095"/>
                <a:gd name="T3" fmla="*/ 204 h 3094"/>
                <a:gd name="T4" fmla="*/ 597 w 3095"/>
                <a:gd name="T5" fmla="*/ 401 h 3094"/>
                <a:gd name="T6" fmla="*/ 347 w 3095"/>
                <a:gd name="T7" fmla="*/ 668 h 3094"/>
                <a:gd name="T8" fmla="*/ 168 w 3095"/>
                <a:gd name="T9" fmla="*/ 989 h 3094"/>
                <a:gd name="T10" fmla="*/ 72 w 3095"/>
                <a:gd name="T11" fmla="*/ 1352 h 3094"/>
                <a:gd name="T12" fmla="*/ 72 w 3095"/>
                <a:gd name="T13" fmla="*/ 1741 h 3094"/>
                <a:gd name="T14" fmla="*/ 168 w 3095"/>
                <a:gd name="T15" fmla="*/ 2104 h 3094"/>
                <a:gd name="T16" fmla="*/ 347 w 3095"/>
                <a:gd name="T17" fmla="*/ 2425 h 3094"/>
                <a:gd name="T18" fmla="*/ 597 w 3095"/>
                <a:gd name="T19" fmla="*/ 2692 h 3094"/>
                <a:gd name="T20" fmla="*/ 906 w 3095"/>
                <a:gd name="T21" fmla="*/ 2889 h 3094"/>
                <a:gd name="T22" fmla="*/ 1259 w 3095"/>
                <a:gd name="T23" fmla="*/ 3006 h 3094"/>
                <a:gd name="T24" fmla="*/ 1645 w 3095"/>
                <a:gd name="T25" fmla="*/ 3031 h 3094"/>
                <a:gd name="T26" fmla="*/ 2018 w 3095"/>
                <a:gd name="T27" fmla="*/ 2959 h 3094"/>
                <a:gd name="T28" fmla="*/ 2351 w 3095"/>
                <a:gd name="T29" fmla="*/ 2800 h 3094"/>
                <a:gd name="T30" fmla="*/ 2632 w 3095"/>
                <a:gd name="T31" fmla="*/ 2566 h 3094"/>
                <a:gd name="T32" fmla="*/ 2848 w 3095"/>
                <a:gd name="T33" fmla="*/ 2271 h 3094"/>
                <a:gd name="T34" fmla="*/ 2987 w 3095"/>
                <a:gd name="T35" fmla="*/ 1927 h 3094"/>
                <a:gd name="T36" fmla="*/ 3035 w 3095"/>
                <a:gd name="T37" fmla="*/ 1545 h 3094"/>
                <a:gd name="T38" fmla="*/ 2987 w 3095"/>
                <a:gd name="T39" fmla="*/ 1166 h 3094"/>
                <a:gd name="T40" fmla="*/ 2848 w 3095"/>
                <a:gd name="T41" fmla="*/ 822 h 3094"/>
                <a:gd name="T42" fmla="*/ 2632 w 3095"/>
                <a:gd name="T43" fmla="*/ 527 h 3094"/>
                <a:gd name="T44" fmla="*/ 2351 w 3095"/>
                <a:gd name="T45" fmla="*/ 293 h 3094"/>
                <a:gd name="T46" fmla="*/ 2018 w 3095"/>
                <a:gd name="T47" fmla="*/ 134 h 3094"/>
                <a:gd name="T48" fmla="*/ 1645 w 3095"/>
                <a:gd name="T49" fmla="*/ 62 h 3094"/>
                <a:gd name="T50" fmla="*/ 1749 w 3095"/>
                <a:gd name="T51" fmla="*/ 13 h 3094"/>
                <a:gd name="T52" fmla="*/ 2128 w 3095"/>
                <a:gd name="T53" fmla="*/ 112 h 3094"/>
                <a:gd name="T54" fmla="*/ 2461 w 3095"/>
                <a:gd name="T55" fmla="*/ 299 h 3094"/>
                <a:gd name="T56" fmla="*/ 2738 w 3095"/>
                <a:gd name="T57" fmla="*/ 558 h 3094"/>
                <a:gd name="T58" fmla="*/ 2944 w 3095"/>
                <a:gd name="T59" fmla="*/ 879 h 3094"/>
                <a:gd name="T60" fmla="*/ 3065 w 3095"/>
                <a:gd name="T61" fmla="*/ 1247 h 3094"/>
                <a:gd name="T62" fmla="*/ 3091 w 3095"/>
                <a:gd name="T63" fmla="*/ 1648 h 3094"/>
                <a:gd name="T64" fmla="*/ 3016 w 3095"/>
                <a:gd name="T65" fmla="*/ 2035 h 3094"/>
                <a:gd name="T66" fmla="*/ 2850 w 3095"/>
                <a:gd name="T67" fmla="*/ 2381 h 3094"/>
                <a:gd name="T68" fmla="*/ 2607 w 3095"/>
                <a:gd name="T69" fmla="*/ 2673 h 3094"/>
                <a:gd name="T70" fmla="*/ 2301 w 3095"/>
                <a:gd name="T71" fmla="*/ 2898 h 3094"/>
                <a:gd name="T72" fmla="*/ 1943 w 3095"/>
                <a:gd name="T73" fmla="*/ 3042 h 3094"/>
                <a:gd name="T74" fmla="*/ 1548 w 3095"/>
                <a:gd name="T75" fmla="*/ 3094 h 3094"/>
                <a:gd name="T76" fmla="*/ 1152 w 3095"/>
                <a:gd name="T77" fmla="*/ 3042 h 3094"/>
                <a:gd name="T78" fmla="*/ 794 w 3095"/>
                <a:gd name="T79" fmla="*/ 2898 h 3094"/>
                <a:gd name="T80" fmla="*/ 488 w 3095"/>
                <a:gd name="T81" fmla="*/ 2673 h 3094"/>
                <a:gd name="T82" fmla="*/ 245 w 3095"/>
                <a:gd name="T83" fmla="*/ 2381 h 3094"/>
                <a:gd name="T84" fmla="*/ 79 w 3095"/>
                <a:gd name="T85" fmla="*/ 2035 h 3094"/>
                <a:gd name="T86" fmla="*/ 4 w 3095"/>
                <a:gd name="T87" fmla="*/ 1648 h 3094"/>
                <a:gd name="T88" fmla="*/ 30 w 3095"/>
                <a:gd name="T89" fmla="*/ 1247 h 3094"/>
                <a:gd name="T90" fmla="*/ 151 w 3095"/>
                <a:gd name="T91" fmla="*/ 879 h 3094"/>
                <a:gd name="T92" fmla="*/ 357 w 3095"/>
                <a:gd name="T93" fmla="*/ 558 h 3094"/>
                <a:gd name="T94" fmla="*/ 634 w 3095"/>
                <a:gd name="T95" fmla="*/ 299 h 3094"/>
                <a:gd name="T96" fmla="*/ 967 w 3095"/>
                <a:gd name="T97" fmla="*/ 112 h 3094"/>
                <a:gd name="T98" fmla="*/ 1346 w 3095"/>
                <a:gd name="T99" fmla="*/ 13 h 30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095" h="3094">
                  <a:moveTo>
                    <a:pt x="1548" y="59"/>
                  </a:moveTo>
                  <a:lnTo>
                    <a:pt x="1450" y="62"/>
                  </a:lnTo>
                  <a:lnTo>
                    <a:pt x="1354" y="71"/>
                  </a:lnTo>
                  <a:lnTo>
                    <a:pt x="1259" y="87"/>
                  </a:lnTo>
                  <a:lnTo>
                    <a:pt x="1167" y="107"/>
                  </a:lnTo>
                  <a:lnTo>
                    <a:pt x="1077" y="134"/>
                  </a:lnTo>
                  <a:lnTo>
                    <a:pt x="990" y="167"/>
                  </a:lnTo>
                  <a:lnTo>
                    <a:pt x="906" y="204"/>
                  </a:lnTo>
                  <a:lnTo>
                    <a:pt x="823" y="246"/>
                  </a:lnTo>
                  <a:lnTo>
                    <a:pt x="744" y="293"/>
                  </a:lnTo>
                  <a:lnTo>
                    <a:pt x="669" y="346"/>
                  </a:lnTo>
                  <a:lnTo>
                    <a:pt x="597" y="401"/>
                  </a:lnTo>
                  <a:lnTo>
                    <a:pt x="528" y="462"/>
                  </a:lnTo>
                  <a:lnTo>
                    <a:pt x="463" y="527"/>
                  </a:lnTo>
                  <a:lnTo>
                    <a:pt x="402" y="596"/>
                  </a:lnTo>
                  <a:lnTo>
                    <a:pt x="347" y="668"/>
                  </a:lnTo>
                  <a:lnTo>
                    <a:pt x="294" y="743"/>
                  </a:lnTo>
                  <a:lnTo>
                    <a:pt x="247" y="822"/>
                  </a:lnTo>
                  <a:lnTo>
                    <a:pt x="205" y="904"/>
                  </a:lnTo>
                  <a:lnTo>
                    <a:pt x="168" y="989"/>
                  </a:lnTo>
                  <a:lnTo>
                    <a:pt x="135" y="1076"/>
                  </a:lnTo>
                  <a:lnTo>
                    <a:pt x="108" y="1166"/>
                  </a:lnTo>
                  <a:lnTo>
                    <a:pt x="88" y="1258"/>
                  </a:lnTo>
                  <a:lnTo>
                    <a:pt x="72" y="1352"/>
                  </a:lnTo>
                  <a:lnTo>
                    <a:pt x="63" y="1449"/>
                  </a:lnTo>
                  <a:lnTo>
                    <a:pt x="60" y="1545"/>
                  </a:lnTo>
                  <a:lnTo>
                    <a:pt x="63" y="1644"/>
                  </a:lnTo>
                  <a:lnTo>
                    <a:pt x="72" y="1741"/>
                  </a:lnTo>
                  <a:lnTo>
                    <a:pt x="88" y="1835"/>
                  </a:lnTo>
                  <a:lnTo>
                    <a:pt x="108" y="1927"/>
                  </a:lnTo>
                  <a:lnTo>
                    <a:pt x="135" y="2017"/>
                  </a:lnTo>
                  <a:lnTo>
                    <a:pt x="168" y="2104"/>
                  </a:lnTo>
                  <a:lnTo>
                    <a:pt x="205" y="2189"/>
                  </a:lnTo>
                  <a:lnTo>
                    <a:pt x="247" y="2271"/>
                  </a:lnTo>
                  <a:lnTo>
                    <a:pt x="294" y="2350"/>
                  </a:lnTo>
                  <a:lnTo>
                    <a:pt x="347" y="2425"/>
                  </a:lnTo>
                  <a:lnTo>
                    <a:pt x="402" y="2497"/>
                  </a:lnTo>
                  <a:lnTo>
                    <a:pt x="463" y="2566"/>
                  </a:lnTo>
                  <a:lnTo>
                    <a:pt x="528" y="2631"/>
                  </a:lnTo>
                  <a:lnTo>
                    <a:pt x="597" y="2692"/>
                  </a:lnTo>
                  <a:lnTo>
                    <a:pt x="669" y="2747"/>
                  </a:lnTo>
                  <a:lnTo>
                    <a:pt x="744" y="2800"/>
                  </a:lnTo>
                  <a:lnTo>
                    <a:pt x="823" y="2847"/>
                  </a:lnTo>
                  <a:lnTo>
                    <a:pt x="906" y="2889"/>
                  </a:lnTo>
                  <a:lnTo>
                    <a:pt x="990" y="2926"/>
                  </a:lnTo>
                  <a:lnTo>
                    <a:pt x="1077" y="2959"/>
                  </a:lnTo>
                  <a:lnTo>
                    <a:pt x="1167" y="2986"/>
                  </a:lnTo>
                  <a:lnTo>
                    <a:pt x="1259" y="3006"/>
                  </a:lnTo>
                  <a:lnTo>
                    <a:pt x="1354" y="3022"/>
                  </a:lnTo>
                  <a:lnTo>
                    <a:pt x="1450" y="3031"/>
                  </a:lnTo>
                  <a:lnTo>
                    <a:pt x="1548" y="3034"/>
                  </a:lnTo>
                  <a:lnTo>
                    <a:pt x="1645" y="3031"/>
                  </a:lnTo>
                  <a:lnTo>
                    <a:pt x="1742" y="3022"/>
                  </a:lnTo>
                  <a:lnTo>
                    <a:pt x="1836" y="3006"/>
                  </a:lnTo>
                  <a:lnTo>
                    <a:pt x="1928" y="2986"/>
                  </a:lnTo>
                  <a:lnTo>
                    <a:pt x="2018" y="2959"/>
                  </a:lnTo>
                  <a:lnTo>
                    <a:pt x="2105" y="2926"/>
                  </a:lnTo>
                  <a:lnTo>
                    <a:pt x="2190" y="2889"/>
                  </a:lnTo>
                  <a:lnTo>
                    <a:pt x="2272" y="2847"/>
                  </a:lnTo>
                  <a:lnTo>
                    <a:pt x="2351" y="2800"/>
                  </a:lnTo>
                  <a:lnTo>
                    <a:pt x="2426" y="2747"/>
                  </a:lnTo>
                  <a:lnTo>
                    <a:pt x="2498" y="2692"/>
                  </a:lnTo>
                  <a:lnTo>
                    <a:pt x="2567" y="2631"/>
                  </a:lnTo>
                  <a:lnTo>
                    <a:pt x="2632" y="2566"/>
                  </a:lnTo>
                  <a:lnTo>
                    <a:pt x="2693" y="2497"/>
                  </a:lnTo>
                  <a:lnTo>
                    <a:pt x="2748" y="2425"/>
                  </a:lnTo>
                  <a:lnTo>
                    <a:pt x="2801" y="2350"/>
                  </a:lnTo>
                  <a:lnTo>
                    <a:pt x="2848" y="2271"/>
                  </a:lnTo>
                  <a:lnTo>
                    <a:pt x="2890" y="2189"/>
                  </a:lnTo>
                  <a:lnTo>
                    <a:pt x="2927" y="2104"/>
                  </a:lnTo>
                  <a:lnTo>
                    <a:pt x="2960" y="2017"/>
                  </a:lnTo>
                  <a:lnTo>
                    <a:pt x="2987" y="1927"/>
                  </a:lnTo>
                  <a:lnTo>
                    <a:pt x="3007" y="1835"/>
                  </a:lnTo>
                  <a:lnTo>
                    <a:pt x="3023" y="1741"/>
                  </a:lnTo>
                  <a:lnTo>
                    <a:pt x="3032" y="1644"/>
                  </a:lnTo>
                  <a:lnTo>
                    <a:pt x="3035" y="1545"/>
                  </a:lnTo>
                  <a:lnTo>
                    <a:pt x="3032" y="1449"/>
                  </a:lnTo>
                  <a:lnTo>
                    <a:pt x="3023" y="1352"/>
                  </a:lnTo>
                  <a:lnTo>
                    <a:pt x="3007" y="1258"/>
                  </a:lnTo>
                  <a:lnTo>
                    <a:pt x="2987" y="1166"/>
                  </a:lnTo>
                  <a:lnTo>
                    <a:pt x="2960" y="1076"/>
                  </a:lnTo>
                  <a:lnTo>
                    <a:pt x="2927" y="989"/>
                  </a:lnTo>
                  <a:lnTo>
                    <a:pt x="2890" y="904"/>
                  </a:lnTo>
                  <a:lnTo>
                    <a:pt x="2848" y="822"/>
                  </a:lnTo>
                  <a:lnTo>
                    <a:pt x="2801" y="743"/>
                  </a:lnTo>
                  <a:lnTo>
                    <a:pt x="2748" y="668"/>
                  </a:lnTo>
                  <a:lnTo>
                    <a:pt x="2693" y="596"/>
                  </a:lnTo>
                  <a:lnTo>
                    <a:pt x="2632" y="527"/>
                  </a:lnTo>
                  <a:lnTo>
                    <a:pt x="2567" y="462"/>
                  </a:lnTo>
                  <a:lnTo>
                    <a:pt x="2498" y="401"/>
                  </a:lnTo>
                  <a:lnTo>
                    <a:pt x="2426" y="346"/>
                  </a:lnTo>
                  <a:lnTo>
                    <a:pt x="2351" y="293"/>
                  </a:lnTo>
                  <a:lnTo>
                    <a:pt x="2272" y="246"/>
                  </a:lnTo>
                  <a:lnTo>
                    <a:pt x="2190" y="204"/>
                  </a:lnTo>
                  <a:lnTo>
                    <a:pt x="2105" y="167"/>
                  </a:lnTo>
                  <a:lnTo>
                    <a:pt x="2018" y="134"/>
                  </a:lnTo>
                  <a:lnTo>
                    <a:pt x="1928" y="107"/>
                  </a:lnTo>
                  <a:lnTo>
                    <a:pt x="1836" y="87"/>
                  </a:lnTo>
                  <a:lnTo>
                    <a:pt x="1742" y="71"/>
                  </a:lnTo>
                  <a:lnTo>
                    <a:pt x="1645" y="62"/>
                  </a:lnTo>
                  <a:lnTo>
                    <a:pt x="1548" y="59"/>
                  </a:lnTo>
                  <a:close/>
                  <a:moveTo>
                    <a:pt x="1548" y="0"/>
                  </a:moveTo>
                  <a:lnTo>
                    <a:pt x="1649" y="3"/>
                  </a:lnTo>
                  <a:lnTo>
                    <a:pt x="1749" y="13"/>
                  </a:lnTo>
                  <a:lnTo>
                    <a:pt x="1847" y="29"/>
                  </a:lnTo>
                  <a:lnTo>
                    <a:pt x="1943" y="51"/>
                  </a:lnTo>
                  <a:lnTo>
                    <a:pt x="2036" y="78"/>
                  </a:lnTo>
                  <a:lnTo>
                    <a:pt x="2128" y="112"/>
                  </a:lnTo>
                  <a:lnTo>
                    <a:pt x="2215" y="151"/>
                  </a:lnTo>
                  <a:lnTo>
                    <a:pt x="2301" y="195"/>
                  </a:lnTo>
                  <a:lnTo>
                    <a:pt x="2383" y="244"/>
                  </a:lnTo>
                  <a:lnTo>
                    <a:pt x="2461" y="299"/>
                  </a:lnTo>
                  <a:lnTo>
                    <a:pt x="2536" y="357"/>
                  </a:lnTo>
                  <a:lnTo>
                    <a:pt x="2607" y="420"/>
                  </a:lnTo>
                  <a:lnTo>
                    <a:pt x="2674" y="487"/>
                  </a:lnTo>
                  <a:lnTo>
                    <a:pt x="2738" y="558"/>
                  </a:lnTo>
                  <a:lnTo>
                    <a:pt x="2795" y="633"/>
                  </a:lnTo>
                  <a:lnTo>
                    <a:pt x="2850" y="711"/>
                  </a:lnTo>
                  <a:lnTo>
                    <a:pt x="2899" y="793"/>
                  </a:lnTo>
                  <a:lnTo>
                    <a:pt x="2944" y="879"/>
                  </a:lnTo>
                  <a:lnTo>
                    <a:pt x="2982" y="966"/>
                  </a:lnTo>
                  <a:lnTo>
                    <a:pt x="3016" y="1058"/>
                  </a:lnTo>
                  <a:lnTo>
                    <a:pt x="3043" y="1151"/>
                  </a:lnTo>
                  <a:lnTo>
                    <a:pt x="3065" y="1247"/>
                  </a:lnTo>
                  <a:lnTo>
                    <a:pt x="3081" y="1345"/>
                  </a:lnTo>
                  <a:lnTo>
                    <a:pt x="3091" y="1445"/>
                  </a:lnTo>
                  <a:lnTo>
                    <a:pt x="3095" y="1545"/>
                  </a:lnTo>
                  <a:lnTo>
                    <a:pt x="3091" y="1648"/>
                  </a:lnTo>
                  <a:lnTo>
                    <a:pt x="3081" y="1748"/>
                  </a:lnTo>
                  <a:lnTo>
                    <a:pt x="3065" y="1846"/>
                  </a:lnTo>
                  <a:lnTo>
                    <a:pt x="3043" y="1942"/>
                  </a:lnTo>
                  <a:lnTo>
                    <a:pt x="3016" y="2035"/>
                  </a:lnTo>
                  <a:lnTo>
                    <a:pt x="2982" y="2126"/>
                  </a:lnTo>
                  <a:lnTo>
                    <a:pt x="2944" y="2214"/>
                  </a:lnTo>
                  <a:lnTo>
                    <a:pt x="2899" y="2300"/>
                  </a:lnTo>
                  <a:lnTo>
                    <a:pt x="2850" y="2381"/>
                  </a:lnTo>
                  <a:lnTo>
                    <a:pt x="2795" y="2460"/>
                  </a:lnTo>
                  <a:lnTo>
                    <a:pt x="2738" y="2535"/>
                  </a:lnTo>
                  <a:lnTo>
                    <a:pt x="2674" y="2606"/>
                  </a:lnTo>
                  <a:lnTo>
                    <a:pt x="2607" y="2673"/>
                  </a:lnTo>
                  <a:lnTo>
                    <a:pt x="2536" y="2736"/>
                  </a:lnTo>
                  <a:lnTo>
                    <a:pt x="2461" y="2794"/>
                  </a:lnTo>
                  <a:lnTo>
                    <a:pt x="2383" y="2849"/>
                  </a:lnTo>
                  <a:lnTo>
                    <a:pt x="2301" y="2898"/>
                  </a:lnTo>
                  <a:lnTo>
                    <a:pt x="2215" y="2942"/>
                  </a:lnTo>
                  <a:lnTo>
                    <a:pt x="2128" y="2981"/>
                  </a:lnTo>
                  <a:lnTo>
                    <a:pt x="2036" y="3015"/>
                  </a:lnTo>
                  <a:lnTo>
                    <a:pt x="1943" y="3042"/>
                  </a:lnTo>
                  <a:lnTo>
                    <a:pt x="1847" y="3064"/>
                  </a:lnTo>
                  <a:lnTo>
                    <a:pt x="1749" y="3080"/>
                  </a:lnTo>
                  <a:lnTo>
                    <a:pt x="1649" y="3090"/>
                  </a:lnTo>
                  <a:lnTo>
                    <a:pt x="1548" y="3094"/>
                  </a:lnTo>
                  <a:lnTo>
                    <a:pt x="1446" y="3090"/>
                  </a:lnTo>
                  <a:lnTo>
                    <a:pt x="1346" y="3080"/>
                  </a:lnTo>
                  <a:lnTo>
                    <a:pt x="1248" y="3064"/>
                  </a:lnTo>
                  <a:lnTo>
                    <a:pt x="1152" y="3042"/>
                  </a:lnTo>
                  <a:lnTo>
                    <a:pt x="1059" y="3015"/>
                  </a:lnTo>
                  <a:lnTo>
                    <a:pt x="967" y="2981"/>
                  </a:lnTo>
                  <a:lnTo>
                    <a:pt x="880" y="2942"/>
                  </a:lnTo>
                  <a:lnTo>
                    <a:pt x="794" y="2898"/>
                  </a:lnTo>
                  <a:lnTo>
                    <a:pt x="712" y="2849"/>
                  </a:lnTo>
                  <a:lnTo>
                    <a:pt x="634" y="2794"/>
                  </a:lnTo>
                  <a:lnTo>
                    <a:pt x="559" y="2736"/>
                  </a:lnTo>
                  <a:lnTo>
                    <a:pt x="488" y="2673"/>
                  </a:lnTo>
                  <a:lnTo>
                    <a:pt x="421" y="2606"/>
                  </a:lnTo>
                  <a:lnTo>
                    <a:pt x="357" y="2535"/>
                  </a:lnTo>
                  <a:lnTo>
                    <a:pt x="300" y="2460"/>
                  </a:lnTo>
                  <a:lnTo>
                    <a:pt x="245" y="2381"/>
                  </a:lnTo>
                  <a:lnTo>
                    <a:pt x="196" y="2300"/>
                  </a:lnTo>
                  <a:lnTo>
                    <a:pt x="151" y="2214"/>
                  </a:lnTo>
                  <a:lnTo>
                    <a:pt x="113" y="2126"/>
                  </a:lnTo>
                  <a:lnTo>
                    <a:pt x="79" y="2035"/>
                  </a:lnTo>
                  <a:lnTo>
                    <a:pt x="52" y="1942"/>
                  </a:lnTo>
                  <a:lnTo>
                    <a:pt x="30" y="1846"/>
                  </a:lnTo>
                  <a:lnTo>
                    <a:pt x="14" y="1748"/>
                  </a:lnTo>
                  <a:lnTo>
                    <a:pt x="4" y="1648"/>
                  </a:lnTo>
                  <a:lnTo>
                    <a:pt x="0" y="1545"/>
                  </a:lnTo>
                  <a:lnTo>
                    <a:pt x="4" y="1445"/>
                  </a:lnTo>
                  <a:lnTo>
                    <a:pt x="14" y="1345"/>
                  </a:lnTo>
                  <a:lnTo>
                    <a:pt x="30" y="1247"/>
                  </a:lnTo>
                  <a:lnTo>
                    <a:pt x="52" y="1151"/>
                  </a:lnTo>
                  <a:lnTo>
                    <a:pt x="79" y="1058"/>
                  </a:lnTo>
                  <a:lnTo>
                    <a:pt x="113" y="966"/>
                  </a:lnTo>
                  <a:lnTo>
                    <a:pt x="151" y="879"/>
                  </a:lnTo>
                  <a:lnTo>
                    <a:pt x="196" y="793"/>
                  </a:lnTo>
                  <a:lnTo>
                    <a:pt x="245" y="711"/>
                  </a:lnTo>
                  <a:lnTo>
                    <a:pt x="300" y="633"/>
                  </a:lnTo>
                  <a:lnTo>
                    <a:pt x="357" y="558"/>
                  </a:lnTo>
                  <a:lnTo>
                    <a:pt x="421" y="487"/>
                  </a:lnTo>
                  <a:lnTo>
                    <a:pt x="488" y="420"/>
                  </a:lnTo>
                  <a:lnTo>
                    <a:pt x="559" y="357"/>
                  </a:lnTo>
                  <a:lnTo>
                    <a:pt x="634" y="299"/>
                  </a:lnTo>
                  <a:lnTo>
                    <a:pt x="712" y="244"/>
                  </a:lnTo>
                  <a:lnTo>
                    <a:pt x="794" y="195"/>
                  </a:lnTo>
                  <a:lnTo>
                    <a:pt x="880" y="151"/>
                  </a:lnTo>
                  <a:lnTo>
                    <a:pt x="967" y="112"/>
                  </a:lnTo>
                  <a:lnTo>
                    <a:pt x="1059" y="78"/>
                  </a:lnTo>
                  <a:lnTo>
                    <a:pt x="1152" y="51"/>
                  </a:lnTo>
                  <a:lnTo>
                    <a:pt x="1248" y="29"/>
                  </a:lnTo>
                  <a:lnTo>
                    <a:pt x="1346" y="13"/>
                  </a:lnTo>
                  <a:lnTo>
                    <a:pt x="1446" y="3"/>
                  </a:lnTo>
                  <a:lnTo>
                    <a:pt x="1548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7" name="Freeform 8"/>
            <p:cNvSpPr>
              <a:spLocks noEditPoints="1"/>
            </p:cNvSpPr>
            <p:nvPr/>
          </p:nvSpPr>
          <p:spPr bwMode="auto">
            <a:xfrm>
              <a:off x="383" y="1274"/>
              <a:ext cx="375" cy="375"/>
            </a:xfrm>
            <a:custGeom>
              <a:avLst/>
              <a:gdLst>
                <a:gd name="T0" fmla="*/ 1134 w 2621"/>
                <a:gd name="T1" fmla="*/ 70 h 2621"/>
                <a:gd name="T2" fmla="*/ 883 w 2621"/>
                <a:gd name="T3" fmla="*/ 133 h 2621"/>
                <a:gd name="T4" fmla="*/ 654 w 2621"/>
                <a:gd name="T5" fmla="*/ 244 h 2621"/>
                <a:gd name="T6" fmla="*/ 455 w 2621"/>
                <a:gd name="T7" fmla="*/ 396 h 2621"/>
                <a:gd name="T8" fmla="*/ 290 w 2621"/>
                <a:gd name="T9" fmla="*/ 584 h 2621"/>
                <a:gd name="T10" fmla="*/ 164 w 2621"/>
                <a:gd name="T11" fmla="*/ 803 h 2621"/>
                <a:gd name="T12" fmla="*/ 85 w 2621"/>
                <a:gd name="T13" fmla="*/ 1047 h 2621"/>
                <a:gd name="T14" fmla="*/ 57 w 2621"/>
                <a:gd name="T15" fmla="*/ 1309 h 2621"/>
                <a:gd name="T16" fmla="*/ 85 w 2621"/>
                <a:gd name="T17" fmla="*/ 1574 h 2621"/>
                <a:gd name="T18" fmla="*/ 164 w 2621"/>
                <a:gd name="T19" fmla="*/ 1818 h 2621"/>
                <a:gd name="T20" fmla="*/ 290 w 2621"/>
                <a:gd name="T21" fmla="*/ 2037 h 2621"/>
                <a:gd name="T22" fmla="*/ 455 w 2621"/>
                <a:gd name="T23" fmla="*/ 2225 h 2621"/>
                <a:gd name="T24" fmla="*/ 654 w 2621"/>
                <a:gd name="T25" fmla="*/ 2377 h 2621"/>
                <a:gd name="T26" fmla="*/ 883 w 2621"/>
                <a:gd name="T27" fmla="*/ 2488 h 2621"/>
                <a:gd name="T28" fmla="*/ 1134 w 2621"/>
                <a:gd name="T29" fmla="*/ 2551 h 2621"/>
                <a:gd name="T30" fmla="*/ 1400 w 2621"/>
                <a:gd name="T31" fmla="*/ 2560 h 2621"/>
                <a:gd name="T32" fmla="*/ 1657 w 2621"/>
                <a:gd name="T33" fmla="*/ 2515 h 2621"/>
                <a:gd name="T34" fmla="*/ 1894 w 2621"/>
                <a:gd name="T35" fmla="*/ 2420 h 2621"/>
                <a:gd name="T36" fmla="*/ 2104 w 2621"/>
                <a:gd name="T37" fmla="*/ 2281 h 2621"/>
                <a:gd name="T38" fmla="*/ 2281 w 2621"/>
                <a:gd name="T39" fmla="*/ 2104 h 2621"/>
                <a:gd name="T40" fmla="*/ 2420 w 2621"/>
                <a:gd name="T41" fmla="*/ 1894 h 2621"/>
                <a:gd name="T42" fmla="*/ 2514 w 2621"/>
                <a:gd name="T43" fmla="*/ 1657 h 2621"/>
                <a:gd name="T44" fmla="*/ 2560 w 2621"/>
                <a:gd name="T45" fmla="*/ 1400 h 2621"/>
                <a:gd name="T46" fmla="*/ 2551 w 2621"/>
                <a:gd name="T47" fmla="*/ 1134 h 2621"/>
                <a:gd name="T48" fmla="*/ 2488 w 2621"/>
                <a:gd name="T49" fmla="*/ 883 h 2621"/>
                <a:gd name="T50" fmla="*/ 2377 w 2621"/>
                <a:gd name="T51" fmla="*/ 654 h 2621"/>
                <a:gd name="T52" fmla="*/ 2225 w 2621"/>
                <a:gd name="T53" fmla="*/ 455 h 2621"/>
                <a:gd name="T54" fmla="*/ 2037 w 2621"/>
                <a:gd name="T55" fmla="*/ 290 h 2621"/>
                <a:gd name="T56" fmla="*/ 1818 w 2621"/>
                <a:gd name="T57" fmla="*/ 164 h 2621"/>
                <a:gd name="T58" fmla="*/ 1574 w 2621"/>
                <a:gd name="T59" fmla="*/ 85 h 2621"/>
                <a:gd name="T60" fmla="*/ 1311 w 2621"/>
                <a:gd name="T61" fmla="*/ 57 h 2621"/>
                <a:gd name="T62" fmla="*/ 1496 w 2621"/>
                <a:gd name="T63" fmla="*/ 12 h 2621"/>
                <a:gd name="T64" fmla="*/ 1758 w 2621"/>
                <a:gd name="T65" fmla="*/ 78 h 2621"/>
                <a:gd name="T66" fmla="*/ 1997 w 2621"/>
                <a:gd name="T67" fmla="*/ 193 h 2621"/>
                <a:gd name="T68" fmla="*/ 2206 w 2621"/>
                <a:gd name="T69" fmla="*/ 353 h 2621"/>
                <a:gd name="T70" fmla="*/ 2378 w 2621"/>
                <a:gd name="T71" fmla="*/ 550 h 2621"/>
                <a:gd name="T72" fmla="*/ 2509 w 2621"/>
                <a:gd name="T73" fmla="*/ 780 h 2621"/>
                <a:gd name="T74" fmla="*/ 2592 w 2621"/>
                <a:gd name="T75" fmla="*/ 1035 h 2621"/>
                <a:gd name="T76" fmla="*/ 2621 w 2621"/>
                <a:gd name="T77" fmla="*/ 1309 h 2621"/>
                <a:gd name="T78" fmla="*/ 2592 w 2621"/>
                <a:gd name="T79" fmla="*/ 1586 h 2621"/>
                <a:gd name="T80" fmla="*/ 2509 w 2621"/>
                <a:gd name="T81" fmla="*/ 1841 h 2621"/>
                <a:gd name="T82" fmla="*/ 2378 w 2621"/>
                <a:gd name="T83" fmla="*/ 2071 h 2621"/>
                <a:gd name="T84" fmla="*/ 2206 w 2621"/>
                <a:gd name="T85" fmla="*/ 2268 h 2621"/>
                <a:gd name="T86" fmla="*/ 1997 w 2621"/>
                <a:gd name="T87" fmla="*/ 2428 h 2621"/>
                <a:gd name="T88" fmla="*/ 1758 w 2621"/>
                <a:gd name="T89" fmla="*/ 2543 h 2621"/>
                <a:gd name="T90" fmla="*/ 1496 w 2621"/>
                <a:gd name="T91" fmla="*/ 2609 h 2621"/>
                <a:gd name="T92" fmla="*/ 1217 w 2621"/>
                <a:gd name="T93" fmla="*/ 2618 h 2621"/>
                <a:gd name="T94" fmla="*/ 947 w 2621"/>
                <a:gd name="T95" fmla="*/ 2571 h 2621"/>
                <a:gd name="T96" fmla="*/ 700 w 2621"/>
                <a:gd name="T97" fmla="*/ 2471 h 2621"/>
                <a:gd name="T98" fmla="*/ 481 w 2621"/>
                <a:gd name="T99" fmla="*/ 2326 h 2621"/>
                <a:gd name="T100" fmla="*/ 295 w 2621"/>
                <a:gd name="T101" fmla="*/ 2140 h 2621"/>
                <a:gd name="T102" fmla="*/ 150 w 2621"/>
                <a:gd name="T103" fmla="*/ 1921 h 2621"/>
                <a:gd name="T104" fmla="*/ 50 w 2621"/>
                <a:gd name="T105" fmla="*/ 1674 h 2621"/>
                <a:gd name="T106" fmla="*/ 3 w 2621"/>
                <a:gd name="T107" fmla="*/ 1404 h 2621"/>
                <a:gd name="T108" fmla="*/ 12 w 2621"/>
                <a:gd name="T109" fmla="*/ 1125 h 2621"/>
                <a:gd name="T110" fmla="*/ 78 w 2621"/>
                <a:gd name="T111" fmla="*/ 862 h 2621"/>
                <a:gd name="T112" fmla="*/ 193 w 2621"/>
                <a:gd name="T113" fmla="*/ 623 h 2621"/>
                <a:gd name="T114" fmla="*/ 353 w 2621"/>
                <a:gd name="T115" fmla="*/ 415 h 2621"/>
                <a:gd name="T116" fmla="*/ 550 w 2621"/>
                <a:gd name="T117" fmla="*/ 243 h 2621"/>
                <a:gd name="T118" fmla="*/ 780 w 2621"/>
                <a:gd name="T119" fmla="*/ 112 h 2621"/>
                <a:gd name="T120" fmla="*/ 1035 w 2621"/>
                <a:gd name="T121" fmla="*/ 29 h 2621"/>
                <a:gd name="T122" fmla="*/ 1311 w 2621"/>
                <a:gd name="T123" fmla="*/ 0 h 2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621" h="2621">
                  <a:moveTo>
                    <a:pt x="1311" y="57"/>
                  </a:moveTo>
                  <a:lnTo>
                    <a:pt x="1221" y="61"/>
                  </a:lnTo>
                  <a:lnTo>
                    <a:pt x="1134" y="70"/>
                  </a:lnTo>
                  <a:lnTo>
                    <a:pt x="1047" y="85"/>
                  </a:lnTo>
                  <a:lnTo>
                    <a:pt x="964" y="107"/>
                  </a:lnTo>
                  <a:lnTo>
                    <a:pt x="883" y="133"/>
                  </a:lnTo>
                  <a:lnTo>
                    <a:pt x="803" y="164"/>
                  </a:lnTo>
                  <a:lnTo>
                    <a:pt x="727" y="201"/>
                  </a:lnTo>
                  <a:lnTo>
                    <a:pt x="654" y="244"/>
                  </a:lnTo>
                  <a:lnTo>
                    <a:pt x="584" y="290"/>
                  </a:lnTo>
                  <a:lnTo>
                    <a:pt x="517" y="340"/>
                  </a:lnTo>
                  <a:lnTo>
                    <a:pt x="455" y="396"/>
                  </a:lnTo>
                  <a:lnTo>
                    <a:pt x="396" y="455"/>
                  </a:lnTo>
                  <a:lnTo>
                    <a:pt x="340" y="517"/>
                  </a:lnTo>
                  <a:lnTo>
                    <a:pt x="290" y="584"/>
                  </a:lnTo>
                  <a:lnTo>
                    <a:pt x="244" y="654"/>
                  </a:lnTo>
                  <a:lnTo>
                    <a:pt x="201" y="727"/>
                  </a:lnTo>
                  <a:lnTo>
                    <a:pt x="164" y="803"/>
                  </a:lnTo>
                  <a:lnTo>
                    <a:pt x="133" y="883"/>
                  </a:lnTo>
                  <a:lnTo>
                    <a:pt x="107" y="964"/>
                  </a:lnTo>
                  <a:lnTo>
                    <a:pt x="85" y="1047"/>
                  </a:lnTo>
                  <a:lnTo>
                    <a:pt x="70" y="1134"/>
                  </a:lnTo>
                  <a:lnTo>
                    <a:pt x="61" y="1221"/>
                  </a:lnTo>
                  <a:lnTo>
                    <a:pt x="57" y="1309"/>
                  </a:lnTo>
                  <a:lnTo>
                    <a:pt x="61" y="1400"/>
                  </a:lnTo>
                  <a:lnTo>
                    <a:pt x="70" y="1487"/>
                  </a:lnTo>
                  <a:lnTo>
                    <a:pt x="85" y="1574"/>
                  </a:lnTo>
                  <a:lnTo>
                    <a:pt x="107" y="1657"/>
                  </a:lnTo>
                  <a:lnTo>
                    <a:pt x="133" y="1738"/>
                  </a:lnTo>
                  <a:lnTo>
                    <a:pt x="164" y="1818"/>
                  </a:lnTo>
                  <a:lnTo>
                    <a:pt x="201" y="1894"/>
                  </a:lnTo>
                  <a:lnTo>
                    <a:pt x="244" y="1967"/>
                  </a:lnTo>
                  <a:lnTo>
                    <a:pt x="290" y="2037"/>
                  </a:lnTo>
                  <a:lnTo>
                    <a:pt x="340" y="2104"/>
                  </a:lnTo>
                  <a:lnTo>
                    <a:pt x="396" y="2166"/>
                  </a:lnTo>
                  <a:lnTo>
                    <a:pt x="455" y="2225"/>
                  </a:lnTo>
                  <a:lnTo>
                    <a:pt x="517" y="2281"/>
                  </a:lnTo>
                  <a:lnTo>
                    <a:pt x="584" y="2331"/>
                  </a:lnTo>
                  <a:lnTo>
                    <a:pt x="654" y="2377"/>
                  </a:lnTo>
                  <a:lnTo>
                    <a:pt x="727" y="2420"/>
                  </a:lnTo>
                  <a:lnTo>
                    <a:pt x="803" y="2457"/>
                  </a:lnTo>
                  <a:lnTo>
                    <a:pt x="883" y="2488"/>
                  </a:lnTo>
                  <a:lnTo>
                    <a:pt x="964" y="2515"/>
                  </a:lnTo>
                  <a:lnTo>
                    <a:pt x="1047" y="2536"/>
                  </a:lnTo>
                  <a:lnTo>
                    <a:pt x="1134" y="2551"/>
                  </a:lnTo>
                  <a:lnTo>
                    <a:pt x="1221" y="2560"/>
                  </a:lnTo>
                  <a:lnTo>
                    <a:pt x="1311" y="2564"/>
                  </a:lnTo>
                  <a:lnTo>
                    <a:pt x="1400" y="2560"/>
                  </a:lnTo>
                  <a:lnTo>
                    <a:pt x="1487" y="2551"/>
                  </a:lnTo>
                  <a:lnTo>
                    <a:pt x="1574" y="2536"/>
                  </a:lnTo>
                  <a:lnTo>
                    <a:pt x="1657" y="2515"/>
                  </a:lnTo>
                  <a:lnTo>
                    <a:pt x="1738" y="2488"/>
                  </a:lnTo>
                  <a:lnTo>
                    <a:pt x="1818" y="2457"/>
                  </a:lnTo>
                  <a:lnTo>
                    <a:pt x="1894" y="2420"/>
                  </a:lnTo>
                  <a:lnTo>
                    <a:pt x="1967" y="2377"/>
                  </a:lnTo>
                  <a:lnTo>
                    <a:pt x="2037" y="2331"/>
                  </a:lnTo>
                  <a:lnTo>
                    <a:pt x="2104" y="2281"/>
                  </a:lnTo>
                  <a:lnTo>
                    <a:pt x="2166" y="2225"/>
                  </a:lnTo>
                  <a:lnTo>
                    <a:pt x="2225" y="2166"/>
                  </a:lnTo>
                  <a:lnTo>
                    <a:pt x="2281" y="2104"/>
                  </a:lnTo>
                  <a:lnTo>
                    <a:pt x="2331" y="2037"/>
                  </a:lnTo>
                  <a:lnTo>
                    <a:pt x="2377" y="1967"/>
                  </a:lnTo>
                  <a:lnTo>
                    <a:pt x="2420" y="1894"/>
                  </a:lnTo>
                  <a:lnTo>
                    <a:pt x="2457" y="1818"/>
                  </a:lnTo>
                  <a:lnTo>
                    <a:pt x="2488" y="1738"/>
                  </a:lnTo>
                  <a:lnTo>
                    <a:pt x="2514" y="1657"/>
                  </a:lnTo>
                  <a:lnTo>
                    <a:pt x="2536" y="1574"/>
                  </a:lnTo>
                  <a:lnTo>
                    <a:pt x="2551" y="1487"/>
                  </a:lnTo>
                  <a:lnTo>
                    <a:pt x="2560" y="1400"/>
                  </a:lnTo>
                  <a:lnTo>
                    <a:pt x="2564" y="1309"/>
                  </a:lnTo>
                  <a:lnTo>
                    <a:pt x="2560" y="1221"/>
                  </a:lnTo>
                  <a:lnTo>
                    <a:pt x="2551" y="1134"/>
                  </a:lnTo>
                  <a:lnTo>
                    <a:pt x="2536" y="1047"/>
                  </a:lnTo>
                  <a:lnTo>
                    <a:pt x="2514" y="964"/>
                  </a:lnTo>
                  <a:lnTo>
                    <a:pt x="2488" y="883"/>
                  </a:lnTo>
                  <a:lnTo>
                    <a:pt x="2457" y="803"/>
                  </a:lnTo>
                  <a:lnTo>
                    <a:pt x="2420" y="727"/>
                  </a:lnTo>
                  <a:lnTo>
                    <a:pt x="2377" y="654"/>
                  </a:lnTo>
                  <a:lnTo>
                    <a:pt x="2331" y="584"/>
                  </a:lnTo>
                  <a:lnTo>
                    <a:pt x="2281" y="517"/>
                  </a:lnTo>
                  <a:lnTo>
                    <a:pt x="2225" y="455"/>
                  </a:lnTo>
                  <a:lnTo>
                    <a:pt x="2166" y="396"/>
                  </a:lnTo>
                  <a:lnTo>
                    <a:pt x="2104" y="340"/>
                  </a:lnTo>
                  <a:lnTo>
                    <a:pt x="2037" y="290"/>
                  </a:lnTo>
                  <a:lnTo>
                    <a:pt x="1967" y="244"/>
                  </a:lnTo>
                  <a:lnTo>
                    <a:pt x="1894" y="201"/>
                  </a:lnTo>
                  <a:lnTo>
                    <a:pt x="1818" y="164"/>
                  </a:lnTo>
                  <a:lnTo>
                    <a:pt x="1738" y="133"/>
                  </a:lnTo>
                  <a:lnTo>
                    <a:pt x="1657" y="107"/>
                  </a:lnTo>
                  <a:lnTo>
                    <a:pt x="1574" y="85"/>
                  </a:lnTo>
                  <a:lnTo>
                    <a:pt x="1487" y="70"/>
                  </a:lnTo>
                  <a:lnTo>
                    <a:pt x="1400" y="61"/>
                  </a:lnTo>
                  <a:lnTo>
                    <a:pt x="1311" y="57"/>
                  </a:lnTo>
                  <a:close/>
                  <a:moveTo>
                    <a:pt x="1311" y="0"/>
                  </a:moveTo>
                  <a:lnTo>
                    <a:pt x="1404" y="3"/>
                  </a:lnTo>
                  <a:lnTo>
                    <a:pt x="1496" y="12"/>
                  </a:lnTo>
                  <a:lnTo>
                    <a:pt x="1586" y="29"/>
                  </a:lnTo>
                  <a:lnTo>
                    <a:pt x="1674" y="50"/>
                  </a:lnTo>
                  <a:lnTo>
                    <a:pt x="1758" y="78"/>
                  </a:lnTo>
                  <a:lnTo>
                    <a:pt x="1841" y="112"/>
                  </a:lnTo>
                  <a:lnTo>
                    <a:pt x="1921" y="150"/>
                  </a:lnTo>
                  <a:lnTo>
                    <a:pt x="1997" y="193"/>
                  </a:lnTo>
                  <a:lnTo>
                    <a:pt x="2071" y="243"/>
                  </a:lnTo>
                  <a:lnTo>
                    <a:pt x="2140" y="295"/>
                  </a:lnTo>
                  <a:lnTo>
                    <a:pt x="2206" y="353"/>
                  </a:lnTo>
                  <a:lnTo>
                    <a:pt x="2267" y="415"/>
                  </a:lnTo>
                  <a:lnTo>
                    <a:pt x="2326" y="481"/>
                  </a:lnTo>
                  <a:lnTo>
                    <a:pt x="2378" y="550"/>
                  </a:lnTo>
                  <a:lnTo>
                    <a:pt x="2427" y="623"/>
                  </a:lnTo>
                  <a:lnTo>
                    <a:pt x="2471" y="700"/>
                  </a:lnTo>
                  <a:lnTo>
                    <a:pt x="2509" y="780"/>
                  </a:lnTo>
                  <a:lnTo>
                    <a:pt x="2543" y="862"/>
                  </a:lnTo>
                  <a:lnTo>
                    <a:pt x="2571" y="947"/>
                  </a:lnTo>
                  <a:lnTo>
                    <a:pt x="2592" y="1035"/>
                  </a:lnTo>
                  <a:lnTo>
                    <a:pt x="2608" y="1125"/>
                  </a:lnTo>
                  <a:lnTo>
                    <a:pt x="2618" y="1217"/>
                  </a:lnTo>
                  <a:lnTo>
                    <a:pt x="2621" y="1309"/>
                  </a:lnTo>
                  <a:lnTo>
                    <a:pt x="2618" y="1404"/>
                  </a:lnTo>
                  <a:lnTo>
                    <a:pt x="2608" y="1496"/>
                  </a:lnTo>
                  <a:lnTo>
                    <a:pt x="2592" y="1586"/>
                  </a:lnTo>
                  <a:lnTo>
                    <a:pt x="2571" y="1674"/>
                  </a:lnTo>
                  <a:lnTo>
                    <a:pt x="2543" y="1759"/>
                  </a:lnTo>
                  <a:lnTo>
                    <a:pt x="2509" y="1841"/>
                  </a:lnTo>
                  <a:lnTo>
                    <a:pt x="2471" y="1921"/>
                  </a:lnTo>
                  <a:lnTo>
                    <a:pt x="2427" y="1998"/>
                  </a:lnTo>
                  <a:lnTo>
                    <a:pt x="2378" y="2071"/>
                  </a:lnTo>
                  <a:lnTo>
                    <a:pt x="2326" y="2140"/>
                  </a:lnTo>
                  <a:lnTo>
                    <a:pt x="2267" y="2206"/>
                  </a:lnTo>
                  <a:lnTo>
                    <a:pt x="2206" y="2268"/>
                  </a:lnTo>
                  <a:lnTo>
                    <a:pt x="2140" y="2326"/>
                  </a:lnTo>
                  <a:lnTo>
                    <a:pt x="2071" y="2378"/>
                  </a:lnTo>
                  <a:lnTo>
                    <a:pt x="1997" y="2428"/>
                  </a:lnTo>
                  <a:lnTo>
                    <a:pt x="1921" y="2471"/>
                  </a:lnTo>
                  <a:lnTo>
                    <a:pt x="1841" y="2510"/>
                  </a:lnTo>
                  <a:lnTo>
                    <a:pt x="1758" y="2543"/>
                  </a:lnTo>
                  <a:lnTo>
                    <a:pt x="1674" y="2571"/>
                  </a:lnTo>
                  <a:lnTo>
                    <a:pt x="1586" y="2592"/>
                  </a:lnTo>
                  <a:lnTo>
                    <a:pt x="1496" y="2609"/>
                  </a:lnTo>
                  <a:lnTo>
                    <a:pt x="1404" y="2618"/>
                  </a:lnTo>
                  <a:lnTo>
                    <a:pt x="1311" y="2621"/>
                  </a:lnTo>
                  <a:lnTo>
                    <a:pt x="1217" y="2618"/>
                  </a:lnTo>
                  <a:lnTo>
                    <a:pt x="1125" y="2609"/>
                  </a:lnTo>
                  <a:lnTo>
                    <a:pt x="1035" y="2592"/>
                  </a:lnTo>
                  <a:lnTo>
                    <a:pt x="947" y="2571"/>
                  </a:lnTo>
                  <a:lnTo>
                    <a:pt x="862" y="2543"/>
                  </a:lnTo>
                  <a:lnTo>
                    <a:pt x="780" y="2510"/>
                  </a:lnTo>
                  <a:lnTo>
                    <a:pt x="700" y="2471"/>
                  </a:lnTo>
                  <a:lnTo>
                    <a:pt x="623" y="2428"/>
                  </a:lnTo>
                  <a:lnTo>
                    <a:pt x="550" y="2378"/>
                  </a:lnTo>
                  <a:lnTo>
                    <a:pt x="481" y="2326"/>
                  </a:lnTo>
                  <a:lnTo>
                    <a:pt x="415" y="2268"/>
                  </a:lnTo>
                  <a:lnTo>
                    <a:pt x="353" y="2206"/>
                  </a:lnTo>
                  <a:lnTo>
                    <a:pt x="295" y="2140"/>
                  </a:lnTo>
                  <a:lnTo>
                    <a:pt x="243" y="2071"/>
                  </a:lnTo>
                  <a:lnTo>
                    <a:pt x="193" y="1998"/>
                  </a:lnTo>
                  <a:lnTo>
                    <a:pt x="150" y="1921"/>
                  </a:lnTo>
                  <a:lnTo>
                    <a:pt x="112" y="1841"/>
                  </a:lnTo>
                  <a:lnTo>
                    <a:pt x="78" y="1759"/>
                  </a:lnTo>
                  <a:lnTo>
                    <a:pt x="50" y="1674"/>
                  </a:lnTo>
                  <a:lnTo>
                    <a:pt x="29" y="1586"/>
                  </a:lnTo>
                  <a:lnTo>
                    <a:pt x="12" y="1496"/>
                  </a:lnTo>
                  <a:lnTo>
                    <a:pt x="3" y="1404"/>
                  </a:lnTo>
                  <a:lnTo>
                    <a:pt x="0" y="1309"/>
                  </a:lnTo>
                  <a:lnTo>
                    <a:pt x="3" y="1217"/>
                  </a:lnTo>
                  <a:lnTo>
                    <a:pt x="12" y="1125"/>
                  </a:lnTo>
                  <a:lnTo>
                    <a:pt x="29" y="1035"/>
                  </a:lnTo>
                  <a:lnTo>
                    <a:pt x="50" y="947"/>
                  </a:lnTo>
                  <a:lnTo>
                    <a:pt x="78" y="862"/>
                  </a:lnTo>
                  <a:lnTo>
                    <a:pt x="112" y="780"/>
                  </a:lnTo>
                  <a:lnTo>
                    <a:pt x="150" y="700"/>
                  </a:lnTo>
                  <a:lnTo>
                    <a:pt x="193" y="623"/>
                  </a:lnTo>
                  <a:lnTo>
                    <a:pt x="243" y="550"/>
                  </a:lnTo>
                  <a:lnTo>
                    <a:pt x="295" y="481"/>
                  </a:lnTo>
                  <a:lnTo>
                    <a:pt x="353" y="415"/>
                  </a:lnTo>
                  <a:lnTo>
                    <a:pt x="415" y="353"/>
                  </a:lnTo>
                  <a:lnTo>
                    <a:pt x="481" y="295"/>
                  </a:lnTo>
                  <a:lnTo>
                    <a:pt x="550" y="243"/>
                  </a:lnTo>
                  <a:lnTo>
                    <a:pt x="623" y="193"/>
                  </a:lnTo>
                  <a:lnTo>
                    <a:pt x="700" y="150"/>
                  </a:lnTo>
                  <a:lnTo>
                    <a:pt x="780" y="112"/>
                  </a:lnTo>
                  <a:lnTo>
                    <a:pt x="862" y="78"/>
                  </a:lnTo>
                  <a:lnTo>
                    <a:pt x="947" y="50"/>
                  </a:lnTo>
                  <a:lnTo>
                    <a:pt x="1035" y="29"/>
                  </a:lnTo>
                  <a:lnTo>
                    <a:pt x="1125" y="12"/>
                  </a:lnTo>
                  <a:lnTo>
                    <a:pt x="1217" y="3"/>
                  </a:lnTo>
                  <a:lnTo>
                    <a:pt x="131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xmlns="" val="24664418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 </a:t>
            </a:r>
            <a:r>
              <a:rPr lang="ru-RU" sz="800" dirty="0" smtClean="0">
                <a:solidFill>
                  <a:prstClr val="white"/>
                </a:solidFill>
                <a:latin typeface="Arial" charset="0"/>
                <a:ea typeface="ＭＳ Ｐゴシック"/>
              </a:rPr>
              <a:t>Санкт-Петербург, 2018</a:t>
            </a:r>
            <a:endParaRPr kumimoji="1" lang="ru-RU" sz="8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62881" y="203200"/>
            <a:ext cx="58721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Основные параметры планирования поступлений от приносящей доход деятельности в </a:t>
            </a: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2018 </a:t>
            </a: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году:</a:t>
            </a:r>
            <a:endParaRPr lang="en-US" sz="16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ФП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227191032"/>
              </p:ext>
            </p:extLst>
          </p:nvPr>
        </p:nvGraphicFramePr>
        <p:xfrm>
          <a:off x="404813" y="1519238"/>
          <a:ext cx="8334375" cy="4718074"/>
        </p:xfrm>
        <a:graphic>
          <a:graphicData uri="http://schemas.openxmlformats.org/presentationml/2006/ole">
            <p:oleObj spid="_x0000_s14352" name="Лист" r:id="rId4" imgW="8334412" imgH="3819420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799306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 </a:t>
            </a:r>
            <a:r>
              <a:rPr lang="ru-RU" sz="800" dirty="0" smtClean="0">
                <a:solidFill>
                  <a:prstClr val="white"/>
                </a:solidFill>
                <a:latin typeface="Arial" charset="0"/>
                <a:ea typeface="ＭＳ Ｐゴシック"/>
              </a:rPr>
              <a:t>Санкт-Петербург, 2018</a:t>
            </a:r>
            <a:endParaRPr kumimoji="1" lang="ru-RU" sz="8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62881" y="203200"/>
            <a:ext cx="58721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Основные условия планирования расходов бюджета кампуса в </a:t>
            </a: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2018 году:</a:t>
            </a:r>
            <a:endParaRPr lang="en-US" sz="16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ФП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9" name="TextBox 3"/>
          <p:cNvSpPr txBox="1"/>
          <p:nvPr/>
        </p:nvSpPr>
        <p:spPr>
          <a:xfrm>
            <a:off x="549081" y="1412776"/>
            <a:ext cx="7699761" cy="4634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  <a:latin typeface="Arial" charset="0"/>
                <a:ea typeface="ＭＳ Ｐゴシック"/>
              </a:rPr>
              <a:t>Безусловное выполнение всех обязательств по оплате труда, с учетом выполнения требований "майских указов" Президента РФ в части отношения заработной</a:t>
            </a:r>
            <a:r>
              <a:rPr lang="ru-RU" sz="1400" baseline="0">
                <a:solidFill>
                  <a:schemeClr val="tx1"/>
                </a:solidFill>
                <a:latin typeface="Arial" charset="0"/>
                <a:ea typeface="ＭＳ Ｐゴシック"/>
              </a:rPr>
              <a:t> платы ППС к средней заработной плате по региону</a:t>
            </a:r>
            <a:endParaRPr lang="ru-RU" sz="1400">
              <a:solidFill>
                <a:schemeClr val="tx1"/>
              </a:solidFill>
              <a:latin typeface="Arial" charset="0"/>
              <a:ea typeface="ＭＳ Ｐゴシック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400">
              <a:solidFill>
                <a:schemeClr val="tx1"/>
              </a:solidFill>
              <a:latin typeface="Arial" charset="0"/>
              <a:ea typeface="ＭＳ Ｐゴシック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  <a:latin typeface="Arial" charset="0"/>
                <a:ea typeface="ＭＳ Ｐゴシック"/>
              </a:rPr>
              <a:t>Сохранение действующих инструментов академического развития и перенос части расходов НИУ ВШЭ на ЦБ кампуса 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400">
              <a:solidFill>
                <a:schemeClr val="tx1"/>
              </a:solidFill>
              <a:latin typeface="Arial" charset="0"/>
              <a:ea typeface="ＭＳ Ｐゴシック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  <a:latin typeface="Arial" charset="0"/>
                <a:ea typeface="ＭＳ Ｐゴシック"/>
              </a:rPr>
              <a:t>Изменение принципов финансирования факультетов филиала (увеличение % отчислений от реализации программ ВПО с 5% до 15%)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ru-RU" sz="1400">
              <a:solidFill>
                <a:schemeClr val="tx1"/>
              </a:solidFill>
              <a:latin typeface="Arial" charset="0"/>
              <a:ea typeface="ＭＳ Ｐゴシック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endParaRPr lang="ru-RU" sz="1400">
              <a:solidFill>
                <a:schemeClr val="tx1"/>
              </a:solidFill>
              <a:latin typeface="Arial" charset="0"/>
              <a:ea typeface="ＭＳ Ｐゴシック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  <a:latin typeface="Arial" charset="0"/>
                <a:ea typeface="ＭＳ Ｐゴシック"/>
              </a:rPr>
              <a:t>Существенно  увеличение затрат на содержание инфраструктуры филиала с учетом прироста эксплуатируемых площадей</a:t>
            </a:r>
            <a:r>
              <a:rPr lang="ru-RU" sz="1400" baseline="0">
                <a:solidFill>
                  <a:schemeClr val="tx1"/>
                </a:solidFill>
                <a:latin typeface="Arial" charset="0"/>
                <a:ea typeface="ＭＳ Ｐゴシック"/>
              </a:rPr>
              <a:t> и</a:t>
            </a:r>
            <a:r>
              <a:rPr lang="ru-RU" sz="1400">
                <a:solidFill>
                  <a:schemeClr val="tx1"/>
                </a:solidFill>
                <a:latin typeface="Arial" charset="0"/>
                <a:ea typeface="ＭＳ Ｐゴシック"/>
              </a:rPr>
              <a:t> необходимости их дооснащения ИТ-оборудованием, мебелью, инвентарем в соотвествии со стандартами НИУ ВШЭ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400">
              <a:solidFill>
                <a:schemeClr val="tx1"/>
              </a:solidFill>
              <a:latin typeface="Arial" charset="0"/>
              <a:ea typeface="ＭＳ Ｐゴシック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400">
              <a:solidFill>
                <a:schemeClr val="tx1"/>
              </a:solidFill>
              <a:latin typeface="Arial" charset="0"/>
              <a:ea typeface="ＭＳ Ｐゴシック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  <a:latin typeface="Arial" charset="0"/>
                <a:ea typeface="ＭＳ Ｐゴシック"/>
              </a:rPr>
              <a:t>Увеличение расходов на международную деятельность, развитие образовательных программ, рекламу и проведение общекампусных мероприятий</a:t>
            </a: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ru-RU" sz="1400">
              <a:solidFill>
                <a:schemeClr val="tx1"/>
              </a:solidFill>
              <a:latin typeface="Arial" charset="0"/>
              <a:ea typeface="ＭＳ Ｐゴシック"/>
            </a:endParaRPr>
          </a:p>
          <a:p>
            <a:pPr marL="285750" indent="-285750" defTabSz="457200"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ru-RU" sz="1400">
                <a:solidFill>
                  <a:schemeClr val="tx1"/>
                </a:solidFill>
                <a:latin typeface="Arial" charset="0"/>
                <a:ea typeface="ＭＳ Ｐゴシック"/>
              </a:rPr>
              <a:t>«Балансировка» доходов и расходов в разрезе центрального бюджета филиала, бюджетов факультетов, бюджетов зарабатывающих подразделений и сводного бюджета филиала в целом</a:t>
            </a:r>
          </a:p>
        </p:txBody>
      </p:sp>
    </p:spTree>
    <p:extLst>
      <p:ext uri="{BB962C8B-B14F-4D97-AF65-F5344CB8AC3E}">
        <p14:creationId xmlns:p14="http://schemas.microsoft.com/office/powerpoint/2010/main" xmlns="" val="20595955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38107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</a:t>
            </a:r>
            <a:r>
              <a:rPr lang="ru-RU" sz="800" dirty="0" smtClean="0">
                <a:solidFill>
                  <a:prstClr val="white"/>
                </a:solidFill>
                <a:latin typeface="Arial" charset="0"/>
                <a:ea typeface="ＭＳ Ｐゴシック"/>
              </a:rPr>
              <a:t> Санкт-Петербург, 2018</a:t>
            </a:r>
            <a:endParaRPr kumimoji="1" lang="ru-RU" sz="8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188640"/>
            <a:ext cx="7258050" cy="726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Ключевые показатели бюджета </a:t>
            </a:r>
            <a:endParaRPr lang="ru-RU" sz="1600" dirty="0" smtClean="0">
              <a:solidFill>
                <a:prstClr val="white"/>
              </a:solidFill>
              <a:latin typeface="Myriad Pro"/>
              <a:ea typeface="ＭＳ Ｐゴシック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НИУ </a:t>
            </a: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ВШЭ - </a:t>
            </a: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Санкт-Петербург на 2018 год, </a:t>
            </a:r>
            <a:r>
              <a:rPr lang="ru-RU" sz="1600" dirty="0" err="1">
                <a:solidFill>
                  <a:prstClr val="white"/>
                </a:solidFill>
                <a:latin typeface="Myriad Pro"/>
                <a:ea typeface="ＭＳ Ｐゴシック"/>
              </a:rPr>
              <a:t>тыс.руб</a:t>
            </a: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. </a:t>
            </a:r>
            <a:endParaRPr lang="en-US" sz="16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ФП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8299447"/>
              </p:ext>
            </p:extLst>
          </p:nvPr>
        </p:nvGraphicFramePr>
        <p:xfrm>
          <a:off x="683568" y="1700803"/>
          <a:ext cx="7632848" cy="4075315"/>
        </p:xfrm>
        <a:graphic>
          <a:graphicData uri="http://schemas.openxmlformats.org/drawingml/2006/table">
            <a:tbl>
              <a:tblPr/>
              <a:tblGrid>
                <a:gridCol w="4166230"/>
                <a:gridCol w="471649"/>
                <a:gridCol w="1261660"/>
                <a:gridCol w="471649"/>
                <a:gridCol w="1261660"/>
              </a:tblGrid>
              <a:tr h="291094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2017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3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>
                          <a:solidFill>
                            <a:srgbClr val="FFFFFF"/>
                          </a:solidFill>
                          <a:effectLst/>
                          <a:latin typeface="Calibri"/>
                        </a:rPr>
                        <a:t>2018 (план)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3366"/>
                    </a:solidFill>
                  </a:tcPr>
                </a:tc>
              </a:tr>
              <a:tr h="291094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9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ОСТАТОК нач.периода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54 711,5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63 971,3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94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9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ДОХОДЫ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1 089 965,8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1 348 955,3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94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9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РАСХОДЫ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1 080 706,0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1 411 796,3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94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2187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Превышение доходов над расходами ("-" дефицит, "+" профицит)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9 259,8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-62 841,0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29109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91094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0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%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0,9%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i="1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-4,5%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94">
                <a:tc>
                  <a:txBody>
                    <a:bodyPr/>
                    <a:lstStyle/>
                    <a:p>
                      <a:pPr algn="l" fontAlgn="b"/>
                      <a:endParaRPr lang="ru-RU" sz="14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endParaRPr lang="ru-RU" sz="14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1094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ОСТАТОК кон.периода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63 971,3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ru-RU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ru-RU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1 130,3 </a:t>
                      </a:r>
                    </a:p>
                  </a:txBody>
                  <a:tcPr marL="9525" marR="9525" marT="9525" marB="0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68649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 </a:t>
            </a:r>
            <a:r>
              <a:rPr lang="ru-RU" sz="800" dirty="0" smtClean="0">
                <a:solidFill>
                  <a:prstClr val="white"/>
                </a:solidFill>
                <a:latin typeface="Arial" charset="0"/>
                <a:ea typeface="ＭＳ Ｐゴシック"/>
              </a:rPr>
              <a:t>Санкт-Петербург, 2018</a:t>
            </a:r>
            <a:endParaRPr kumimoji="1" lang="ru-RU" sz="8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8721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Структура и динамика доходов НИУ ВШЭ - Санкт-Петербург в </a:t>
            </a: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2016-2018 </a:t>
            </a: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гг.</a:t>
            </a:r>
            <a:endParaRPr lang="en-US" sz="16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ФП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18813794"/>
              </p:ext>
            </p:extLst>
          </p:nvPr>
        </p:nvGraphicFramePr>
        <p:xfrm>
          <a:off x="255588" y="1484784"/>
          <a:ext cx="7910426" cy="4824536"/>
        </p:xfrm>
        <a:graphic>
          <a:graphicData uri="http://schemas.openxmlformats.org/presentationml/2006/ole">
            <p:oleObj spid="_x0000_s1072" name="Лист" r:id="rId4" imgW="10696454" imgH="6524550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1495080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 </a:t>
            </a:r>
            <a:r>
              <a:rPr lang="ru-RU" sz="800" dirty="0" smtClean="0">
                <a:solidFill>
                  <a:prstClr val="white"/>
                </a:solidFill>
                <a:latin typeface="Arial" charset="0"/>
                <a:ea typeface="ＭＳ Ｐゴシック"/>
              </a:rPr>
              <a:t>Санкт-Петербург, 2018</a:t>
            </a:r>
            <a:endParaRPr kumimoji="1" lang="ru-RU" sz="8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5872163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Сравнительная динамика </a:t>
            </a: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доходов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НИУ </a:t>
            </a: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ВШЭ - Санкт-Петербург в </a:t>
            </a: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2014-2018 </a:t>
            </a: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гг., </a:t>
            </a:r>
            <a:r>
              <a:rPr lang="ru-RU" sz="1600" dirty="0" err="1">
                <a:solidFill>
                  <a:prstClr val="white"/>
                </a:solidFill>
                <a:latin typeface="Myriad Pro"/>
                <a:ea typeface="ＭＳ Ｐゴシック"/>
              </a:rPr>
              <a:t>тыс.руб</a:t>
            </a: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. </a:t>
            </a:r>
            <a:endParaRPr lang="ru-RU" sz="1600" dirty="0" smtClean="0">
              <a:solidFill>
                <a:prstClr val="white"/>
              </a:solidFill>
              <a:latin typeface="Myriad Pro"/>
              <a:ea typeface="ＭＳ Ｐゴシック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(</a:t>
            </a: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без учета целевой субсидии)</a:t>
            </a:r>
            <a:endParaRPr lang="en-US" sz="16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ФП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757576193"/>
              </p:ext>
            </p:extLst>
          </p:nvPr>
        </p:nvGraphicFramePr>
        <p:xfrm>
          <a:off x="441276" y="1772816"/>
          <a:ext cx="8385166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610520403"/>
              </p:ext>
            </p:extLst>
          </p:nvPr>
        </p:nvGraphicFramePr>
        <p:xfrm>
          <a:off x="274985" y="1052736"/>
          <a:ext cx="8506915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67544" y="1412775"/>
            <a:ext cx="352839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2A0000"/>
                </a:solidFill>
              </a:rPr>
              <a:t>Приведенное количество студентов в год, чел</a:t>
            </a:r>
            <a:r>
              <a:rPr lang="ru-RU" sz="1200" b="1" dirty="0" smtClean="0"/>
              <a:t>.</a:t>
            </a:r>
            <a:endParaRPr lang="ru-RU" sz="1200" b="1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57004140"/>
              </p:ext>
            </p:extLst>
          </p:nvPr>
        </p:nvGraphicFramePr>
        <p:xfrm>
          <a:off x="179512" y="4498181"/>
          <a:ext cx="8280920" cy="38338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92080" y="5877272"/>
            <a:ext cx="381642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Размер субсидии на одного студента в год, </a:t>
            </a:r>
            <a:r>
              <a:rPr lang="ru-RU" sz="1200" b="1" dirty="0" err="1" smtClean="0">
                <a:solidFill>
                  <a:schemeClr val="tx2">
                    <a:lumMod val="50000"/>
                  </a:schemeClr>
                </a:solidFill>
              </a:rPr>
              <a:t>тыс.руб</a:t>
            </a:r>
            <a:r>
              <a:rPr lang="ru-RU" sz="1200" b="1" dirty="0" smtClean="0">
                <a:solidFill>
                  <a:schemeClr val="tx2">
                    <a:lumMod val="50000"/>
                  </a:schemeClr>
                </a:solidFill>
              </a:rPr>
              <a:t>.</a:t>
            </a:r>
            <a:endParaRPr lang="ru-RU" sz="12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4088" y="3055749"/>
            <a:ext cx="684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/>
                </a:solidFill>
              </a:rPr>
              <a:t>54,6%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1960" y="3201209"/>
            <a:ext cx="684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</a:rPr>
              <a:t>53,6%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5237" y="2794139"/>
            <a:ext cx="684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/>
              <a:t>34,3 %</a:t>
            </a:r>
            <a:endParaRPr lang="ru-RU" sz="11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3059832" y="3317359"/>
            <a:ext cx="684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</a:rPr>
              <a:t>45,3 %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7825" y="2924944"/>
            <a:ext cx="684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/>
              <a:t>22,2%</a:t>
            </a:r>
            <a:endParaRPr lang="ru-RU" sz="11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5364088" y="4151313"/>
            <a:ext cx="57606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</a:rPr>
              <a:t>45,4 %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211960" y="4181515"/>
            <a:ext cx="684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</a:rPr>
              <a:t>46,4 %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095836" y="4195361"/>
            <a:ext cx="61206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/>
                </a:solidFill>
              </a:rPr>
              <a:t>54,7 %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007177" y="4202227"/>
            <a:ext cx="57053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b="1" i="1" dirty="0" smtClean="0">
                <a:solidFill>
                  <a:schemeClr val="bg1"/>
                </a:solidFill>
              </a:rPr>
              <a:t>65,7 %</a:t>
            </a:r>
            <a:endParaRPr lang="ru-RU" sz="1100" b="1" i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27584" y="4151313"/>
            <a:ext cx="68407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b="1" i="1" dirty="0" smtClean="0">
                <a:solidFill>
                  <a:schemeClr val="bg1"/>
                </a:solidFill>
              </a:rPr>
              <a:t>77,8 %</a:t>
            </a:r>
            <a:endParaRPr lang="ru-RU" sz="1100" b="1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44029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</a:t>
            </a:r>
            <a:r>
              <a:rPr lang="ru-RU" sz="800" dirty="0" smtClean="0">
                <a:solidFill>
                  <a:prstClr val="white"/>
                </a:solidFill>
                <a:latin typeface="Arial" charset="0"/>
                <a:ea typeface="ＭＳ Ｐゴシック"/>
              </a:rPr>
              <a:t> Санкт-Петербург, 2018</a:t>
            </a:r>
            <a:endParaRPr kumimoji="1" lang="ru-RU" sz="8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222250"/>
            <a:ext cx="69290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Динамика и структура расходов НИУ ВШЭ </a:t>
            </a: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- Санкт-Петербург </a:t>
            </a:r>
            <a:endParaRPr lang="ru-RU" sz="1600" dirty="0" smtClean="0">
              <a:solidFill>
                <a:prstClr val="white"/>
              </a:solidFill>
              <a:latin typeface="Myriad Pro"/>
              <a:ea typeface="ＭＳ Ｐゴシック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в 2016 - 2018 гг. (</a:t>
            </a:r>
            <a:r>
              <a:rPr lang="ru-RU" sz="1600" dirty="0" err="1" smtClean="0">
                <a:solidFill>
                  <a:prstClr val="white"/>
                </a:solidFill>
                <a:latin typeface="Myriad Pro"/>
                <a:ea typeface="ＭＳ Ｐゴシック"/>
              </a:rPr>
              <a:t>тыс.руб</a:t>
            </a: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.), включая целевые субсидии:</a:t>
            </a:r>
            <a:endParaRPr lang="en-US" sz="16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ФП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518228342"/>
              </p:ext>
            </p:extLst>
          </p:nvPr>
        </p:nvGraphicFramePr>
        <p:xfrm>
          <a:off x="539552" y="1412776"/>
          <a:ext cx="7992888" cy="4951845"/>
        </p:xfrm>
        <a:graphic>
          <a:graphicData uri="http://schemas.openxmlformats.org/presentationml/2006/ole">
            <p:oleObj spid="_x0000_s9257" name="Лист" r:id="rId4" imgW="11239421" imgH="6962760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4207768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</a:t>
            </a:r>
            <a:r>
              <a:rPr lang="ru-RU" sz="800" dirty="0" smtClean="0">
                <a:solidFill>
                  <a:prstClr val="white"/>
                </a:solidFill>
                <a:latin typeface="Arial" charset="0"/>
                <a:ea typeface="ＭＳ Ｐゴシック"/>
              </a:rPr>
              <a:t> Санкт-Петербург, 2018</a:t>
            </a:r>
            <a:endParaRPr kumimoji="1" lang="ru-RU" sz="8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222250"/>
            <a:ext cx="6929037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Динамика и структура расходов НИУ ВШЭ </a:t>
            </a: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- Санкт-Петербург </a:t>
            </a:r>
            <a:endParaRPr lang="ru-RU" sz="1600" dirty="0" smtClean="0">
              <a:solidFill>
                <a:prstClr val="white"/>
              </a:solidFill>
              <a:latin typeface="Myriad Pro"/>
              <a:ea typeface="ＭＳ Ｐゴシック"/>
            </a:endParaRP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в 2016 - 2018 гг. (</a:t>
            </a:r>
            <a:r>
              <a:rPr lang="ru-RU" sz="1600" dirty="0" err="1" smtClean="0">
                <a:solidFill>
                  <a:prstClr val="white"/>
                </a:solidFill>
                <a:latin typeface="Myriad Pro"/>
                <a:ea typeface="ＭＳ Ｐゴシック"/>
              </a:rPr>
              <a:t>млн.руб</a:t>
            </a: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.), включая целевые субсидии, укрупненно:</a:t>
            </a:r>
            <a:endParaRPr lang="en-US" sz="16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ФП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040063341"/>
              </p:ext>
            </p:extLst>
          </p:nvPr>
        </p:nvGraphicFramePr>
        <p:xfrm>
          <a:off x="239713" y="1484784"/>
          <a:ext cx="8580759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823937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ubtitle 2"/>
          <p:cNvSpPr txBox="1">
            <a:spLocks/>
          </p:cNvSpPr>
          <p:nvPr/>
        </p:nvSpPr>
        <p:spPr bwMode="auto">
          <a:xfrm>
            <a:off x="255588" y="6415088"/>
            <a:ext cx="414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defTabSz="457200" fontAlgn="base">
              <a:spcBef>
                <a:spcPct val="20000"/>
              </a:spcBef>
              <a:spcAft>
                <a:spcPct val="0"/>
              </a:spcAft>
            </a:pPr>
            <a:r>
              <a:rPr lang="ru-RU" sz="800" dirty="0">
                <a:solidFill>
                  <a:prstClr val="white"/>
                </a:solidFill>
                <a:latin typeface="Arial" charset="0"/>
                <a:ea typeface="ＭＳ Ｐゴシック"/>
              </a:rPr>
              <a:t>Высшая школа экономики, </a:t>
            </a:r>
            <a:r>
              <a:rPr lang="ru-RU" sz="800" dirty="0" smtClean="0">
                <a:solidFill>
                  <a:prstClr val="white"/>
                </a:solidFill>
                <a:latin typeface="Arial" charset="0"/>
                <a:ea typeface="ＭＳ Ｐゴシック"/>
              </a:rPr>
              <a:t> Санкт-Петербург, 2018</a:t>
            </a:r>
            <a:endParaRPr kumimoji="1" lang="ru-RU" sz="8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39" name="Title 1"/>
          <p:cNvSpPr txBox="1">
            <a:spLocks/>
          </p:cNvSpPr>
          <p:nvPr/>
        </p:nvSpPr>
        <p:spPr bwMode="auto">
          <a:xfrm>
            <a:off x="1428750" y="428625"/>
            <a:ext cx="7048678" cy="412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Динамика средней заработной платы НИУ ВШЭ - Санкт-Петербург </a:t>
            </a: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2014-2018 </a:t>
            </a:r>
            <a:r>
              <a:rPr lang="ru-RU" sz="1600" dirty="0">
                <a:solidFill>
                  <a:prstClr val="white"/>
                </a:solidFill>
                <a:latin typeface="Myriad Pro"/>
                <a:ea typeface="ＭＳ Ｐゴシック"/>
              </a:rPr>
              <a:t>гг</a:t>
            </a: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., </a:t>
            </a:r>
            <a:r>
              <a:rPr lang="ru-RU" sz="1600" dirty="0" err="1" smtClean="0">
                <a:solidFill>
                  <a:prstClr val="white"/>
                </a:solidFill>
                <a:latin typeface="Myriad Pro"/>
                <a:ea typeface="ＭＳ Ｐゴシック"/>
              </a:rPr>
              <a:t>тыс.руб</a:t>
            </a:r>
            <a:r>
              <a:rPr lang="ru-RU" sz="1600" dirty="0" smtClean="0">
                <a:solidFill>
                  <a:prstClr val="white"/>
                </a:solidFill>
                <a:latin typeface="Myriad Pro"/>
                <a:ea typeface="ＭＳ Ｐゴシック"/>
              </a:rPr>
              <a:t>.</a:t>
            </a:r>
            <a:endParaRPr lang="en-US" sz="1600" dirty="0">
              <a:solidFill>
                <a:prstClr val="white"/>
              </a:solidFill>
              <a:latin typeface="Myriad Pro"/>
              <a:ea typeface="ＭＳ Ｐゴシック"/>
            </a:endParaRPr>
          </a:p>
        </p:txBody>
      </p:sp>
      <p:sp>
        <p:nvSpPr>
          <p:cNvPr id="14344" name="Rectangle 10"/>
          <p:cNvSpPr>
            <a:spLocks noChangeArrowheads="1"/>
          </p:cNvSpPr>
          <p:nvPr/>
        </p:nvSpPr>
        <p:spPr bwMode="auto">
          <a:xfrm>
            <a:off x="7300913" y="3967163"/>
            <a:ext cx="67468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14345" name="Rectangle 11"/>
          <p:cNvSpPr>
            <a:spLocks noChangeArrowheads="1"/>
          </p:cNvSpPr>
          <p:nvPr/>
        </p:nvSpPr>
        <p:spPr bwMode="auto">
          <a:xfrm>
            <a:off x="7300913" y="5591175"/>
            <a:ext cx="6746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ru-RU">
                <a:solidFill>
                  <a:srgbClr val="FFFFFF"/>
                </a:solidFill>
                <a:latin typeface="Myriad Pro"/>
                <a:ea typeface="ＭＳ Ｐゴシック"/>
              </a:rPr>
              <a:t>фото</a:t>
            </a:r>
            <a:endParaRPr lang="en-US">
              <a:solidFill>
                <a:srgbClr val="FFFFFF"/>
              </a:solidFill>
              <a:latin typeface="Arial" charset="0"/>
              <a:ea typeface="ＭＳ Ｐゴシック"/>
            </a:endParaRPr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ru-RU" dirty="0" smtClean="0">
                <a:solidFill>
                  <a:prstClr val="black">
                    <a:tint val="75000"/>
                  </a:prstClr>
                </a:solidFill>
              </a:rPr>
              <a:t>ФП 2018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B65F501-F5CC-4E12-934E-78BB5E4DA20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134791218"/>
              </p:ext>
            </p:extLst>
          </p:nvPr>
        </p:nvGraphicFramePr>
        <p:xfrm>
          <a:off x="276548" y="1412776"/>
          <a:ext cx="4388023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4380682" y="1412776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Динамика средней заработной платы работников НИУ ВШЭ - Санкт-Петербург 2014-2018 гг</a:t>
            </a:r>
            <a:r>
              <a:rPr lang="ru-RU" sz="1400" dirty="0" smtClean="0"/>
              <a:t>.</a:t>
            </a:r>
            <a:endParaRPr lang="ru-RU" sz="1400" dirty="0"/>
          </a:p>
        </p:txBody>
      </p:sp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3536224671"/>
              </p:ext>
            </p:extLst>
          </p:nvPr>
        </p:nvGraphicFramePr>
        <p:xfrm>
          <a:off x="4716016" y="1935996"/>
          <a:ext cx="4236666" cy="1724025"/>
        </p:xfrm>
        <a:graphic>
          <a:graphicData uri="http://schemas.openxmlformats.org/presentationml/2006/ole">
            <p:oleObj spid="_x0000_s4187" name="Лист" r:id="rId5" imgW="4724355" imgH="1723950" progId="Excel.Sheet.12">
              <p:embed/>
            </p:oleObj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4572000" y="4151313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dirty="0"/>
              <a:t>Динамика отношения средней заработной платы отдельных категорий к средней по региону, %:</a:t>
            </a:r>
          </a:p>
        </p:txBody>
      </p:sp>
      <p:graphicFrame>
        <p:nvGraphicFramePr>
          <p:cNvPr id="10" name="Объект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4011817"/>
              </p:ext>
            </p:extLst>
          </p:nvPr>
        </p:nvGraphicFramePr>
        <p:xfrm>
          <a:off x="4618063" y="4685705"/>
          <a:ext cx="4314825" cy="1066800"/>
        </p:xfrm>
        <a:graphic>
          <a:graphicData uri="http://schemas.openxmlformats.org/presentationml/2006/ole">
            <p:oleObj spid="_x0000_s4188" name="Лист" r:id="rId6" imgW="4314833" imgH="1066770" progId="Excel.Shee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201957257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Другая 2">
      <a:dk1>
        <a:srgbClr val="474747"/>
      </a:dk1>
      <a:lt1>
        <a:srgbClr val="FFFFFF"/>
      </a:lt1>
      <a:dk2>
        <a:srgbClr val="474747"/>
      </a:dk2>
      <a:lt2>
        <a:srgbClr val="FFFFFF"/>
      </a:lt2>
      <a:accent1>
        <a:srgbClr val="77BEBD"/>
      </a:accent1>
      <a:accent2>
        <a:srgbClr val="224947"/>
      </a:accent2>
      <a:accent3>
        <a:srgbClr val="142B2A"/>
      </a:accent3>
      <a:accent4>
        <a:srgbClr val="185080"/>
      </a:accent4>
      <a:accent5>
        <a:srgbClr val="2B84D3"/>
      </a:accent5>
      <a:accent6>
        <a:srgbClr val="216BAB"/>
      </a:accent6>
      <a:hlink>
        <a:srgbClr val="216BAB"/>
      </a:hlink>
      <a:folHlink>
        <a:srgbClr val="2B84D3"/>
      </a:folHlink>
    </a:clrScheme>
    <a:fontScheme name="Другая 1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3727</TotalTime>
  <Words>1002</Words>
  <Application>Microsoft Office PowerPoint</Application>
  <PresentationFormat>Экран (4:3)</PresentationFormat>
  <Paragraphs>275</Paragraphs>
  <Slides>14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Тема Office</vt:lpstr>
      <vt:lpstr>Office Theme</vt:lpstr>
      <vt:lpstr>1_Office Theme</vt:lpstr>
      <vt:lpstr>2_Office Theme</vt:lpstr>
      <vt:lpstr>Лист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kvabankina</cp:lastModifiedBy>
  <cp:revision>268</cp:revision>
  <cp:lastPrinted>2018-01-17T15:24:00Z</cp:lastPrinted>
  <dcterms:created xsi:type="dcterms:W3CDTF">2016-03-16T09:18:38Z</dcterms:created>
  <dcterms:modified xsi:type="dcterms:W3CDTF">2018-01-18T08:28:50Z</dcterms:modified>
</cp:coreProperties>
</file>