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6"/>
  </p:notesMasterIdLst>
  <p:sldIdLst>
    <p:sldId id="284" r:id="rId3"/>
    <p:sldId id="317" r:id="rId4"/>
    <p:sldId id="320" r:id="rId5"/>
    <p:sldId id="319" r:id="rId6"/>
    <p:sldId id="288" r:id="rId7"/>
    <p:sldId id="257" r:id="rId8"/>
    <p:sldId id="322" r:id="rId9"/>
    <p:sldId id="292" r:id="rId10"/>
    <p:sldId id="293" r:id="rId11"/>
    <p:sldId id="321" r:id="rId12"/>
    <p:sldId id="295" r:id="rId13"/>
    <p:sldId id="323" r:id="rId14"/>
    <p:sldId id="324" r:id="rId15"/>
    <p:sldId id="336" r:id="rId16"/>
    <p:sldId id="298" r:id="rId17"/>
    <p:sldId id="299" r:id="rId18"/>
    <p:sldId id="300" r:id="rId19"/>
    <p:sldId id="301" r:id="rId20"/>
    <p:sldId id="302" r:id="rId21"/>
    <p:sldId id="335" r:id="rId22"/>
    <p:sldId id="328" r:id="rId23"/>
    <p:sldId id="305" r:id="rId24"/>
    <p:sldId id="306" r:id="rId25"/>
    <p:sldId id="307" r:id="rId26"/>
    <p:sldId id="329" r:id="rId27"/>
    <p:sldId id="330" r:id="rId28"/>
    <p:sldId id="331" r:id="rId29"/>
    <p:sldId id="332" r:id="rId30"/>
    <p:sldId id="325" r:id="rId31"/>
    <p:sldId id="314" r:id="rId32"/>
    <p:sldId id="316" r:id="rId33"/>
    <p:sldId id="333" r:id="rId34"/>
    <p:sldId id="334"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88"/>
  </p:normalViewPr>
  <p:slideViewPr>
    <p:cSldViewPr snapToGrid="0" snapToObjects="1">
      <p:cViewPr varScale="1">
        <p:scale>
          <a:sx n="82" d="100"/>
          <a:sy n="82" d="100"/>
        </p:scale>
        <p:origin x="-1458" y="-96"/>
      </p:cViewPr>
      <p:guideLst>
        <p:guide orient="horz" pos="3072"/>
        <p:guide pos="409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903488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Добавить фото и заголовок </a:t>
            </a:r>
          </a:p>
        </p:txBody>
      </p:sp>
    </p:spTree>
    <p:extLst>
      <p:ext uri="{BB962C8B-B14F-4D97-AF65-F5344CB8AC3E}">
        <p14:creationId xmlns:p14="http://schemas.microsoft.com/office/powerpoint/2010/main" val="106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Нужно более подробно – кто читает, для каких курсов? </a:t>
            </a:r>
          </a:p>
        </p:txBody>
      </p:sp>
    </p:spTree>
    <p:extLst>
      <p:ext uri="{BB962C8B-B14F-4D97-AF65-F5344CB8AC3E}">
        <p14:creationId xmlns:p14="http://schemas.microsoft.com/office/powerpoint/2010/main" val="333703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будет выпуск?  Что именно студенты будут делать в ТП  «</a:t>
            </a:r>
            <a:r>
              <a:rPr lang="ru-RU" dirty="0" err="1"/>
              <a:t>Ингрия</a:t>
            </a:r>
            <a:r>
              <a:rPr lang="ru-RU" dirty="0"/>
              <a:t>»? </a:t>
            </a:r>
          </a:p>
        </p:txBody>
      </p:sp>
    </p:spTree>
    <p:extLst>
      <p:ext uri="{BB962C8B-B14F-4D97-AF65-F5344CB8AC3E}">
        <p14:creationId xmlns:p14="http://schemas.microsoft.com/office/powerpoint/2010/main" val="30003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будет выпуск?  Что именно студенты будут делать в ТП  «</a:t>
            </a:r>
            <a:r>
              <a:rPr lang="ru-RU" dirty="0" err="1"/>
              <a:t>Ингрия</a:t>
            </a:r>
            <a:r>
              <a:rPr lang="ru-RU" dirty="0"/>
              <a:t>»? </a:t>
            </a:r>
          </a:p>
        </p:txBody>
      </p:sp>
    </p:spTree>
    <p:extLst>
      <p:ext uri="{BB962C8B-B14F-4D97-AF65-F5344CB8AC3E}">
        <p14:creationId xmlns:p14="http://schemas.microsoft.com/office/powerpoint/2010/main" val="300030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будет выпуск?  Что именно студенты будут делать в ТП  «</a:t>
            </a:r>
            <a:r>
              <a:rPr lang="ru-RU" dirty="0" err="1"/>
              <a:t>Ингрия</a:t>
            </a:r>
            <a:r>
              <a:rPr lang="ru-RU" dirty="0"/>
              <a:t>»? </a:t>
            </a:r>
          </a:p>
        </p:txBody>
      </p:sp>
    </p:spTree>
    <p:extLst>
      <p:ext uri="{BB962C8B-B14F-4D97-AF65-F5344CB8AC3E}">
        <p14:creationId xmlns:p14="http://schemas.microsoft.com/office/powerpoint/2010/main" val="300030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будет выпуск?  Что именно студенты будут делать в ТП  «</a:t>
            </a:r>
            <a:r>
              <a:rPr lang="ru-RU" dirty="0" err="1"/>
              <a:t>Ингрия</a:t>
            </a:r>
            <a:r>
              <a:rPr lang="ru-RU" dirty="0"/>
              <a:t>»? </a:t>
            </a:r>
          </a:p>
        </p:txBody>
      </p:sp>
    </p:spTree>
    <p:extLst>
      <p:ext uri="{BB962C8B-B14F-4D97-AF65-F5344CB8AC3E}">
        <p14:creationId xmlns:p14="http://schemas.microsoft.com/office/powerpoint/2010/main" val="300030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0314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Указать входные критерии для попадания в акселератор!!! Почему только команды из питерских вузов  </a:t>
            </a:r>
          </a:p>
        </p:txBody>
      </p:sp>
    </p:spTree>
    <p:extLst>
      <p:ext uri="{BB962C8B-B14F-4D97-AF65-F5344CB8AC3E}">
        <p14:creationId xmlns:p14="http://schemas.microsoft.com/office/powerpoint/2010/main" val="159670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1639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sz="2400">
              <a:solidFill>
                <a:srgbClr val="FFFFFF"/>
              </a:solidFill>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111566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31030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562997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040975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8209774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997282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3663584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11843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950406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536111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8924361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367425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8"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extLst>
      <p:ext uri="{BB962C8B-B14F-4D97-AF65-F5344CB8AC3E}">
        <p14:creationId xmlns:p14="http://schemas.microsoft.com/office/powerpoint/2010/main" val="2676460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4149969" y="1280160"/>
            <a:ext cx="8854831" cy="5904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pPr algn="l">
              <a:defRPr sz="5000" b="1" cap="all">
                <a:solidFill>
                  <a:srgbClr val="253957"/>
                </a:solidFill>
                <a:latin typeface="+mn-lt"/>
                <a:ea typeface="+mn-ea"/>
                <a:cs typeface="+mn-cs"/>
                <a:sym typeface="Arial Narrow"/>
              </a:defRPr>
            </a:pPr>
            <a:r>
              <a:rPr lang="ru-RU" sz="5000" dirty="0">
                <a:latin typeface="Arial Narrow" charset="0"/>
                <a:ea typeface="Arial Narrow" charset="0"/>
                <a:cs typeface="Arial Narrow" charset="0"/>
              </a:rPr>
              <a:t>О </a:t>
            </a:r>
            <a:r>
              <a:rPr lang="ru-RU" sz="5000" dirty="0" err="1">
                <a:latin typeface="Arial Narrow" charset="0"/>
                <a:ea typeface="Arial Narrow" charset="0"/>
                <a:cs typeface="Arial Narrow" charset="0"/>
              </a:rPr>
              <a:t>рАзвитии</a:t>
            </a:r>
            <a:r>
              <a:rPr lang="ru-RU" sz="5000" dirty="0">
                <a:latin typeface="Arial Narrow" charset="0"/>
                <a:ea typeface="Arial Narrow" charset="0"/>
                <a:cs typeface="Arial Narrow" charset="0"/>
              </a:rPr>
              <a:t> </a:t>
            </a:r>
          </a:p>
          <a:p>
            <a:pPr algn="l">
              <a:defRPr sz="5000" b="1" cap="all">
                <a:solidFill>
                  <a:srgbClr val="253957"/>
                </a:solidFill>
                <a:latin typeface="+mn-lt"/>
                <a:ea typeface="+mn-ea"/>
                <a:cs typeface="+mn-cs"/>
                <a:sym typeface="Arial Narrow"/>
              </a:defRPr>
            </a:pPr>
            <a:r>
              <a:rPr lang="ru-RU" sz="5000" dirty="0" smtClean="0">
                <a:latin typeface="Arial Narrow" charset="0"/>
                <a:ea typeface="Arial Narrow" charset="0"/>
                <a:cs typeface="Arial Narrow" charset="0"/>
              </a:rPr>
              <a:t>Предпринимательского </a:t>
            </a:r>
            <a:r>
              <a:rPr lang="ru-RU" sz="5000" dirty="0">
                <a:latin typeface="Arial Narrow" charset="0"/>
                <a:ea typeface="Arial Narrow" charset="0"/>
                <a:cs typeface="Arial Narrow" charset="0"/>
              </a:rPr>
              <a:t>ОБРАЗОВАНИЯ</a:t>
            </a:r>
          </a:p>
          <a:p>
            <a:pPr algn="l">
              <a:defRPr sz="5000" b="1" cap="all">
                <a:solidFill>
                  <a:srgbClr val="253957"/>
                </a:solidFill>
                <a:latin typeface="+mn-lt"/>
                <a:ea typeface="+mn-ea"/>
                <a:cs typeface="+mn-cs"/>
                <a:sym typeface="Arial Narrow"/>
              </a:defRPr>
            </a:pPr>
            <a:r>
              <a:rPr lang="ru-RU" sz="5000" dirty="0">
                <a:latin typeface="Arial Narrow" charset="0"/>
                <a:ea typeface="Arial Narrow" charset="0"/>
                <a:cs typeface="Arial Narrow" charset="0"/>
              </a:rPr>
              <a:t>И ИННОВАЦИОННОЙ ДЕЯТЕЛЬНОСТИ </a:t>
            </a:r>
          </a:p>
          <a:p>
            <a:pPr algn="l">
              <a:defRPr sz="5000" b="1" cap="all">
                <a:solidFill>
                  <a:srgbClr val="253957"/>
                </a:solidFill>
                <a:latin typeface="+mn-lt"/>
                <a:ea typeface="+mn-ea"/>
                <a:cs typeface="+mn-cs"/>
                <a:sym typeface="Arial Narrow"/>
              </a:defRPr>
            </a:pPr>
            <a:r>
              <a:rPr lang="ru-RU" sz="5000" dirty="0">
                <a:latin typeface="Arial Narrow" charset="0"/>
                <a:ea typeface="Arial Narrow" charset="0"/>
                <a:cs typeface="Arial Narrow" charset="0"/>
              </a:rPr>
              <a:t>в </a:t>
            </a:r>
            <a:r>
              <a:rPr lang="ru-RU" sz="5000" dirty="0" err="1">
                <a:latin typeface="Arial Narrow" charset="0"/>
                <a:ea typeface="Arial Narrow" charset="0"/>
                <a:cs typeface="Arial Narrow" charset="0"/>
              </a:rPr>
              <a:t>ниу</a:t>
            </a:r>
            <a:r>
              <a:rPr lang="ru-RU" sz="5000" dirty="0">
                <a:latin typeface="Arial Narrow" charset="0"/>
                <a:ea typeface="Arial Narrow" charset="0"/>
                <a:cs typeface="Arial Narrow" charset="0"/>
              </a:rPr>
              <a:t> </a:t>
            </a:r>
            <a:r>
              <a:rPr lang="ru-RU" sz="5000" dirty="0" err="1">
                <a:latin typeface="Arial Narrow" charset="0"/>
                <a:ea typeface="Arial Narrow" charset="0"/>
                <a:cs typeface="Arial Narrow" charset="0"/>
              </a:rPr>
              <a:t>вшэ</a:t>
            </a:r>
            <a:r>
              <a:rPr lang="ru-RU" sz="5000" dirty="0">
                <a:latin typeface="Arial Narrow" charset="0"/>
                <a:ea typeface="Arial Narrow" charset="0"/>
                <a:cs typeface="Arial Narrow" charset="0"/>
              </a:rPr>
              <a:t> – </a:t>
            </a:r>
            <a:r>
              <a:rPr lang="ru-RU" sz="5000" dirty="0" err="1">
                <a:latin typeface="Arial Narrow" charset="0"/>
                <a:ea typeface="Arial Narrow" charset="0"/>
                <a:cs typeface="Arial Narrow" charset="0"/>
              </a:rPr>
              <a:t>санкт-петербург</a:t>
            </a:r>
            <a:endParaRPr sz="5000"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5194300" y="6349912"/>
            <a:ext cx="6715324" cy="8343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1pPr algn="l">
              <a:defRPr sz="3000">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4149969" y="423317"/>
            <a:ext cx="6715323"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dirty="0">
                <a:latin typeface="Arial Narrow" charset="0"/>
                <a:ea typeface="Arial Narrow" charset="0"/>
                <a:cs typeface="Arial Narrow" charset="0"/>
              </a:rPr>
              <a:t>НИУ ВШЭ Санкт-Петербург</a:t>
            </a:r>
            <a:endParaRPr dirty="0">
              <a:latin typeface="Arial Narrow" charset="0"/>
              <a:ea typeface="Arial Narrow" charset="0"/>
              <a:cs typeface="Arial Narrow" charset="0"/>
            </a:endParaRPr>
          </a:p>
        </p:txBody>
      </p:sp>
      <p:sp>
        <p:nvSpPr>
          <p:cNvPr id="120" name="Москва, 2017"/>
          <p:cNvSpPr txBox="1"/>
          <p:nvPr/>
        </p:nvSpPr>
        <p:spPr>
          <a:xfrm>
            <a:off x="5219722" y="8535193"/>
            <a:ext cx="6715324" cy="7489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a:t>
            </a:r>
          </a:p>
          <a:p>
            <a:r>
              <a:rPr lang="ru-RU" dirty="0">
                <a:latin typeface="Arial Narrow" charset="0"/>
                <a:ea typeface="Arial Narrow" charset="0"/>
                <a:cs typeface="Arial Narrow" charset="0"/>
              </a:rPr>
              <a:t> Санкт-Петербург</a:t>
            </a:r>
            <a:r>
              <a:rPr dirty="0">
                <a:latin typeface="Arial Narrow" charset="0"/>
                <a:ea typeface="Arial Narrow" charset="0"/>
                <a:cs typeface="Arial Narrow" charset="0"/>
              </a:rPr>
              <a:t>, 201</a:t>
            </a:r>
            <a:r>
              <a:rPr lang="ru-RU" dirty="0">
                <a:latin typeface="Arial Narrow" charset="0"/>
                <a:ea typeface="Arial Narrow" charset="0"/>
                <a:cs typeface="Arial Narrow" charset="0"/>
              </a:rPr>
              <a:t>8</a:t>
            </a:r>
            <a:endParaRPr dirty="0">
              <a:latin typeface="Arial Narrow" charset="0"/>
              <a:ea typeface="Arial Narrow" charset="0"/>
              <a:cs typeface="Arial Narrow" charset="0"/>
            </a:endParaRPr>
          </a:p>
        </p:txBody>
      </p:sp>
      <p:pic>
        <p:nvPicPr>
          <p:cNvPr id="7" name="Изображение" descr="Изображение">
            <a:extLst>
              <a:ext uri="{FF2B5EF4-FFF2-40B4-BE49-F238E27FC236}">
                <a16:creationId xmlns:a16="http://schemas.microsoft.com/office/drawing/2014/main" xmlns="" id="{17C01673-944C-4502-8B9D-B9DFD6DE1204}"/>
              </a:ext>
            </a:extLst>
          </p:cNvPr>
          <p:cNvPicPr>
            <a:picLocks noChangeAspect="1"/>
          </p:cNvPicPr>
          <p:nvPr/>
        </p:nvPicPr>
        <p:blipFill>
          <a:blip r:embed="rId2" cstate="print">
            <a:extLst/>
          </a:blip>
          <a:stretch>
            <a:fillRect/>
          </a:stretch>
        </p:blipFill>
        <p:spPr>
          <a:xfrm>
            <a:off x="805561" y="416838"/>
            <a:ext cx="2440661" cy="2440661"/>
          </a:xfrm>
          <a:prstGeom prst="rect">
            <a:avLst/>
          </a:prstGeom>
          <a:solidFill>
            <a:schemeClr val="bg1"/>
          </a:solidFill>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pic>
        <p:nvPicPr>
          <p:cNvPr id="8" name="Picture 2" descr="https://spb.hse.ru/data/2017/03/22/1169838132/ster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62" y="2391508"/>
            <a:ext cx="3698876" cy="2470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pb.hse.ru/data/2017/03/22/1169838185/ster0018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562" y="5558385"/>
            <a:ext cx="3698876" cy="251529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888523" y="2391508"/>
            <a:ext cx="7737231" cy="6955750"/>
          </a:xfrm>
          <a:prstGeom prst="rect">
            <a:avLst/>
          </a:prstGeom>
        </p:spPr>
        <p:txBody>
          <a:bodyPr wrap="square">
            <a:spAutoFit/>
          </a:bodyPr>
          <a:lstStyle/>
          <a:p>
            <a:pPr marL="457200" indent="-457200" algn="just">
              <a:buFont typeface="Arial" panose="020B0604020202020204" pitchFamily="34" charset="0"/>
              <a:buChar char="•"/>
            </a:pPr>
            <a:r>
              <a:rPr lang="ru-RU" sz="3000" dirty="0">
                <a:solidFill>
                  <a:srgbClr val="253957"/>
                </a:solidFill>
                <a:latin typeface="Arial Narrow" charset="0"/>
                <a:ea typeface="Arial Narrow" charset="0"/>
                <a:cs typeface="Arial Narrow" charset="0"/>
              </a:rPr>
              <a:t>10 -12 марта 2017г  </a:t>
            </a:r>
            <a:r>
              <a:rPr lang="en-US" sz="3000" dirty="0">
                <a:solidFill>
                  <a:srgbClr val="253957"/>
                </a:solidFill>
                <a:latin typeface="Arial Narrow" charset="0"/>
                <a:ea typeface="Arial Narrow" charset="0"/>
                <a:cs typeface="Arial Narrow" charset="0"/>
              </a:rPr>
              <a:t>AI Hackathon</a:t>
            </a:r>
            <a:r>
              <a:rPr lang="ru-RU" sz="3000" dirty="0">
                <a:solidFill>
                  <a:srgbClr val="253957"/>
                </a:solidFill>
                <a:latin typeface="Arial Narrow" charset="0"/>
                <a:ea typeface="Arial Narrow" charset="0"/>
                <a:cs typeface="Arial Narrow" charset="0"/>
              </a:rPr>
              <a:t>  совместно с сообществом </a:t>
            </a:r>
            <a:r>
              <a:rPr lang="en-GB" sz="3000" dirty="0">
                <a:solidFill>
                  <a:srgbClr val="253957"/>
                </a:solidFill>
                <a:latin typeface="Arial Narrow" charset="0"/>
                <a:ea typeface="Arial Narrow" charset="0"/>
                <a:cs typeface="Arial Narrow" charset="0"/>
              </a:rPr>
              <a:t>Science guide</a:t>
            </a:r>
            <a:r>
              <a:rPr lang="ru-RU" sz="3000" dirty="0">
                <a:solidFill>
                  <a:srgbClr val="253957"/>
                </a:solidFill>
                <a:latin typeface="Arial Narrow" charset="0"/>
                <a:ea typeface="Arial Narrow" charset="0"/>
                <a:cs typeface="Arial Narrow" charset="0"/>
              </a:rPr>
              <a:t> и венчурными фондами </a:t>
            </a:r>
            <a:r>
              <a:rPr lang="en-GB" sz="3000" dirty="0">
                <a:solidFill>
                  <a:srgbClr val="253957"/>
                </a:solidFill>
                <a:latin typeface="Arial Narrow" charset="0"/>
                <a:ea typeface="Arial Narrow" charset="0"/>
                <a:cs typeface="Arial Narrow" charset="0"/>
              </a:rPr>
              <a:t>Flint Capital, </a:t>
            </a:r>
            <a:r>
              <a:rPr lang="en-GB" sz="3000" dirty="0" err="1">
                <a:solidFill>
                  <a:srgbClr val="253957"/>
                </a:solidFill>
                <a:latin typeface="Arial Narrow" charset="0"/>
                <a:ea typeface="Arial Narrow" charset="0"/>
                <a:cs typeface="Arial Narrow" charset="0"/>
              </a:rPr>
              <a:t>Haxus</a:t>
            </a:r>
            <a:r>
              <a:rPr lang="en-GB" sz="3000" dirty="0">
                <a:solidFill>
                  <a:srgbClr val="253957"/>
                </a:solidFill>
                <a:latin typeface="Arial Narrow" charset="0"/>
                <a:ea typeface="Arial Narrow" charset="0"/>
                <a:cs typeface="Arial Narrow" charset="0"/>
              </a:rPr>
              <a:t> </a:t>
            </a:r>
            <a:r>
              <a:rPr lang="ru-RU" sz="3000" dirty="0">
                <a:solidFill>
                  <a:srgbClr val="253957"/>
                </a:solidFill>
                <a:latin typeface="Arial Narrow" charset="0"/>
                <a:ea typeface="Arial Narrow" charset="0"/>
                <a:cs typeface="Arial Narrow" charset="0"/>
              </a:rPr>
              <a:t>и </a:t>
            </a:r>
            <a:r>
              <a:rPr lang="en-GB" sz="3000" dirty="0" err="1">
                <a:solidFill>
                  <a:srgbClr val="253957"/>
                </a:solidFill>
                <a:latin typeface="Arial Narrow" charset="0"/>
                <a:ea typeface="Arial Narrow" charset="0"/>
                <a:cs typeface="Arial Narrow" charset="0"/>
              </a:rPr>
              <a:t>Embria</a:t>
            </a:r>
            <a:r>
              <a:rPr lang="en-GB" sz="3000" dirty="0">
                <a:solidFill>
                  <a:srgbClr val="253957"/>
                </a:solidFill>
                <a:latin typeface="Arial Narrow" charset="0"/>
                <a:ea typeface="Arial Narrow" charset="0"/>
                <a:cs typeface="Arial Narrow" charset="0"/>
              </a:rPr>
              <a:t> Ventures</a:t>
            </a:r>
            <a:endParaRPr lang="ru-RU" sz="3000" dirty="0">
              <a:solidFill>
                <a:srgbClr val="253957"/>
              </a:solidFill>
              <a:latin typeface="Arial Narrow" charset="0"/>
              <a:ea typeface="Arial Narrow" charset="0"/>
              <a:cs typeface="Arial Narrow" charset="0"/>
            </a:endParaRPr>
          </a:p>
          <a:p>
            <a:pPr marL="457200" indent="-457200" algn="just">
              <a:buFont typeface="Arial" panose="020B0604020202020204" pitchFamily="34" charset="0"/>
              <a:buChar char="•"/>
            </a:pPr>
            <a:r>
              <a:rPr lang="ru-RU" sz="3000" dirty="0">
                <a:solidFill>
                  <a:srgbClr val="253957"/>
                </a:solidFill>
                <a:latin typeface="Arial Narrow" charset="0"/>
                <a:ea typeface="Arial Narrow" charset="0"/>
                <a:cs typeface="Arial Narrow" charset="0"/>
              </a:rPr>
              <a:t>270 программистов, 57 проектов в сфере нейросетей, машинного обучения и работы с данными.</a:t>
            </a:r>
          </a:p>
          <a:p>
            <a:pPr marL="457200" indent="-457200" algn="just">
              <a:buFont typeface="Arial" panose="020B0604020202020204" pitchFamily="34" charset="0"/>
              <a:buChar char="•"/>
            </a:pPr>
            <a:r>
              <a:rPr lang="ru-RU" sz="3000" dirty="0">
                <a:solidFill>
                  <a:srgbClr val="253957"/>
                </a:solidFill>
                <a:latin typeface="Arial Narrow" charset="0"/>
                <a:ea typeface="Arial Narrow" charset="0"/>
                <a:cs typeface="Arial Narrow" charset="0"/>
              </a:rPr>
              <a:t>Проекты оценивались по наличию прототипа, </a:t>
            </a:r>
            <a:r>
              <a:rPr lang="ru-RU" sz="3000" dirty="0" err="1">
                <a:solidFill>
                  <a:srgbClr val="253957"/>
                </a:solidFill>
                <a:latin typeface="Arial Narrow" charset="0"/>
                <a:ea typeface="Arial Narrow" charset="0"/>
                <a:cs typeface="Arial Narrow" charset="0"/>
              </a:rPr>
              <a:t>наукоемкости</a:t>
            </a:r>
            <a:r>
              <a:rPr lang="ru-RU" sz="3000" dirty="0">
                <a:solidFill>
                  <a:srgbClr val="253957"/>
                </a:solidFill>
                <a:latin typeface="Arial Narrow" charset="0"/>
                <a:ea typeface="Arial Narrow" charset="0"/>
                <a:cs typeface="Arial Narrow" charset="0"/>
              </a:rPr>
              <a:t> и технологической сложности, прогрессу в ходе </a:t>
            </a:r>
            <a:r>
              <a:rPr lang="ru-RU" sz="3000" dirty="0" err="1">
                <a:solidFill>
                  <a:srgbClr val="253957"/>
                </a:solidFill>
                <a:latin typeface="Arial Narrow" charset="0"/>
                <a:ea typeface="Arial Narrow" charset="0"/>
                <a:cs typeface="Arial Narrow" charset="0"/>
              </a:rPr>
              <a:t>хакатона</a:t>
            </a:r>
            <a:r>
              <a:rPr lang="ru-RU" sz="3000" dirty="0">
                <a:solidFill>
                  <a:srgbClr val="253957"/>
                </a:solidFill>
                <a:latin typeface="Arial Narrow" charset="0"/>
                <a:ea typeface="Arial Narrow" charset="0"/>
                <a:cs typeface="Arial Narrow" charset="0"/>
              </a:rPr>
              <a:t> и коммерческому потенциалу.</a:t>
            </a:r>
          </a:p>
          <a:p>
            <a:pPr marL="457200" lvl="0" indent="-457200" algn="just">
              <a:buFont typeface="Arial" panose="020B0604020202020204" pitchFamily="34" charset="0"/>
              <a:buChar char="•"/>
            </a:pPr>
            <a:r>
              <a:rPr lang="ru-RU" sz="3000" dirty="0">
                <a:solidFill>
                  <a:srgbClr val="253957"/>
                </a:solidFill>
                <a:latin typeface="Arial Narrow" charset="0"/>
                <a:ea typeface="Arial Narrow" charset="0"/>
                <a:cs typeface="Arial Narrow" charset="0"/>
              </a:rPr>
              <a:t>Две команды студентов  НИУ ВШЭ  программ </a:t>
            </a:r>
          </a:p>
          <a:p>
            <a:pPr lvl="0" algn="just"/>
            <a:r>
              <a:rPr lang="ru-RU" sz="3000" dirty="0">
                <a:solidFill>
                  <a:srgbClr val="253957"/>
                </a:solidFill>
                <a:latin typeface="Arial Narrow" charset="0"/>
                <a:ea typeface="Arial Narrow" charset="0"/>
                <a:cs typeface="Arial Narrow" charset="0"/>
              </a:rPr>
              <a:t>     "Анализ больших данных в бизнесе, экономике и </a:t>
            </a:r>
            <a:r>
              <a:rPr lang="ru-RU" sz="3000" dirty="0" smtClean="0">
                <a:solidFill>
                  <a:srgbClr val="253957"/>
                </a:solidFill>
                <a:latin typeface="Arial Narrow" charset="0"/>
                <a:ea typeface="Arial Narrow" charset="0"/>
                <a:cs typeface="Arial Narrow" charset="0"/>
              </a:rPr>
              <a:t>обществе“</a:t>
            </a:r>
            <a:r>
              <a:rPr lang="en-US" sz="3000" dirty="0" smtClean="0">
                <a:solidFill>
                  <a:srgbClr val="253957"/>
                </a:solidFill>
                <a:latin typeface="Arial Narrow" charset="0"/>
                <a:ea typeface="Arial Narrow" charset="0"/>
                <a:cs typeface="Arial Narrow" charset="0"/>
              </a:rPr>
              <a:t>, </a:t>
            </a:r>
            <a:r>
              <a:rPr lang="ru-RU" sz="3000" dirty="0" smtClean="0">
                <a:solidFill>
                  <a:srgbClr val="253957"/>
                </a:solidFill>
                <a:latin typeface="Arial Narrow" charset="0"/>
                <a:ea typeface="Arial Narrow" charset="0"/>
                <a:cs typeface="Arial Narrow" charset="0"/>
              </a:rPr>
              <a:t>"</a:t>
            </a:r>
            <a:r>
              <a:rPr lang="ru-RU" sz="3000" dirty="0">
                <a:solidFill>
                  <a:srgbClr val="253957"/>
                </a:solidFill>
                <a:latin typeface="Arial Narrow" charset="0"/>
                <a:ea typeface="Arial Narrow" charset="0"/>
                <a:cs typeface="Arial Narrow" charset="0"/>
              </a:rPr>
              <a:t>Обработка и анализ данных" </a:t>
            </a:r>
          </a:p>
          <a:p>
            <a:pPr algn="just">
              <a:buFont typeface="Wingdings" pitchFamily="2" charset="2"/>
              <a:buChar char="Ø"/>
            </a:pPr>
            <a:endParaRPr lang="ru-RU" sz="2800" dirty="0">
              <a:solidFill>
                <a:srgbClr val="002060"/>
              </a:solidFill>
              <a:latin typeface="Arial Narrow" pitchFamily="34" charset="0"/>
            </a:endParaRPr>
          </a:p>
          <a:p>
            <a:pPr algn="just">
              <a:buFont typeface="Wingdings" pitchFamily="2" charset="2"/>
              <a:buChar char="Ø"/>
            </a:pPr>
            <a:endParaRPr lang="ru-RU" sz="2800" dirty="0">
              <a:solidFill>
                <a:srgbClr val="002060"/>
              </a:solidFill>
              <a:latin typeface="Arial Narrow" pitchFamily="34" charset="0"/>
            </a:endParaRPr>
          </a:p>
        </p:txBody>
      </p:sp>
      <p:sp>
        <p:nvSpPr>
          <p:cNvPr id="2" name="TextBox 1">
            <a:extLst>
              <a:ext uri="{FF2B5EF4-FFF2-40B4-BE49-F238E27FC236}">
                <a16:creationId xmlns:a16="http://schemas.microsoft.com/office/drawing/2014/main" xmlns="" id="{4913276A-BB50-4F3E-A323-96C5A35C4D86}"/>
              </a:ext>
            </a:extLst>
          </p:cNvPr>
          <p:cNvSpPr txBox="1"/>
          <p:nvPr/>
        </p:nvSpPr>
        <p:spPr>
          <a:xfrm>
            <a:off x="1808922" y="1547137"/>
            <a:ext cx="940241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3200" cap="all" dirty="0">
                <a:solidFill>
                  <a:srgbClr val="253957"/>
                </a:solidFill>
                <a:latin typeface="Arial Narrow" charset="0"/>
                <a:ea typeface="Arial Narrow" charset="0"/>
                <a:cs typeface="Arial Narrow" charset="0"/>
              </a:rPr>
              <a:t>ХАКАТОНЫ</a:t>
            </a:r>
            <a:r>
              <a:rPr lang="ru-RU" sz="5000" b="1" cap="all" dirty="0">
                <a:solidFill>
                  <a:srgbClr val="253957"/>
                </a:solidFill>
                <a:latin typeface="Arial Narrow" charset="0"/>
                <a:ea typeface="Arial Narrow" charset="0"/>
                <a:cs typeface="Arial Narrow" charset="0"/>
              </a:rPr>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29591" y="2482493"/>
            <a:ext cx="11430001" cy="5696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571500"/>
          <a:lstStyle/>
          <a:p>
            <a:pPr marL="228600" marR="0" lvl="0" indent="-228600" algn="l" defTabSz="584200" rtl="0" eaLnBrk="1" fontAlgn="auto" latinLnBrk="0" hangingPunct="0">
              <a:lnSpc>
                <a:spcPct val="100000"/>
              </a:lnSpc>
              <a:spcBef>
                <a:spcPts val="2000"/>
              </a:spcBef>
              <a:spcAft>
                <a:spcPts val="0"/>
              </a:spcAft>
              <a:buClrTx/>
              <a:buSzPct val="100000"/>
              <a:buFontTx/>
              <a:buChar char="•"/>
              <a:tabLst/>
              <a:defRPr sz="2100">
                <a:solidFill>
                  <a:srgbClr val="253957"/>
                </a:solidFill>
                <a:latin typeface="+mn-lt"/>
                <a:ea typeface="+mn-ea"/>
                <a:cs typeface="+mn-cs"/>
                <a:sym typeface="Arial Narrow"/>
              </a:defRPr>
            </a:pPr>
            <a:endParaRPr kumimoji="0" lang="ru-RU" sz="2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7" name="TextBox 6"/>
          <p:cNvSpPr txBox="1"/>
          <p:nvPr/>
        </p:nvSpPr>
        <p:spPr>
          <a:xfrm>
            <a:off x="970279" y="3158126"/>
            <a:ext cx="11247122" cy="3785652"/>
          </a:xfrm>
          <a:prstGeom prst="rect">
            <a:avLst/>
          </a:prstGeom>
          <a:noFill/>
        </p:spPr>
        <p:txBody>
          <a:bodyPr wrap="square" rtlCol="0">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lang="ru-RU" sz="3000" b="1" dirty="0">
                <a:solidFill>
                  <a:srgbClr val="253957"/>
                </a:solidFill>
                <a:latin typeface="Arial Narrow" charset="0"/>
                <a:ea typeface="Arial Narrow" charset="0"/>
                <a:cs typeface="Arial Narrow" charset="0"/>
              </a:rPr>
              <a:t>«Академия Менторства» </a:t>
            </a:r>
            <a:r>
              <a:rPr lang="ru-RU" sz="3000" b="1" dirty="0" smtClean="0">
                <a:solidFill>
                  <a:srgbClr val="253957"/>
                </a:solidFill>
                <a:latin typeface="Arial Narrow" charset="0"/>
                <a:ea typeface="Arial Narrow" charset="0"/>
                <a:cs typeface="Arial Narrow" charset="0"/>
              </a:rPr>
              <a:t>для  студентов </a:t>
            </a:r>
            <a:r>
              <a:rPr lang="ru-RU" sz="3000" b="1" dirty="0">
                <a:solidFill>
                  <a:srgbClr val="253957"/>
                </a:solidFill>
                <a:latin typeface="Arial Narrow" charset="0"/>
                <a:ea typeface="Arial Narrow" charset="0"/>
                <a:cs typeface="Arial Narrow" charset="0"/>
              </a:rPr>
              <a:t>с участием  выпускников совместно с БИ «</a:t>
            </a:r>
            <a:r>
              <a:rPr lang="ru-RU" sz="3000" b="1" dirty="0" err="1">
                <a:solidFill>
                  <a:srgbClr val="253957"/>
                </a:solidFill>
                <a:latin typeface="Arial Narrow" charset="0"/>
                <a:ea typeface="Arial Narrow" charset="0"/>
                <a:cs typeface="Arial Narrow" charset="0"/>
              </a:rPr>
              <a:t>Ингрия</a:t>
            </a:r>
            <a:r>
              <a:rPr lang="ru-RU" sz="3000" b="1" dirty="0">
                <a:solidFill>
                  <a:srgbClr val="253957"/>
                </a:solidFill>
                <a:latin typeface="Arial Narrow" charset="0"/>
                <a:ea typeface="Arial Narrow" charset="0"/>
                <a:cs typeface="Arial Narrow" charset="0"/>
              </a:rPr>
              <a:t>»</a:t>
            </a:r>
          </a:p>
          <a:p>
            <a:pPr marL="0" marR="0" lvl="0" indent="0" algn="l" defTabSz="584200" rtl="0" eaLnBrk="1" fontAlgn="auto" latinLnBrk="0" hangingPunct="0">
              <a:lnSpc>
                <a:spcPct val="100000"/>
              </a:lnSpc>
              <a:spcBef>
                <a:spcPts val="0"/>
              </a:spcBef>
              <a:spcAft>
                <a:spcPts val="0"/>
              </a:spcAft>
              <a:buClrTx/>
              <a:buSzTx/>
              <a:buFontTx/>
              <a:buNone/>
              <a:tabLst/>
              <a:defRPr/>
            </a:pPr>
            <a:endParaRPr lang="ru-RU" sz="3000" b="1" dirty="0">
              <a:solidFill>
                <a:srgbClr val="253957"/>
              </a:solidFill>
              <a:latin typeface="Arial Narrow" charset="0"/>
              <a:ea typeface="Arial Narrow" charset="0"/>
              <a:cs typeface="Arial Narrow" charset="0"/>
              <a:sym typeface="Arial Narrow"/>
            </a:endParaRPr>
          </a:p>
          <a:p>
            <a:pPr marL="0" marR="0" lvl="0" indent="0" algn="l" defTabSz="584200" rtl="0" eaLnBrk="1" fontAlgn="auto" latinLnBrk="0" hangingPunct="0">
              <a:lnSpc>
                <a:spcPct val="100000"/>
              </a:lnSpc>
              <a:spcBef>
                <a:spcPts val="0"/>
              </a:spcBef>
              <a:spcAft>
                <a:spcPts val="0"/>
              </a:spcAft>
              <a:buClrTx/>
              <a:buSzTx/>
              <a:buFontTx/>
              <a:buNone/>
              <a:tabLst/>
              <a:defRPr/>
            </a:pPr>
            <a:r>
              <a:rPr lang="ru-RU" sz="3000" dirty="0">
                <a:solidFill>
                  <a:srgbClr val="253957"/>
                </a:solidFill>
                <a:latin typeface="Arial Narrow" charset="0"/>
                <a:ea typeface="Arial Narrow" charset="0"/>
                <a:cs typeface="Arial Narrow" charset="0"/>
                <a:sym typeface="Arial Narrow"/>
              </a:rPr>
              <a:t>Полугодовая стажировка группы студентов (8 студентов)  в проектах и компаниях-резидентах. Работа в качестве помощников координаторов новых  направлений «Искусственный интеллект»   и «Цифровая экономика»</a:t>
            </a:r>
          </a:p>
          <a:p>
            <a:pPr marL="0" marR="0" lvl="0" indent="0" algn="l" defTabSz="584200" rtl="0" eaLnBrk="1" fontAlgn="auto" latinLnBrk="0" hangingPunct="0">
              <a:lnSpc>
                <a:spcPct val="100000"/>
              </a:lnSpc>
              <a:spcBef>
                <a:spcPts val="0"/>
              </a:spcBef>
              <a:spcAft>
                <a:spcPts val="0"/>
              </a:spcAft>
              <a:buClrTx/>
              <a:buSzTx/>
              <a:buFontTx/>
              <a:buNone/>
              <a:tabLst/>
              <a:defRPr/>
            </a:pPr>
            <a:endParaRPr lang="ru-RU" sz="3000" dirty="0">
              <a:solidFill>
                <a:srgbClr val="253957"/>
              </a:solidFill>
              <a:latin typeface="Arial Narrow" charset="0"/>
              <a:ea typeface="Arial Narrow" charset="0"/>
              <a:cs typeface="Arial Narrow" charset="0"/>
              <a:sym typeface="Arial Narrow"/>
            </a:endParaRPr>
          </a:p>
        </p:txBody>
      </p:sp>
      <p:sp>
        <p:nvSpPr>
          <p:cNvPr id="2" name="TextBox 1">
            <a:extLst>
              <a:ext uri="{FF2B5EF4-FFF2-40B4-BE49-F238E27FC236}">
                <a16:creationId xmlns:a16="http://schemas.microsoft.com/office/drawing/2014/main" xmlns="" id="{3D84E82E-51D6-4A63-9527-42EC5AB1E10D}"/>
              </a:ext>
            </a:extLst>
          </p:cNvPr>
          <p:cNvSpPr txBox="1"/>
          <p:nvPr/>
        </p:nvSpPr>
        <p:spPr>
          <a:xfrm>
            <a:off x="814451" y="1999345"/>
            <a:ext cx="1124712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3200" cap="all" dirty="0">
                <a:solidFill>
                  <a:srgbClr val="253957"/>
                </a:solidFill>
                <a:latin typeface="Arial Narrow" charset="0"/>
                <a:ea typeface="Arial Narrow" charset="0"/>
                <a:cs typeface="Arial Narrow" charset="0"/>
              </a:rPr>
              <a:t>ПЛАНЫ ПО РАЗВИТИЮ ОБРАЗОВАТЕЛЬНЫХ ПРОЕКТОВ </a:t>
            </a:r>
          </a:p>
        </p:txBody>
      </p:sp>
    </p:spTree>
    <p:extLst>
      <p:ext uri="{BB962C8B-B14F-4D97-AF65-F5344CB8AC3E}">
        <p14:creationId xmlns:p14="http://schemas.microsoft.com/office/powerpoint/2010/main" val="17109575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209364"/>
            <a:ext cx="11430001" cy="5696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571500"/>
          <a:lstStyle/>
          <a:p>
            <a:pPr marL="228600" marR="0" lvl="0" indent="-228600" algn="l" defTabSz="584200" rtl="0" eaLnBrk="1" fontAlgn="auto" latinLnBrk="0" hangingPunct="0">
              <a:lnSpc>
                <a:spcPct val="100000"/>
              </a:lnSpc>
              <a:spcBef>
                <a:spcPts val="2000"/>
              </a:spcBef>
              <a:spcAft>
                <a:spcPts val="0"/>
              </a:spcAft>
              <a:buClrTx/>
              <a:buSzPct val="100000"/>
              <a:buFontTx/>
              <a:buChar char="•"/>
              <a:tabLst/>
              <a:defRPr sz="2100">
                <a:solidFill>
                  <a:srgbClr val="253957"/>
                </a:solidFill>
                <a:latin typeface="+mn-lt"/>
                <a:ea typeface="+mn-ea"/>
                <a:cs typeface="+mn-cs"/>
                <a:sym typeface="Arial Narrow"/>
              </a:defRPr>
            </a:pPr>
            <a:endParaRPr kumimoji="0" lang="ru-RU" sz="2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879728"/>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lvl="0" algn="l">
              <a:defRPr/>
            </a:pPr>
            <a:r>
              <a:rPr lang="ru-RU" sz="3000" b="1" dirty="0">
                <a:solidFill>
                  <a:srgbClr val="253957"/>
                </a:solidFill>
                <a:latin typeface="Arial Narrow" charset="0"/>
                <a:ea typeface="Arial Narrow" charset="0"/>
                <a:cs typeface="Arial Narrow" charset="0"/>
              </a:rPr>
              <a:t>Система коротких интенсивных курсов  (мастер-классов) </a:t>
            </a:r>
            <a:r>
              <a:rPr lang="ru-RU" sz="3000" b="1" dirty="0" smtClean="0">
                <a:solidFill>
                  <a:srgbClr val="253957"/>
                </a:solidFill>
                <a:latin typeface="Arial Narrow" charset="0"/>
                <a:ea typeface="Arial Narrow" charset="0"/>
                <a:cs typeface="Arial Narrow" charset="0"/>
              </a:rPr>
              <a:t> от действующих предпринимателей  и сотрудников  НИУ ВШЭ  для студентов, участвующих в </a:t>
            </a:r>
            <a:r>
              <a:rPr lang="ru-RU" sz="3000" b="1" dirty="0">
                <a:solidFill>
                  <a:srgbClr val="253957"/>
                </a:solidFill>
                <a:latin typeface="Arial Narrow" charset="0"/>
                <a:ea typeface="Arial Narrow" charset="0"/>
                <a:cs typeface="Arial Narrow" charset="0"/>
              </a:rPr>
              <a:t>конкурсах  </a:t>
            </a:r>
            <a:endParaRPr lang="en-US" sz="3000" b="1" dirty="0">
              <a:solidFill>
                <a:srgbClr val="253957"/>
              </a:solidFill>
              <a:latin typeface="Arial Narrow" charset="0"/>
              <a:ea typeface="Arial Narrow" charset="0"/>
              <a:cs typeface="Arial Narrow" charset="0"/>
            </a:endParaRPr>
          </a:p>
          <a:p>
            <a:pPr marL="0" marR="0" lvl="0" indent="0" algn="l" defTabSz="584200" rtl="0" eaLnBrk="1" fontAlgn="auto" latinLnBrk="0" hangingPunct="0">
              <a:lnSpc>
                <a:spcPct val="100000"/>
              </a:lnSpc>
              <a:spcBef>
                <a:spcPts val="0"/>
              </a:spcBef>
              <a:spcAft>
                <a:spcPts val="0"/>
              </a:spcAft>
              <a:buClrTx/>
              <a:buSzTx/>
              <a:buFontTx/>
              <a:buNone/>
              <a:tabLst/>
              <a:defRPr sz="5000" b="1" cap="all">
                <a:solidFill>
                  <a:srgbClr val="253957"/>
                </a:solidFill>
                <a:latin typeface="+mn-lt"/>
                <a:ea typeface="+mn-ea"/>
                <a:cs typeface="+mn-cs"/>
                <a:sym typeface="Arial Narrow"/>
              </a:defRPr>
            </a:pPr>
            <a:endParaRPr kumimoji="0" sz="5000" b="1" i="0" u="none" strike="noStrike" kern="0" cap="all" spc="0" normalizeH="0" baseline="0" noProof="0" dirty="0">
              <a:ln>
                <a:noFill/>
              </a:ln>
              <a:solidFill>
                <a:srgbClr val="253957"/>
              </a:solidFill>
              <a:effectLst/>
              <a:uLnTx/>
              <a:uFillTx/>
              <a:latin typeface="Arial Narrow" pitchFamily="34" charset="0"/>
              <a:ea typeface="Arial Narrow" charset="0"/>
              <a:cs typeface="Arial Narrow" charset="0"/>
              <a:sym typeface="Arial Narrow"/>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9" name="Прямоугольник 8"/>
          <p:cNvSpPr/>
          <p:nvPr/>
        </p:nvSpPr>
        <p:spPr>
          <a:xfrm>
            <a:off x="1072662" y="3524690"/>
            <a:ext cx="6277707" cy="6186309"/>
          </a:xfrm>
          <a:prstGeom prst="rect">
            <a:avLst/>
          </a:prstGeom>
        </p:spPr>
        <p:txBody>
          <a:bodyPr wrap="square">
            <a:spAutoFit/>
          </a:bodyPr>
          <a:lstStyle/>
          <a:p>
            <a:pPr lvl="0" algn="l">
              <a:defRPr/>
            </a:pPr>
            <a:r>
              <a:rPr lang="ru-RU" sz="3000" b="1" dirty="0">
                <a:solidFill>
                  <a:srgbClr val="253957"/>
                </a:solidFill>
                <a:latin typeface="Arial Narrow" charset="0"/>
                <a:ea typeface="Arial Narrow" charset="0"/>
                <a:cs typeface="Arial Narrow" charset="0"/>
              </a:rPr>
              <a:t>Двенадцать базовых курсов</a:t>
            </a:r>
          </a:p>
          <a:p>
            <a:pPr lvl="0" algn="l">
              <a:buFont typeface="Wingdings" pitchFamily="2" charset="2"/>
              <a:buChar char="Ø"/>
              <a:defRPr/>
            </a:pPr>
            <a:r>
              <a:rPr lang="ru-RU" sz="3000" b="1" dirty="0">
                <a:solidFill>
                  <a:srgbClr val="253957"/>
                </a:solidFill>
                <a:latin typeface="Arial Narrow" charset="0"/>
                <a:ea typeface="Arial Narrow" charset="0"/>
                <a:cs typeface="Arial Narrow" charset="0"/>
              </a:rPr>
              <a:t> </a:t>
            </a:r>
            <a:r>
              <a:rPr lang="ru-RU" sz="3000" dirty="0">
                <a:solidFill>
                  <a:srgbClr val="253957"/>
                </a:solidFill>
                <a:latin typeface="Arial Narrow" charset="0"/>
                <a:ea typeface="Arial Narrow" charset="0"/>
                <a:cs typeface="Arial Narrow" charset="0"/>
              </a:rPr>
              <a:t>Основы предпринимательства,</a:t>
            </a:r>
          </a:p>
          <a:p>
            <a:pPr lvl="0" algn="l">
              <a:buFont typeface="Wingdings" pitchFamily="2" charset="2"/>
              <a:buChar char="Ø"/>
              <a:defRPr/>
            </a:pPr>
            <a:r>
              <a:rPr lang="ru-RU" sz="3000" dirty="0">
                <a:solidFill>
                  <a:srgbClr val="253957"/>
                </a:solidFill>
                <a:latin typeface="Arial Narrow" charset="0"/>
                <a:ea typeface="Arial Narrow" charset="0"/>
                <a:cs typeface="Arial Narrow" charset="0"/>
              </a:rPr>
              <a:t> Предпринимательские финансы</a:t>
            </a:r>
          </a:p>
          <a:p>
            <a:pPr lvl="0" algn="l">
              <a:buFont typeface="Wingdings" pitchFamily="2" charset="2"/>
              <a:buChar char="Ø"/>
              <a:defRPr/>
            </a:pPr>
            <a:r>
              <a:rPr lang="ru-RU" sz="3000" dirty="0">
                <a:solidFill>
                  <a:srgbClr val="253957"/>
                </a:solidFill>
                <a:latin typeface="Arial Narrow" charset="0"/>
                <a:ea typeface="Arial Narrow" charset="0"/>
                <a:cs typeface="Arial Narrow" charset="0"/>
              </a:rPr>
              <a:t> Управление </a:t>
            </a:r>
            <a:r>
              <a:rPr lang="ru-RU" sz="3000" dirty="0" err="1">
                <a:solidFill>
                  <a:srgbClr val="253957"/>
                </a:solidFill>
                <a:latin typeface="Arial Narrow" charset="0"/>
                <a:ea typeface="Arial Narrow" charset="0"/>
                <a:cs typeface="Arial Narrow" charset="0"/>
              </a:rPr>
              <a:t>стартапом</a:t>
            </a:r>
            <a:endParaRPr lang="ru-RU" sz="3000" dirty="0">
              <a:solidFill>
                <a:srgbClr val="253957"/>
              </a:solidFill>
              <a:latin typeface="Arial Narrow" charset="0"/>
              <a:ea typeface="Arial Narrow" charset="0"/>
              <a:cs typeface="Arial Narrow" charset="0"/>
            </a:endParaRPr>
          </a:p>
          <a:p>
            <a:pPr lvl="0" algn="l">
              <a:buFont typeface="Wingdings" pitchFamily="2" charset="2"/>
              <a:buChar char="Ø"/>
              <a:defRPr/>
            </a:pPr>
            <a:r>
              <a:rPr lang="ru-RU" sz="3000" dirty="0">
                <a:solidFill>
                  <a:srgbClr val="253957"/>
                </a:solidFill>
                <a:latin typeface="Arial Narrow" charset="0"/>
                <a:ea typeface="Arial Narrow" charset="0"/>
                <a:cs typeface="Arial Narrow" charset="0"/>
              </a:rPr>
              <a:t> Маркетинг для предпринимателей и др.</a:t>
            </a:r>
          </a:p>
          <a:p>
            <a:pPr lvl="0" algn="l">
              <a:defRPr/>
            </a:pPr>
            <a:endParaRPr lang="ru-RU" sz="3000" b="1" dirty="0">
              <a:solidFill>
                <a:srgbClr val="253957"/>
              </a:solidFill>
              <a:latin typeface="Arial Narrow" charset="0"/>
              <a:ea typeface="Arial Narrow" charset="0"/>
              <a:cs typeface="Arial Narrow" charset="0"/>
            </a:endParaRPr>
          </a:p>
          <a:p>
            <a:pPr lvl="0" algn="l">
              <a:defRPr/>
            </a:pPr>
            <a:r>
              <a:rPr lang="ru-RU" sz="3000" b="1" dirty="0">
                <a:solidFill>
                  <a:srgbClr val="253957"/>
                </a:solidFill>
                <a:latin typeface="Arial Narrow" charset="0"/>
                <a:ea typeface="Arial Narrow" charset="0"/>
                <a:cs typeface="Arial Narrow" charset="0"/>
              </a:rPr>
              <a:t>Шесть специальных курсов</a:t>
            </a:r>
          </a:p>
          <a:p>
            <a:pPr lvl="0" algn="l">
              <a:buFont typeface="Wingdings" pitchFamily="2" charset="2"/>
              <a:buChar char="Ø"/>
              <a:defRPr/>
            </a:pPr>
            <a:r>
              <a:rPr lang="ru-RU" sz="3000" b="1" dirty="0">
                <a:solidFill>
                  <a:srgbClr val="253957"/>
                </a:solidFill>
                <a:latin typeface="Arial Narrow" charset="0"/>
                <a:ea typeface="Arial Narrow" charset="0"/>
                <a:cs typeface="Arial Narrow" charset="0"/>
              </a:rPr>
              <a:t> </a:t>
            </a:r>
            <a:r>
              <a:rPr lang="ru-RU" sz="3000" dirty="0">
                <a:solidFill>
                  <a:srgbClr val="253957"/>
                </a:solidFill>
                <a:latin typeface="Arial Narrow" charset="0"/>
                <a:ea typeface="Arial Narrow" charset="0"/>
                <a:cs typeface="Arial Narrow" charset="0"/>
              </a:rPr>
              <a:t>Лин-</a:t>
            </a:r>
            <a:r>
              <a:rPr lang="ru-RU" sz="3000" dirty="0" err="1">
                <a:solidFill>
                  <a:srgbClr val="253957"/>
                </a:solidFill>
                <a:latin typeface="Arial Narrow" charset="0"/>
                <a:ea typeface="Arial Narrow" charset="0"/>
                <a:cs typeface="Arial Narrow" charset="0"/>
              </a:rPr>
              <a:t>стартап</a:t>
            </a:r>
            <a:endParaRPr lang="ru-RU" sz="3000" dirty="0">
              <a:solidFill>
                <a:srgbClr val="253957"/>
              </a:solidFill>
              <a:latin typeface="Arial Narrow" charset="0"/>
              <a:ea typeface="Arial Narrow" charset="0"/>
              <a:cs typeface="Arial Narrow" charset="0"/>
            </a:endParaRPr>
          </a:p>
          <a:p>
            <a:pPr lvl="0" algn="l">
              <a:buFont typeface="Wingdings" pitchFamily="2" charset="2"/>
              <a:buChar char="Ø"/>
              <a:defRPr/>
            </a:pPr>
            <a:r>
              <a:rPr lang="ru-RU" sz="3000" dirty="0">
                <a:solidFill>
                  <a:srgbClr val="253957"/>
                </a:solidFill>
                <a:latin typeface="Arial Narrow" charset="0"/>
                <a:ea typeface="Arial Narrow" charset="0"/>
                <a:cs typeface="Arial Narrow" charset="0"/>
              </a:rPr>
              <a:t> Интернет-маркетинг</a:t>
            </a:r>
          </a:p>
          <a:p>
            <a:pPr lvl="0" algn="l">
              <a:buFont typeface="Wingdings" pitchFamily="2" charset="2"/>
              <a:buChar char="Ø"/>
              <a:defRPr/>
            </a:pPr>
            <a:r>
              <a:rPr lang="ru-RU" sz="3000" dirty="0">
                <a:solidFill>
                  <a:srgbClr val="253957"/>
                </a:solidFill>
                <a:latin typeface="Arial Narrow" charset="0"/>
                <a:ea typeface="Arial Narrow" charset="0"/>
                <a:cs typeface="Arial Narrow" charset="0"/>
              </a:rPr>
              <a:t> Бизнес планирование и моделирование и др.</a:t>
            </a:r>
          </a:p>
          <a:p>
            <a:pPr lvl="0" algn="l">
              <a:buFont typeface="Arial" pitchFamily="34" charset="0"/>
              <a:buChar char="•"/>
              <a:defRPr/>
            </a:pPr>
            <a:endParaRPr lang="ru-RU" dirty="0">
              <a:solidFill>
                <a:schemeClr val="accent5"/>
              </a:solidFill>
              <a:latin typeface="Arial Narrow" pitchFamily="34" charset="0"/>
            </a:endParaRPr>
          </a:p>
        </p:txBody>
      </p:sp>
      <p:sp>
        <p:nvSpPr>
          <p:cNvPr id="11" name="Блок-схема: процесс 10"/>
          <p:cNvSpPr/>
          <p:nvPr/>
        </p:nvSpPr>
        <p:spPr>
          <a:xfrm>
            <a:off x="7791774" y="3818703"/>
            <a:ext cx="4683838" cy="454545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ru-RU" sz="3000" b="1" dirty="0">
                <a:solidFill>
                  <a:srgbClr val="002060"/>
                </a:solidFill>
                <a:latin typeface="Arial Narrow" pitchFamily="34" charset="0"/>
                <a:ea typeface="+mj-ea"/>
                <a:cs typeface="+mj-cs"/>
              </a:rPr>
              <a:t>Ведут </a:t>
            </a:r>
          </a:p>
          <a:p>
            <a:pPr algn="l"/>
            <a:r>
              <a:rPr lang="ru-RU" sz="3000" b="1" dirty="0">
                <a:solidFill>
                  <a:srgbClr val="002060"/>
                </a:solidFill>
                <a:latin typeface="Arial Narrow" pitchFamily="34" charset="0"/>
                <a:ea typeface="+mj-ea"/>
                <a:cs typeface="+mj-cs"/>
              </a:rPr>
              <a:t>сотрудники </a:t>
            </a:r>
          </a:p>
          <a:p>
            <a:pPr marL="457200" indent="-457200" algn="l">
              <a:buFont typeface="Arial" panose="020B0604020202020204" pitchFamily="34" charset="0"/>
              <a:buChar char="•"/>
            </a:pPr>
            <a:r>
              <a:rPr lang="ru-RU" sz="3000" dirty="0">
                <a:solidFill>
                  <a:srgbClr val="002060"/>
                </a:solidFill>
                <a:latin typeface="Arial Narrow" pitchFamily="34" charset="0"/>
                <a:ea typeface="+mj-ea"/>
                <a:cs typeface="+mj-cs"/>
              </a:rPr>
              <a:t>ЦИП  </a:t>
            </a:r>
          </a:p>
          <a:p>
            <a:pPr marL="457200" indent="-457200" algn="l">
              <a:buFont typeface="Arial" panose="020B0604020202020204" pitchFamily="34" charset="0"/>
              <a:buChar char="•"/>
            </a:pPr>
            <a:r>
              <a:rPr lang="ru-RU" sz="3000" dirty="0">
                <a:solidFill>
                  <a:srgbClr val="002060"/>
                </a:solidFill>
                <a:latin typeface="Arial Narrow" pitchFamily="34" charset="0"/>
                <a:ea typeface="+mj-ea"/>
                <a:cs typeface="+mj-cs"/>
              </a:rPr>
              <a:t>ИДПО </a:t>
            </a:r>
          </a:p>
          <a:p>
            <a:pPr marL="457200" indent="-457200" algn="l">
              <a:buFont typeface="Arial" panose="020B0604020202020204" pitchFamily="34" charset="0"/>
              <a:buChar char="•"/>
            </a:pPr>
            <a:r>
              <a:rPr lang="ru-RU" sz="3000" dirty="0">
                <a:solidFill>
                  <a:srgbClr val="002060"/>
                </a:solidFill>
                <a:latin typeface="Arial Narrow" pitchFamily="34" charset="0"/>
                <a:ea typeface="+mj-ea"/>
                <a:cs typeface="+mj-cs"/>
              </a:rPr>
              <a:t>преподаватели  департаментов менеджмента , финансов и экономики</a:t>
            </a:r>
          </a:p>
        </p:txBody>
      </p:sp>
    </p:spTree>
    <p:extLst>
      <p:ext uri="{BB962C8B-B14F-4D97-AF65-F5344CB8AC3E}">
        <p14:creationId xmlns:p14="http://schemas.microsoft.com/office/powerpoint/2010/main" val="17109575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209364"/>
            <a:ext cx="11430001" cy="5696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571500"/>
          <a:lstStyle/>
          <a:p>
            <a:pPr marL="228600" marR="0" lvl="0" indent="-228600" algn="l" defTabSz="584200" rtl="0" eaLnBrk="1" fontAlgn="auto" latinLnBrk="0" hangingPunct="0">
              <a:lnSpc>
                <a:spcPct val="100000"/>
              </a:lnSpc>
              <a:spcBef>
                <a:spcPts val="2000"/>
              </a:spcBef>
              <a:spcAft>
                <a:spcPts val="0"/>
              </a:spcAft>
              <a:buClrTx/>
              <a:buSzPct val="100000"/>
              <a:buFontTx/>
              <a:buChar char="•"/>
              <a:tabLst/>
              <a:defRPr sz="2100">
                <a:solidFill>
                  <a:srgbClr val="253957"/>
                </a:solidFill>
                <a:latin typeface="+mn-lt"/>
                <a:ea typeface="+mn-ea"/>
                <a:cs typeface="+mn-cs"/>
                <a:sym typeface="Arial Narrow"/>
              </a:defRPr>
            </a:pPr>
            <a:endParaRPr kumimoji="0" lang="ru-RU" sz="2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574800"/>
            <a:ext cx="11430002" cy="12387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a:pPr>
            <a:r>
              <a:rPr lang="ru-RU" sz="3200" b="1" cap="all" dirty="0">
                <a:solidFill>
                  <a:srgbClr val="253957"/>
                </a:solidFill>
                <a:latin typeface="Arial Narrow" charset="0"/>
                <a:ea typeface="Arial Narrow" charset="0"/>
                <a:cs typeface="Arial Narrow" charset="0"/>
              </a:rPr>
              <a:t>Организация проектной работы  для реализации принципа  «</a:t>
            </a:r>
            <a:r>
              <a:rPr lang="ru-RU" sz="3200" b="1" cap="all" dirty="0" err="1">
                <a:solidFill>
                  <a:srgbClr val="253957"/>
                </a:solidFill>
                <a:latin typeface="Arial Narrow" charset="0"/>
                <a:ea typeface="Arial Narrow" charset="0"/>
                <a:cs typeface="Arial Narrow" charset="0"/>
              </a:rPr>
              <a:t>Стартап</a:t>
            </a:r>
            <a:r>
              <a:rPr lang="ru-RU" sz="3200" b="1" cap="all" dirty="0">
                <a:solidFill>
                  <a:srgbClr val="253957"/>
                </a:solidFill>
                <a:latin typeface="Arial Narrow" charset="0"/>
                <a:ea typeface="Arial Narrow" charset="0"/>
                <a:cs typeface="Arial Narrow" charset="0"/>
              </a:rPr>
              <a:t> как диплом» для ОП бакалавриата «Менеджмент»</a:t>
            </a:r>
          </a:p>
          <a:p>
            <a:pPr lvl="0" algn="l">
              <a:defRPr/>
            </a:pPr>
            <a:r>
              <a:rPr lang="ru-RU" sz="3400" b="1" cap="all" dirty="0">
                <a:solidFill>
                  <a:srgbClr val="253957"/>
                </a:solidFill>
                <a:latin typeface="Arial Narrow" charset="0"/>
                <a:ea typeface="Arial Narrow" charset="0"/>
                <a:cs typeface="Arial Narrow" charset="0"/>
              </a:rPr>
              <a:t>  </a:t>
            </a:r>
            <a:endParaRPr lang="en-US" sz="3400" b="1" cap="all" dirty="0">
              <a:solidFill>
                <a:srgbClr val="253957"/>
              </a:solidFill>
              <a:latin typeface="Arial Narrow" charset="0"/>
              <a:ea typeface="Arial Narrow" charset="0"/>
              <a:cs typeface="Arial Narrow" charset="0"/>
            </a:endParaRPr>
          </a:p>
          <a:p>
            <a:pPr marL="0" marR="0" lvl="0" indent="0" algn="l" defTabSz="584200" rtl="0" eaLnBrk="1" fontAlgn="auto" latinLnBrk="0" hangingPunct="0">
              <a:lnSpc>
                <a:spcPct val="100000"/>
              </a:lnSpc>
              <a:spcBef>
                <a:spcPts val="0"/>
              </a:spcBef>
              <a:spcAft>
                <a:spcPts val="0"/>
              </a:spcAft>
              <a:buClrTx/>
              <a:buSzTx/>
              <a:buFontTx/>
              <a:buNone/>
              <a:tabLst/>
              <a:defRPr sz="5000" b="1" cap="all">
                <a:solidFill>
                  <a:srgbClr val="253957"/>
                </a:solidFill>
                <a:latin typeface="+mn-lt"/>
                <a:ea typeface="+mn-ea"/>
                <a:cs typeface="+mn-cs"/>
                <a:sym typeface="Arial Narrow"/>
              </a:defRPr>
            </a:pPr>
            <a:endParaRPr kumimoji="0" sz="5000" b="1" i="0" u="none" strike="noStrike" kern="0" cap="all"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9" name="Прямоугольник 8"/>
          <p:cNvSpPr/>
          <p:nvPr/>
        </p:nvSpPr>
        <p:spPr>
          <a:xfrm>
            <a:off x="1072662" y="3524690"/>
            <a:ext cx="6277707" cy="1015663"/>
          </a:xfrm>
          <a:prstGeom prst="rect">
            <a:avLst/>
          </a:prstGeom>
        </p:spPr>
        <p:txBody>
          <a:bodyPr wrap="square">
            <a:spAutoFit/>
          </a:bodyPr>
          <a:lstStyle/>
          <a:p>
            <a:pPr lvl="0" algn="l">
              <a:defRPr/>
            </a:pPr>
            <a:r>
              <a:rPr lang="ru-RU" sz="2400" dirty="0">
                <a:solidFill>
                  <a:srgbClr val="002060"/>
                </a:solidFill>
                <a:latin typeface="Arial Narrow" pitchFamily="34" charset="0"/>
              </a:rPr>
              <a:t>.</a:t>
            </a:r>
          </a:p>
          <a:p>
            <a:pPr lvl="0" algn="l">
              <a:buFont typeface="Arial" pitchFamily="34" charset="0"/>
              <a:buChar char="•"/>
              <a:defRPr/>
            </a:pPr>
            <a:endParaRPr lang="ru-RU" dirty="0">
              <a:solidFill>
                <a:schemeClr val="accent5"/>
              </a:solidFill>
              <a:latin typeface="Arial Narrow" pitchFamily="34" charset="0"/>
            </a:endParaRPr>
          </a:p>
        </p:txBody>
      </p:sp>
      <p:sp>
        <p:nvSpPr>
          <p:cNvPr id="13" name="Прямоугольник 12"/>
          <p:cNvSpPr/>
          <p:nvPr/>
        </p:nvSpPr>
        <p:spPr>
          <a:xfrm>
            <a:off x="1072662" y="3209364"/>
            <a:ext cx="11457053" cy="5170646"/>
          </a:xfrm>
          <a:prstGeom prst="rect">
            <a:avLst/>
          </a:prstGeom>
        </p:spPr>
        <p:txBody>
          <a:bodyPr wrap="square">
            <a:spAutoFit/>
          </a:bodyPr>
          <a:lstStyle/>
          <a:p>
            <a:pPr lvl="0" algn="l">
              <a:defRPr/>
            </a:pPr>
            <a:r>
              <a:rPr lang="ru-RU" sz="3000" b="1" dirty="0">
                <a:solidFill>
                  <a:srgbClr val="253957"/>
                </a:solidFill>
                <a:latin typeface="Arial Narrow" charset="0"/>
                <a:ea typeface="Arial Narrow" charset="0"/>
                <a:cs typeface="Arial Narrow" charset="0"/>
                <a:sym typeface="Arial Narrow"/>
              </a:rPr>
              <a:t>Практикумы и проектная работа -</a:t>
            </a:r>
            <a:r>
              <a:rPr lang="ru-RU" sz="3000" dirty="0">
                <a:solidFill>
                  <a:srgbClr val="253957"/>
                </a:solidFill>
                <a:latin typeface="Arial Narrow" charset="0"/>
                <a:ea typeface="Arial Narrow" charset="0"/>
                <a:cs typeface="Arial Narrow" charset="0"/>
                <a:sym typeface="Arial Narrow"/>
              </a:rPr>
              <a:t>1. Идентификация клиента, определение технологий, формулирование бизнес- идеи, влияние регуляторного окружения фирмы.</a:t>
            </a:r>
          </a:p>
          <a:p>
            <a:pPr lvl="0" algn="l">
              <a:defRPr/>
            </a:pPr>
            <a:endParaRPr lang="ru-RU" sz="3000" b="1" dirty="0">
              <a:solidFill>
                <a:srgbClr val="253957"/>
              </a:solidFill>
              <a:latin typeface="Arial Narrow" charset="0"/>
              <a:ea typeface="Arial Narrow" charset="0"/>
              <a:cs typeface="Arial Narrow" charset="0"/>
              <a:sym typeface="Arial Narrow"/>
            </a:endParaRPr>
          </a:p>
          <a:p>
            <a:pPr lvl="0" algn="l">
              <a:defRPr/>
            </a:pPr>
            <a:r>
              <a:rPr lang="ru-RU" sz="3000" b="1" dirty="0">
                <a:solidFill>
                  <a:srgbClr val="253957"/>
                </a:solidFill>
                <a:latin typeface="Arial Narrow" charset="0"/>
                <a:ea typeface="Arial Narrow" charset="0"/>
                <a:cs typeface="Arial Narrow" charset="0"/>
                <a:sym typeface="Arial Narrow"/>
              </a:rPr>
              <a:t>Практикум и проектная работа – 2</a:t>
            </a:r>
            <a:r>
              <a:rPr lang="ru-RU" sz="3000" dirty="0">
                <a:solidFill>
                  <a:srgbClr val="253957"/>
                </a:solidFill>
                <a:latin typeface="Arial Narrow" charset="0"/>
                <a:ea typeface="Arial Narrow" charset="0"/>
                <a:cs typeface="Arial Narrow" charset="0"/>
                <a:sym typeface="Arial Narrow"/>
              </a:rPr>
              <a:t>. Разработка продукта, тестирование </a:t>
            </a:r>
            <a:r>
              <a:rPr lang="ru-RU" sz="3000" dirty="0" err="1">
                <a:solidFill>
                  <a:srgbClr val="253957"/>
                </a:solidFill>
                <a:latin typeface="Arial Narrow" charset="0"/>
                <a:ea typeface="Arial Narrow" charset="0"/>
                <a:cs typeface="Arial Narrow" charset="0"/>
                <a:sym typeface="Arial Narrow"/>
              </a:rPr>
              <a:t>бизнес-модели</a:t>
            </a:r>
            <a:r>
              <a:rPr lang="ru-RU" sz="3000" dirty="0">
                <a:solidFill>
                  <a:srgbClr val="253957"/>
                </a:solidFill>
                <a:latin typeface="Arial Narrow" charset="0"/>
                <a:ea typeface="Arial Narrow" charset="0"/>
                <a:cs typeface="Arial Narrow" charset="0"/>
                <a:sym typeface="Arial Narrow"/>
              </a:rPr>
              <a:t>, операционное планирование, запуск бизнеса</a:t>
            </a:r>
          </a:p>
          <a:p>
            <a:pPr lvl="0" algn="l">
              <a:defRPr/>
            </a:pPr>
            <a:endParaRPr lang="ru-RU" sz="3000" dirty="0">
              <a:solidFill>
                <a:srgbClr val="253957"/>
              </a:solidFill>
              <a:latin typeface="Arial Narrow" charset="0"/>
              <a:ea typeface="Arial Narrow" charset="0"/>
              <a:cs typeface="Arial Narrow" charset="0"/>
              <a:sym typeface="Arial Narrow"/>
            </a:endParaRPr>
          </a:p>
          <a:p>
            <a:pPr lvl="0" algn="l">
              <a:defRPr/>
            </a:pPr>
            <a:r>
              <a:rPr lang="ru-RU" sz="3000" b="1" dirty="0">
                <a:solidFill>
                  <a:srgbClr val="253957"/>
                </a:solidFill>
                <a:latin typeface="Arial Narrow" charset="0"/>
                <a:ea typeface="Arial Narrow" charset="0"/>
                <a:cs typeface="Arial Narrow" charset="0"/>
                <a:sym typeface="Arial Narrow"/>
              </a:rPr>
              <a:t>Практикум -3  </a:t>
            </a:r>
            <a:r>
              <a:rPr lang="ru-RU" sz="3000" dirty="0">
                <a:solidFill>
                  <a:srgbClr val="253957"/>
                </a:solidFill>
                <a:latin typeface="Arial Narrow" charset="0"/>
                <a:ea typeface="Arial Narrow" charset="0"/>
                <a:cs typeface="Arial Narrow" charset="0"/>
                <a:sym typeface="Arial Narrow"/>
              </a:rPr>
              <a:t>Финальный проект.  Индивидуальный </a:t>
            </a:r>
            <a:r>
              <a:rPr lang="ru-RU" sz="3000" dirty="0" err="1">
                <a:solidFill>
                  <a:srgbClr val="253957"/>
                </a:solidFill>
                <a:latin typeface="Arial Narrow" charset="0"/>
                <a:ea typeface="Arial Narrow" charset="0"/>
                <a:cs typeface="Arial Narrow" charset="0"/>
                <a:sym typeface="Arial Narrow"/>
              </a:rPr>
              <a:t>Стартап</a:t>
            </a:r>
            <a:endParaRPr lang="ru-RU" sz="3000" dirty="0">
              <a:solidFill>
                <a:srgbClr val="253957"/>
              </a:solidFill>
              <a:latin typeface="Arial Narrow" charset="0"/>
              <a:ea typeface="Arial Narrow" charset="0"/>
              <a:cs typeface="Arial Narrow" charset="0"/>
              <a:sym typeface="Arial Narrow"/>
            </a:endParaRPr>
          </a:p>
          <a:p>
            <a:pPr lvl="0" algn="l">
              <a:defRPr/>
            </a:pPr>
            <a:endParaRPr lang="ru-RU" sz="3000" b="1" dirty="0">
              <a:solidFill>
                <a:srgbClr val="253957"/>
              </a:solidFill>
              <a:latin typeface="Arial Narrow" charset="0"/>
              <a:ea typeface="Arial Narrow" charset="0"/>
              <a:cs typeface="Arial Narrow" charset="0"/>
              <a:sym typeface="Arial Narrow"/>
            </a:endParaRPr>
          </a:p>
          <a:p>
            <a:pPr lvl="0" algn="l">
              <a:defRPr/>
            </a:pPr>
            <a:r>
              <a:rPr lang="ru-RU" sz="3000" dirty="0">
                <a:solidFill>
                  <a:srgbClr val="253957"/>
                </a:solidFill>
                <a:latin typeface="Arial Narrow" charset="0"/>
                <a:ea typeface="Arial Narrow" charset="0"/>
                <a:cs typeface="Arial Narrow" charset="0"/>
                <a:sym typeface="Arial Narrow"/>
              </a:rPr>
              <a:t>Отбор в проекты  может производиться на различных мероприятиях  (</a:t>
            </a:r>
            <a:r>
              <a:rPr lang="ru-RU" sz="3000" dirty="0" err="1">
                <a:solidFill>
                  <a:srgbClr val="253957"/>
                </a:solidFill>
                <a:latin typeface="Arial Narrow" charset="0"/>
                <a:ea typeface="Arial Narrow" charset="0"/>
                <a:cs typeface="Arial Narrow" charset="0"/>
                <a:sym typeface="Arial Narrow"/>
              </a:rPr>
              <a:t>стартап</a:t>
            </a:r>
            <a:r>
              <a:rPr lang="ru-RU" sz="3000" dirty="0">
                <a:solidFill>
                  <a:srgbClr val="253957"/>
                </a:solidFill>
                <a:latin typeface="Arial Narrow" charset="0"/>
                <a:ea typeface="Arial Narrow" charset="0"/>
                <a:cs typeface="Arial Narrow" charset="0"/>
                <a:sym typeface="Arial Narrow"/>
              </a:rPr>
              <a:t> сессии, летний бизнес лагерь  и т.д.)</a:t>
            </a:r>
          </a:p>
        </p:txBody>
      </p:sp>
    </p:spTree>
    <p:extLst>
      <p:ext uri="{BB962C8B-B14F-4D97-AF65-F5344CB8AC3E}">
        <p14:creationId xmlns:p14="http://schemas.microsoft.com/office/powerpoint/2010/main" val="17109575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97" tIns="50797" rIns="50797" bIns="50797" anchor="ctr"/>
          <a:lstStyle/>
          <a:p>
            <a:pPr defTabSz="584170">
              <a:defRPr sz="2400"/>
            </a:pPr>
            <a:endParaRPr sz="2400" dirty="0">
              <a:latin typeface="Lucida Sans Unicode"/>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1" y="3209364"/>
            <a:ext cx="11430000" cy="5696307"/>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numCol="1" spcCol="571471"/>
          <a:lstStyle/>
          <a:p>
            <a:pPr marL="228589" indent="-228589" defTabSz="584170">
              <a:spcBef>
                <a:spcPts val="2000"/>
              </a:spcBef>
              <a:buSzPct val="100000"/>
              <a:buFontTx/>
              <a:buChar char="•"/>
              <a:defRPr sz="2100">
                <a:solidFill>
                  <a:srgbClr val="253957"/>
                </a:solidFill>
                <a:latin typeface="+mn-lt"/>
                <a:ea typeface="+mn-ea"/>
                <a:cs typeface="+mn-cs"/>
                <a:sym typeface="Arial Narrow"/>
              </a:defRPr>
            </a:pPr>
            <a:endParaRPr lang="ru-RU" sz="2800"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5" cy="853035"/>
          </a:xfrm>
          <a:prstGeom prst="rect">
            <a:avLst/>
          </a:prstGeom>
          <a:ln w="12700">
            <a:miter lim="400000"/>
          </a:ln>
        </p:spPr>
      </p:pic>
      <p:sp>
        <p:nvSpPr>
          <p:cNvPr id="8" name="Очень крутой заголовок…"/>
          <p:cNvSpPr txBox="1"/>
          <p:nvPr/>
        </p:nvSpPr>
        <p:spPr>
          <a:xfrm>
            <a:off x="814450" y="1970626"/>
            <a:ext cx="11430002" cy="123873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lstStyle/>
          <a:p>
            <a:pPr>
              <a:defRPr/>
            </a:pPr>
            <a:r>
              <a:rPr lang="ru-RU" sz="2800" b="1" dirty="0" smtClean="0">
                <a:solidFill>
                  <a:srgbClr val="002060"/>
                </a:solidFill>
                <a:latin typeface="Lucida Sans Unicode" panose="020B0602030504020204" pitchFamily="34" charset="0"/>
                <a:cs typeface="Lucida Sans Unicode" panose="020B0602030504020204" pitchFamily="34" charset="0"/>
              </a:rPr>
              <a:t>ОРГАНИЗАЦИЯ БАЗОВОЙ КАФЕДРЫ ПО ВЕНЧУРНОМУ ПРЕДПРИНИМАТЕЛЬСТВУ </a:t>
            </a:r>
            <a:endParaRPr lang="ru-RU" sz="2800" b="1" dirty="0">
              <a:solidFill>
                <a:srgbClr val="002060"/>
              </a:solidFill>
              <a:latin typeface="Lucida Sans Unicode" panose="020B0602030504020204" pitchFamily="34" charset="0"/>
              <a:cs typeface="Lucida Sans Unicode" panose="020B0602030504020204" pitchFamily="34" charset="0"/>
            </a:endParaRPr>
          </a:p>
          <a:p>
            <a:pPr lvl="0" algn="l">
              <a:defRPr/>
            </a:pPr>
            <a:r>
              <a:rPr lang="ru-RU" sz="2800" b="1" dirty="0">
                <a:solidFill>
                  <a:srgbClr val="002060"/>
                </a:solidFill>
                <a:latin typeface="Lucida Sans Unicode" panose="020B0602030504020204" pitchFamily="34" charset="0"/>
                <a:cs typeface="Lucida Sans Unicode" panose="020B0602030504020204" pitchFamily="34" charset="0"/>
              </a:rPr>
              <a:t>  </a:t>
            </a:r>
            <a:endParaRPr lang="en-US" sz="2800" b="1" dirty="0">
              <a:solidFill>
                <a:srgbClr val="002060"/>
              </a:solidFill>
              <a:latin typeface="Lucida Sans Unicode" panose="020B0602030504020204" pitchFamily="34" charset="0"/>
              <a:cs typeface="Lucida Sans Unicode" panose="020B0602030504020204" pitchFamily="34" charset="0"/>
            </a:endParaRPr>
          </a:p>
          <a:p>
            <a:pPr defTabSz="584170">
              <a:defRPr sz="5000" b="1" cap="all">
                <a:solidFill>
                  <a:srgbClr val="253957"/>
                </a:solidFill>
                <a:latin typeface="+mn-lt"/>
                <a:ea typeface="+mn-ea"/>
                <a:cs typeface="+mn-cs"/>
                <a:sym typeface="Arial Narrow"/>
              </a:defRPr>
            </a:pPr>
            <a:endParaRPr sz="5000" b="1" cap="all" dirty="0">
              <a:solidFill>
                <a:srgbClr val="253957"/>
              </a:solidFill>
              <a:latin typeface="Arial Narrow" charset="0"/>
              <a:ea typeface="Arial Narrow" charset="0"/>
              <a:cs typeface="Arial Narrow" charset="0"/>
              <a:sym typeface="Arial Narrow"/>
            </a:endParaRPr>
          </a:p>
        </p:txBody>
      </p:sp>
      <p:sp>
        <p:nvSpPr>
          <p:cNvPr id="10" name="Название подразделения, лаборатории, факультета и т.д."/>
          <p:cNvSpPr txBox="1"/>
          <p:nvPr/>
        </p:nvSpPr>
        <p:spPr>
          <a:xfrm>
            <a:off x="4161666" y="516924"/>
            <a:ext cx="8082786" cy="67163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r">
              <a:defRPr sz="1800">
                <a:solidFill>
                  <a:srgbClr val="253957"/>
                </a:solidFill>
                <a:latin typeface="+mn-lt"/>
                <a:ea typeface="+mn-ea"/>
                <a:cs typeface="+mn-cs"/>
                <a:sym typeface="Arial Narrow"/>
              </a:defRPr>
            </a:lvl1pPr>
          </a:lstStyle>
          <a:p>
            <a:pPr defTabSz="584170">
              <a:defRPr/>
            </a:pPr>
            <a:r>
              <a:rPr lang="ru-RU" dirty="0">
                <a:latin typeface="Arial Narrow" charset="0"/>
                <a:ea typeface="Arial Narrow" charset="0"/>
                <a:cs typeface="Arial Narrow" charset="0"/>
              </a:rPr>
              <a:t>Ф.А. Казин, заместитель директора НИУ ВШЭ – Санкт-Петербург</a:t>
            </a:r>
          </a:p>
          <a:p>
            <a:pPr defTabSz="584170">
              <a:defRPr/>
            </a:pPr>
            <a:endParaRPr dirty="0">
              <a:latin typeface="Arial Narrow" charset="0"/>
              <a:ea typeface="Arial Narrow" charset="0"/>
              <a:cs typeface="Arial Narrow" charset="0"/>
            </a:endParaRPr>
          </a:p>
        </p:txBody>
      </p:sp>
      <p:sp>
        <p:nvSpPr>
          <p:cNvPr id="9" name="Прямоугольник 8"/>
          <p:cNvSpPr/>
          <p:nvPr/>
        </p:nvSpPr>
        <p:spPr>
          <a:xfrm>
            <a:off x="1072664" y="3524691"/>
            <a:ext cx="6277707" cy="1015659"/>
          </a:xfrm>
          <a:prstGeom prst="rect">
            <a:avLst/>
          </a:prstGeom>
        </p:spPr>
        <p:txBody>
          <a:bodyPr wrap="square" lIns="91435" tIns="45718" rIns="91435" bIns="45718">
            <a:spAutoFit/>
          </a:bodyPr>
          <a:lstStyle/>
          <a:p>
            <a:pPr lvl="0" algn="l">
              <a:defRPr/>
            </a:pPr>
            <a:r>
              <a:rPr lang="ru-RU" sz="2400" dirty="0">
                <a:solidFill>
                  <a:srgbClr val="002060"/>
                </a:solidFill>
                <a:latin typeface="Arial Narrow" pitchFamily="34" charset="0"/>
              </a:rPr>
              <a:t>.</a:t>
            </a:r>
          </a:p>
          <a:p>
            <a:pPr lvl="0" algn="l">
              <a:buFont typeface="Arial" pitchFamily="34" charset="0"/>
              <a:buChar char="•"/>
              <a:defRPr/>
            </a:pPr>
            <a:endParaRPr lang="ru-RU" dirty="0">
              <a:solidFill>
                <a:schemeClr val="accent5"/>
              </a:solidFill>
              <a:latin typeface="Arial Narrow" pitchFamily="34" charset="0"/>
            </a:endParaRPr>
          </a:p>
        </p:txBody>
      </p:sp>
      <p:sp>
        <p:nvSpPr>
          <p:cNvPr id="13" name="Прямоугольник 12"/>
          <p:cNvSpPr/>
          <p:nvPr/>
        </p:nvSpPr>
        <p:spPr>
          <a:xfrm>
            <a:off x="1072663" y="3209365"/>
            <a:ext cx="11457052" cy="4832088"/>
          </a:xfrm>
          <a:prstGeom prst="rect">
            <a:avLst/>
          </a:prstGeom>
        </p:spPr>
        <p:txBody>
          <a:bodyPr wrap="square" lIns="91435" tIns="45718" rIns="91435" bIns="45718">
            <a:spAutoFit/>
          </a:bodyPr>
          <a:lstStyle/>
          <a:p>
            <a:pPr lvl="0" algn="l">
              <a:defRPr/>
            </a:pPr>
            <a:r>
              <a:rPr lang="ru-RU" sz="2800" dirty="0">
                <a:solidFill>
                  <a:schemeClr val="accent5"/>
                </a:solidFill>
                <a:latin typeface="Arial Narrow" panose="020B0606020202030204" pitchFamily="34" charset="0"/>
              </a:rPr>
              <a:t>Партнер по созданию кафедры.</a:t>
            </a:r>
            <a:r>
              <a:rPr lang="ru-RU" sz="2800" dirty="0">
                <a:solidFill>
                  <a:srgbClr val="002060"/>
                </a:solidFill>
                <a:latin typeface="Arial Narrow" panose="020B0606020202030204" pitchFamily="34" charset="0"/>
              </a:rPr>
              <a:t> Компания </a:t>
            </a:r>
            <a:r>
              <a:rPr lang="en-US" sz="2800" dirty="0">
                <a:solidFill>
                  <a:srgbClr val="002060"/>
                </a:solidFill>
                <a:latin typeface="Arial Narrow" panose="020B0606020202030204" pitchFamily="34" charset="0"/>
              </a:rPr>
              <a:t>General Satellite, </a:t>
            </a:r>
            <a:r>
              <a:rPr lang="ru-RU" sz="2800" dirty="0">
                <a:solidFill>
                  <a:srgbClr val="002060"/>
                </a:solidFill>
                <a:latin typeface="Arial Narrow" panose="020B0606020202030204" pitchFamily="34" charset="0"/>
              </a:rPr>
              <a:t>производитель электроники для цифрового телевидения, имеет частный венчурный фонд </a:t>
            </a:r>
            <a:r>
              <a:rPr lang="en-US" sz="2800" dirty="0">
                <a:solidFill>
                  <a:srgbClr val="002060"/>
                </a:solidFill>
                <a:latin typeface="Arial Narrow" panose="020B0606020202030204" pitchFamily="34" charset="0"/>
              </a:rPr>
              <a:t>GS Venture</a:t>
            </a:r>
            <a:r>
              <a:rPr lang="ru-RU" sz="2800" dirty="0">
                <a:solidFill>
                  <a:srgbClr val="002060"/>
                </a:solidFill>
                <a:latin typeface="Arial Narrow" panose="020B0606020202030204" pitchFamily="34" charset="0"/>
              </a:rPr>
              <a:t> и частный </a:t>
            </a:r>
            <a:r>
              <a:rPr lang="ru-RU" sz="2800" dirty="0" err="1">
                <a:solidFill>
                  <a:srgbClr val="002060"/>
                </a:solidFill>
                <a:latin typeface="Arial Narrow" panose="020B0606020202030204" pitchFamily="34" charset="0"/>
              </a:rPr>
              <a:t>Технополис</a:t>
            </a:r>
            <a:r>
              <a:rPr lang="ru-RU" sz="2800" dirty="0">
                <a:solidFill>
                  <a:srgbClr val="002060"/>
                </a:solidFill>
                <a:latin typeface="Arial Narrow" panose="020B0606020202030204" pitchFamily="34" charset="0"/>
              </a:rPr>
              <a:t> радиоэлектронной техники </a:t>
            </a:r>
          </a:p>
          <a:p>
            <a:pPr lvl="0" algn="l">
              <a:defRPr/>
            </a:pPr>
            <a:endParaRPr lang="ru-RU" sz="2800" dirty="0">
              <a:solidFill>
                <a:schemeClr val="accent5"/>
              </a:solidFill>
              <a:latin typeface="Arial Narrow" panose="020B0606020202030204" pitchFamily="34" charset="0"/>
            </a:endParaRPr>
          </a:p>
          <a:p>
            <a:pPr lvl="0" algn="l">
              <a:defRPr/>
            </a:pPr>
            <a:r>
              <a:rPr lang="ru-RU" sz="2800" dirty="0">
                <a:solidFill>
                  <a:schemeClr val="accent5"/>
                </a:solidFill>
                <a:latin typeface="Arial Narrow" panose="020B0606020202030204" pitchFamily="34" charset="0"/>
              </a:rPr>
              <a:t>Цель создания кафедры.</a:t>
            </a:r>
            <a:r>
              <a:rPr lang="ru-RU" sz="2800" dirty="0">
                <a:solidFill>
                  <a:srgbClr val="002060"/>
                </a:solidFill>
                <a:latin typeface="Arial Narrow" panose="020B0606020202030204" pitchFamily="34" charset="0"/>
              </a:rPr>
              <a:t> Подготовка специалистов для управления венчурным технологическим бизнесом</a:t>
            </a:r>
          </a:p>
          <a:p>
            <a:pPr lvl="0" algn="l">
              <a:defRPr/>
            </a:pPr>
            <a:endParaRPr lang="ru-RU" sz="2800" dirty="0">
              <a:solidFill>
                <a:srgbClr val="002060"/>
              </a:solidFill>
              <a:latin typeface="Arial Narrow" panose="020B0606020202030204" pitchFamily="34" charset="0"/>
            </a:endParaRPr>
          </a:p>
          <a:p>
            <a:pPr lvl="0" algn="l">
              <a:defRPr/>
            </a:pPr>
            <a:r>
              <a:rPr lang="ru-RU" sz="2800" dirty="0">
                <a:solidFill>
                  <a:schemeClr val="accent5"/>
                </a:solidFill>
                <a:latin typeface="Arial Narrow" panose="020B0606020202030204" pitchFamily="34" charset="0"/>
              </a:rPr>
              <a:t>Модель взаимодействия с партнером.</a:t>
            </a:r>
            <a:r>
              <a:rPr lang="ru-RU" sz="2800" dirty="0">
                <a:solidFill>
                  <a:srgbClr val="002060"/>
                </a:solidFill>
                <a:latin typeface="Arial Narrow" panose="020B0606020202030204" pitchFamily="34" charset="0"/>
              </a:rPr>
              <a:t>  Управление проектами, входящими в портфель венчурного фонда </a:t>
            </a:r>
            <a:r>
              <a:rPr lang="en-US" sz="2800" dirty="0">
                <a:solidFill>
                  <a:srgbClr val="002060"/>
                </a:solidFill>
                <a:latin typeface="Arial Narrow" panose="020B0606020202030204" pitchFamily="34" charset="0"/>
              </a:rPr>
              <a:t>GS Venture</a:t>
            </a:r>
            <a:r>
              <a:rPr lang="ru-RU" sz="2800" dirty="0">
                <a:solidFill>
                  <a:srgbClr val="002060"/>
                </a:solidFill>
                <a:latin typeface="Arial Narrow" panose="020B0606020202030204" pitchFamily="34" charset="0"/>
              </a:rPr>
              <a:t>, практика по аналитике глобальных технологических трендов</a:t>
            </a:r>
          </a:p>
          <a:p>
            <a:pPr lvl="0" algn="l">
              <a:defRPr/>
            </a:pPr>
            <a:endParaRPr lang="ru-RU"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2758244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4030" y="2913888"/>
            <a:ext cx="6454257" cy="2400657"/>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lang="ru-RU" sz="5000" b="1" cap="all" dirty="0">
                <a:solidFill>
                  <a:srgbClr val="253957"/>
                </a:solidFill>
                <a:latin typeface="Arial Narrow" charset="0"/>
                <a:ea typeface="Arial Narrow" charset="0"/>
                <a:cs typeface="Arial Narrow" charset="0"/>
              </a:rPr>
              <a:t>Развитие инновационной инфраструктуры</a:t>
            </a:r>
          </a:p>
        </p:txBody>
      </p:sp>
      <p:pic>
        <p:nvPicPr>
          <p:cNvPr id="3" name="Изображение" descr="Изображение">
            <a:extLst>
              <a:ext uri="{FF2B5EF4-FFF2-40B4-BE49-F238E27FC236}">
                <a16:creationId xmlns:a16="http://schemas.microsoft.com/office/drawing/2014/main" xmlns="" id="{06E74320-9195-410A-ABF7-8DE32BB6F3C5}"/>
              </a:ext>
            </a:extLst>
          </p:cNvPr>
          <p:cNvPicPr>
            <a:picLocks noChangeAspect="1"/>
          </p:cNvPicPr>
          <p:nvPr/>
        </p:nvPicPr>
        <p:blipFill>
          <a:blip r:embed="rId2" cstate="print">
            <a:extLst/>
          </a:blip>
          <a:stretch>
            <a:fillRect/>
          </a:stretch>
        </p:blipFill>
        <p:spPr>
          <a:xfrm>
            <a:off x="805561" y="416838"/>
            <a:ext cx="2440661" cy="2440661"/>
          </a:xfrm>
          <a:prstGeom prst="rect">
            <a:avLst/>
          </a:prstGeom>
          <a:solidFill>
            <a:schemeClr val="bg1"/>
          </a:solidFill>
          <a:ln w="12700">
            <a:miter lim="400000"/>
          </a:ln>
        </p:spPr>
      </p:pic>
    </p:spTree>
    <p:extLst>
      <p:ext uri="{BB962C8B-B14F-4D97-AF65-F5344CB8AC3E}">
        <p14:creationId xmlns:p14="http://schemas.microsoft.com/office/powerpoint/2010/main" val="19106548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3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0999" y="2998053"/>
            <a:ext cx="11430001" cy="58818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228600" indent="-228600" algn="l" defTabSz="685800" hangingPunct="1">
              <a:lnSpc>
                <a:spcPct val="110000"/>
              </a:lnSpc>
              <a:spcBef>
                <a:spcPts val="700"/>
              </a:spcBef>
              <a:buClr>
                <a:srgbClr val="2A1A00"/>
              </a:buClr>
              <a:buFont typeface="Arial" panose="020B0604020202020204" pitchFamily="34" charset="0"/>
              <a:buChar char="•"/>
            </a:pPr>
            <a:r>
              <a:rPr lang="ru-RU" sz="3000" dirty="0">
                <a:solidFill>
                  <a:srgbClr val="253957"/>
                </a:solidFill>
                <a:latin typeface="Arial Narrow" charset="0"/>
                <a:ea typeface="Arial Narrow" charset="0"/>
                <a:cs typeface="Arial Narrow" charset="0"/>
              </a:rPr>
              <a:t>Конвертировать имеющийся спрос на предпринимательство (~27% первокурсников хотят начать свой бизнес) в создаваемые студентами и выпускниками ВШЭ компании</a:t>
            </a:r>
          </a:p>
          <a:p>
            <a:pPr marL="228600" indent="-228600" algn="l" defTabSz="685800" hangingPunct="1">
              <a:lnSpc>
                <a:spcPct val="110000"/>
              </a:lnSpc>
              <a:spcBef>
                <a:spcPts val="700"/>
              </a:spcBef>
              <a:buClr>
                <a:srgbClr val="2A1A00"/>
              </a:buClr>
              <a:buFont typeface="Arial" panose="020B0604020202020204" pitchFamily="34" charset="0"/>
              <a:buChar char="•"/>
            </a:pPr>
            <a:r>
              <a:rPr lang="ru-RU" sz="3000" dirty="0">
                <a:solidFill>
                  <a:srgbClr val="253957"/>
                </a:solidFill>
                <a:latin typeface="Arial Narrow" charset="0"/>
                <a:ea typeface="Arial Narrow" charset="0"/>
                <a:cs typeface="Arial Narrow" charset="0"/>
              </a:rPr>
              <a:t>Создать вокруг НИУ ВШЭ – Санкт-Петербург пояс успешных инновационных  компаний</a:t>
            </a:r>
          </a:p>
          <a:p>
            <a:pPr marL="228600" lvl="0" indent="-228600" algn="l" defTabSz="685800" hangingPunct="1">
              <a:lnSpc>
                <a:spcPct val="110000"/>
              </a:lnSpc>
              <a:spcBef>
                <a:spcPts val="700"/>
              </a:spcBef>
              <a:buClr>
                <a:srgbClr val="2A1A00"/>
              </a:buClr>
              <a:buFont typeface="Arial" panose="020B0604020202020204" pitchFamily="34" charset="0"/>
              <a:buChar char="•"/>
            </a:pPr>
            <a:r>
              <a:rPr lang="ru-RU" sz="3000" dirty="0">
                <a:solidFill>
                  <a:srgbClr val="253957"/>
                </a:solidFill>
                <a:latin typeface="Arial Narrow" charset="0"/>
                <a:ea typeface="Arial Narrow" charset="0"/>
                <a:cs typeface="Arial Narrow" charset="0"/>
              </a:rPr>
              <a:t>Обеспечить вывод на рынок разработок научных лабораторий НИУ ВШЭ – Санкт-Петербург</a:t>
            </a:r>
          </a:p>
          <a:p>
            <a:pPr marL="228600" indent="-228600" algn="l" defTabSz="685800" hangingPunct="1">
              <a:lnSpc>
                <a:spcPct val="110000"/>
              </a:lnSpc>
              <a:spcBef>
                <a:spcPts val="700"/>
              </a:spcBef>
              <a:buClr>
                <a:srgbClr val="2A1A00"/>
              </a:buClr>
              <a:buFont typeface="Arial" panose="020B0604020202020204" pitchFamily="34" charset="0"/>
              <a:buChar char="•"/>
            </a:pPr>
            <a:r>
              <a:rPr lang="ru-RU" sz="3000" dirty="0">
                <a:solidFill>
                  <a:srgbClr val="253957"/>
                </a:solidFill>
                <a:latin typeface="Arial Narrow" charset="0"/>
                <a:ea typeface="Arial Narrow" charset="0"/>
                <a:cs typeface="Arial Narrow" charset="0"/>
              </a:rPr>
              <a:t>Обеспечить лидирующие позиции НИУ ВШЭ – Санкт-Петербург в развитии успешного технологического бизнеса на основе разработок инженерных </a:t>
            </a:r>
            <a:r>
              <a:rPr lang="ru-RU" sz="3000" dirty="0" smtClean="0">
                <a:solidFill>
                  <a:srgbClr val="253957"/>
                </a:solidFill>
                <a:latin typeface="Arial Narrow" charset="0"/>
                <a:ea typeface="Arial Narrow" charset="0"/>
                <a:cs typeface="Arial Narrow" charset="0"/>
              </a:rPr>
              <a:t>ВУЗов города</a:t>
            </a:r>
            <a:endParaRPr lang="ru-RU" sz="3000" dirty="0">
              <a:solidFill>
                <a:srgbClr val="253957"/>
              </a:solidFill>
              <a:latin typeface="Arial Narrow" charset="0"/>
              <a:ea typeface="Arial Narrow" charset="0"/>
              <a:cs typeface="Arial Narrow" charset="0"/>
            </a:endParaRPr>
          </a:p>
          <a:p>
            <a:pPr marL="228600" lvl="0" indent="-228600" algn="l" defTabSz="685800" hangingPunct="1">
              <a:lnSpc>
                <a:spcPct val="110000"/>
              </a:lnSpc>
              <a:spcBef>
                <a:spcPts val="700"/>
              </a:spcBef>
              <a:buClr>
                <a:srgbClr val="2A1A00"/>
              </a:buClr>
              <a:buFont typeface="Arial" panose="020B0604020202020204" pitchFamily="34" charset="0"/>
              <a:buChar char="•"/>
            </a:pPr>
            <a:r>
              <a:rPr lang="ru-RU" sz="3000" dirty="0">
                <a:solidFill>
                  <a:srgbClr val="253957"/>
                </a:solidFill>
                <a:latin typeface="Arial Narrow" charset="0"/>
                <a:ea typeface="Arial Narrow" charset="0"/>
                <a:cs typeface="Arial Narrow" charset="0"/>
              </a:rPr>
              <a:t>Получить дополнительные доходы университета за счет инновационной деятельности</a:t>
            </a:r>
          </a:p>
          <a:p>
            <a:pPr lvl="0" algn="just" defTabSz="685800" hangingPunct="1">
              <a:lnSpc>
                <a:spcPct val="110000"/>
              </a:lnSpc>
              <a:spcBef>
                <a:spcPts val="700"/>
              </a:spcBef>
              <a:buClr>
                <a:srgbClr val="2A1A00"/>
              </a:buClr>
            </a:pPr>
            <a:endParaRPr lang="ru-RU" sz="2800" kern="1200" dirty="0">
              <a:solidFill>
                <a:srgbClr val="FF0000"/>
              </a:solidFill>
              <a:latin typeface="+mn-lt"/>
              <a:ea typeface="+mn-ea"/>
              <a:cs typeface="+mn-cs"/>
            </a:endParaRPr>
          </a:p>
        </p:txBody>
      </p:sp>
      <p:pic>
        <p:nvPicPr>
          <p:cNvPr id="135"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623800" y="1574800"/>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000" b="1" cap="all" dirty="0" smtClean="0">
                <a:solidFill>
                  <a:srgbClr val="253957"/>
                </a:solidFill>
                <a:latin typeface="Arial Narrow" pitchFamily="34" charset="0"/>
                <a:cs typeface="Calibri" panose="020F0502020204030204" pitchFamily="34" charset="0"/>
                <a:sym typeface="Arial Narrow"/>
              </a:rPr>
              <a:t>задачи </a:t>
            </a:r>
            <a:r>
              <a:rPr lang="ru-RU" sz="3000" b="1" cap="all" dirty="0">
                <a:solidFill>
                  <a:srgbClr val="253957"/>
                </a:solidFill>
                <a:latin typeface="Arial Narrow" pitchFamily="34" charset="0"/>
                <a:cs typeface="Calibri" panose="020F0502020204030204" pitchFamily="34" charset="0"/>
                <a:sym typeface="Arial Narrow"/>
              </a:rPr>
              <a:t>развития инновационной инфраструктуры в НИУ ВШЭ – САНКТ- ПЕТЕРБУРГ </a:t>
            </a:r>
            <a:r>
              <a:rPr lang="ru-RU" sz="4800" b="1" cap="all" dirty="0">
                <a:solidFill>
                  <a:srgbClr val="253957"/>
                </a:solidFill>
                <a:sym typeface="Arial Narrow"/>
              </a:rPr>
              <a:t/>
            </a:r>
            <a:br>
              <a:rPr lang="ru-RU" sz="4800" b="1" cap="all" dirty="0">
                <a:solidFill>
                  <a:srgbClr val="253957"/>
                </a:solidFill>
                <a:sym typeface="Arial Narrow"/>
              </a:rPr>
            </a:br>
            <a:endParaRPr dirty="0">
              <a:latin typeface="Arial Narrow" charset="0"/>
              <a:ea typeface="Arial Narrow" charset="0"/>
              <a:cs typeface="Arial Narrow" charset="0"/>
            </a:endParaRPr>
          </a:p>
        </p:txBody>
      </p:sp>
      <p:sp>
        <p:nvSpPr>
          <p:cNvPr id="9" name="Заголовок основного текста"/>
          <p:cNvSpPr txBox="1"/>
          <p:nvPr/>
        </p:nvSpPr>
        <p:spPr>
          <a:xfrm>
            <a:off x="814451" y="3841199"/>
            <a:ext cx="11430001" cy="298163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r>
              <a:rPr dirty="0">
                <a:latin typeface="Arial Narrow" charset="0"/>
                <a:ea typeface="Arial Narrow" charset="0"/>
                <a:cs typeface="Arial Narrow" charset="0"/>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2493006"/>
            <a:ext cx="11430001" cy="64126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Организация конкурса студенческих предпринимательских проектов </a:t>
            </a:r>
            <a:r>
              <a:rPr lang="en-US" sz="3000" dirty="0">
                <a:latin typeface="Arial Narrow" charset="0"/>
                <a:ea typeface="Arial Narrow" charset="0"/>
                <a:cs typeface="Arial Narrow" charset="0"/>
              </a:rPr>
              <a:t>HSE Business </a:t>
            </a:r>
            <a:r>
              <a:rPr lang="en-US" sz="3000" dirty="0" smtClean="0">
                <a:latin typeface="Arial Narrow" charset="0"/>
                <a:ea typeface="Arial Narrow" charset="0"/>
                <a:cs typeface="Arial Narrow" charset="0"/>
              </a:rPr>
              <a:t>Cup</a:t>
            </a:r>
            <a:r>
              <a:rPr lang="ru-RU" sz="3000" dirty="0" smtClean="0">
                <a:latin typeface="Arial Narrow" charset="0"/>
                <a:ea typeface="Arial Narrow" charset="0"/>
                <a:cs typeface="Arial Narrow" charset="0"/>
              </a:rPr>
              <a:t> </a:t>
            </a:r>
            <a:r>
              <a:rPr lang="en-US" sz="3000" dirty="0" err="1" smtClean="0">
                <a:latin typeface="Arial Narrow" charset="0"/>
                <a:ea typeface="Arial Narrow" charset="0"/>
                <a:cs typeface="Arial Narrow" charset="0"/>
              </a:rPr>
              <a:t>Spb</a:t>
            </a:r>
            <a:r>
              <a:rPr lang="en-US" sz="3000" dirty="0" smtClean="0">
                <a:latin typeface="Arial Narrow" charset="0"/>
                <a:ea typeface="Arial Narrow" charset="0"/>
                <a:cs typeface="Arial Narrow" charset="0"/>
              </a:rPr>
              <a:t>. </a:t>
            </a:r>
            <a:endParaRPr lang="en-US" sz="3000" dirty="0">
              <a:latin typeface="Arial Narrow" charset="0"/>
              <a:ea typeface="Arial Narrow" charset="0"/>
              <a:cs typeface="Arial Narrow" charset="0"/>
            </a:endParaRP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Организация акселератора для технологических проектов с высоким потенциалом на российском и международном рынке </a:t>
            </a:r>
            <a:r>
              <a:rPr lang="en-US" sz="3000" dirty="0">
                <a:latin typeface="Arial Narrow" charset="0"/>
                <a:ea typeface="Arial Narrow" charset="0"/>
                <a:cs typeface="Arial Narrow" charset="0"/>
              </a:rPr>
              <a:t>Global Startup Initiative</a:t>
            </a: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Создание «экономической клиники» для проектов, привлеченных с помощью Комитета по поддержке предпринимательства Правительства Санкт-Петербурга</a:t>
            </a: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Формирование сетевого взаимодействия с партнерами, специализирующимися на развитии университетского предпринимательства в странах Балтийского региона в рамках программы </a:t>
            </a:r>
            <a:r>
              <a:rPr lang="en-US" sz="3000" dirty="0">
                <a:latin typeface="Arial Narrow" charset="0"/>
                <a:ea typeface="Arial Narrow" charset="0"/>
                <a:cs typeface="Arial Narrow" charset="0"/>
              </a:rPr>
              <a:t>BSR</a:t>
            </a:r>
            <a:r>
              <a:rPr lang="ru-RU" sz="3000" dirty="0">
                <a:latin typeface="Arial Narrow" charset="0"/>
                <a:ea typeface="Arial Narrow" charset="0"/>
                <a:cs typeface="Arial Narrow" charset="0"/>
              </a:rPr>
              <a:t>  </a:t>
            </a: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670524"/>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000" b="1" dirty="0">
                <a:latin typeface="Arial Narrow" pitchFamily="34" charset="0"/>
                <a:ea typeface="Arial Narrow" charset="0"/>
                <a:cs typeface="Calibri" panose="020F0502020204030204" pitchFamily="34" charset="0"/>
              </a:rPr>
              <a:t>Основные Мероприятия на 2018 год </a:t>
            </a:r>
            <a:r>
              <a:rPr sz="3000" dirty="0">
                <a:latin typeface="Arial Narrow" pitchFamily="34" charset="0"/>
                <a:ea typeface="Arial Narrow" charset="0"/>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629493"/>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solidFill>
                  <a:srgbClr val="253957"/>
                </a:solidFill>
                <a:latin typeface="Arial Narrow" charset="0"/>
                <a:ea typeface="Arial Narrow" charset="0"/>
                <a:cs typeface="Arial Narrow" charset="0"/>
              </a:rPr>
              <a:t>Проводится в соответствии с Приказом директора НИУ ВШЭ Санкт-Петербург №8.3.6.2-08</a:t>
            </a:r>
            <a:r>
              <a:rPr lang="en-US" sz="3000" dirty="0">
                <a:solidFill>
                  <a:srgbClr val="253957"/>
                </a:solidFill>
                <a:latin typeface="Arial Narrow" charset="0"/>
                <a:ea typeface="Arial Narrow" charset="0"/>
                <a:cs typeface="Arial Narrow" charset="0"/>
              </a:rPr>
              <a:t>/</a:t>
            </a:r>
            <a:r>
              <a:rPr lang="ru-RU" sz="3000" dirty="0">
                <a:solidFill>
                  <a:srgbClr val="253957"/>
                </a:solidFill>
                <a:latin typeface="Arial Narrow" charset="0"/>
                <a:ea typeface="Arial Narrow" charset="0"/>
                <a:cs typeface="Arial Narrow" charset="0"/>
              </a:rPr>
              <a:t>1512-01 от 15.12.2017</a:t>
            </a: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solidFill>
                  <a:srgbClr val="253957"/>
                </a:solidFill>
                <a:latin typeface="Arial Narrow" charset="0"/>
                <a:ea typeface="Arial Narrow" charset="0"/>
                <a:cs typeface="Arial Narrow" charset="0"/>
              </a:rPr>
              <a:t>Цель конкурса: Развитие предпринимательских инициатив студентов.</a:t>
            </a: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solidFill>
                  <a:srgbClr val="253957"/>
                </a:solidFill>
                <a:latin typeface="Arial Narrow" charset="0"/>
                <a:ea typeface="Arial Narrow" charset="0"/>
                <a:cs typeface="Arial Narrow" charset="0"/>
              </a:rPr>
              <a:t>Сроки проведения конкурса: с 26 января по 07 февраля 2018 года.</a:t>
            </a:r>
          </a:p>
          <a:p>
            <a:pPr marL="228600" indent="-228600" algn="l">
              <a:spcBef>
                <a:spcPts val="2000"/>
              </a:spcBef>
              <a:buSzPct val="100000"/>
              <a:buChar char="•"/>
              <a:defRPr sz="2100">
                <a:solidFill>
                  <a:srgbClr val="253957"/>
                </a:solidFill>
                <a:latin typeface="+mn-lt"/>
                <a:ea typeface="+mn-ea"/>
                <a:cs typeface="+mn-cs"/>
                <a:sym typeface="Arial Narrow"/>
              </a:defRPr>
            </a:pPr>
            <a:r>
              <a:rPr lang="ru-RU" sz="3000" dirty="0">
                <a:solidFill>
                  <a:srgbClr val="253957"/>
                </a:solidFill>
                <a:latin typeface="Arial Narrow" charset="0"/>
                <a:ea typeface="Arial Narrow" charset="0"/>
                <a:cs typeface="Arial Narrow" charset="0"/>
              </a:rPr>
              <a:t>Организатор конкурса: Центр инновационного предпринимательства</a:t>
            </a: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779666"/>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000" b="1" dirty="0">
                <a:latin typeface="Arial Narrow" pitchFamily="34" charset="0"/>
                <a:ea typeface="Arial Narrow" charset="0"/>
                <a:cs typeface="Calibri" panose="020F0502020204030204" pitchFamily="34" charset="0"/>
              </a:rPr>
              <a:t>Конкурс студенческих предпринимательских проектов </a:t>
            </a:r>
            <a:r>
              <a:rPr sz="3000" dirty="0">
                <a:latin typeface="Arial Narrow" pitchFamily="34" charset="0"/>
                <a:ea typeface="Arial Narrow" charset="0"/>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87399" y="1722095"/>
            <a:ext cx="11430002" cy="8224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000" dirty="0">
                <a:latin typeface="Arial Narrow" pitchFamily="34" charset="0"/>
                <a:ea typeface="Arial Narrow" charset="0"/>
                <a:cs typeface="Calibri" panose="020F0502020204030204" pitchFamily="34" charset="0"/>
              </a:rPr>
              <a:t>График проведения конкурса </a:t>
            </a:r>
            <a:r>
              <a:rPr sz="3000" dirty="0">
                <a:latin typeface="Arial Narrow" pitchFamily="34" charset="0"/>
                <a:ea typeface="Arial Narrow" charset="0"/>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
        <p:nvSpPr>
          <p:cNvPr id="7" name="Block Arc 51"/>
          <p:cNvSpPr/>
          <p:nvPr/>
        </p:nvSpPr>
        <p:spPr>
          <a:xfrm>
            <a:off x="1316633" y="4356046"/>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9" name="Block Arc 52"/>
          <p:cNvSpPr/>
          <p:nvPr/>
        </p:nvSpPr>
        <p:spPr>
          <a:xfrm rot="10800000">
            <a:off x="3317150" y="4370825"/>
            <a:ext cx="2365418" cy="2523450"/>
          </a:xfrm>
          <a:prstGeom prst="blockArc">
            <a:avLst>
              <a:gd name="adj1" fmla="val 10800000"/>
              <a:gd name="adj2" fmla="val 3"/>
              <a:gd name="adj3" fmla="val 15291"/>
            </a:avLst>
          </a:prstGeom>
          <a:solidFill>
            <a:srgbClr val="F896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1" name="Block Arc 53"/>
          <p:cNvSpPr/>
          <p:nvPr/>
        </p:nvSpPr>
        <p:spPr>
          <a:xfrm>
            <a:off x="5319744" y="4374924"/>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2" name="Block Arc 54"/>
          <p:cNvSpPr/>
          <p:nvPr/>
        </p:nvSpPr>
        <p:spPr>
          <a:xfrm rot="10800000">
            <a:off x="7320262" y="4370825"/>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3" name="Block Arc 55"/>
          <p:cNvSpPr/>
          <p:nvPr/>
        </p:nvSpPr>
        <p:spPr>
          <a:xfrm>
            <a:off x="9322751" y="4374924"/>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4" name="Freeform 62"/>
          <p:cNvSpPr/>
          <p:nvPr/>
        </p:nvSpPr>
        <p:spPr>
          <a:xfrm>
            <a:off x="1816876" y="4884544"/>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788496"/>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1"/>
              </a:solidFill>
              <a:latin typeface="Circe" panose="020B0502020203020203" pitchFamily="34" charset="-52"/>
            </a:endParaRPr>
          </a:p>
        </p:txBody>
      </p:sp>
      <p:sp>
        <p:nvSpPr>
          <p:cNvPr id="15" name="Freeform 63"/>
          <p:cNvSpPr/>
          <p:nvPr/>
        </p:nvSpPr>
        <p:spPr>
          <a:xfrm>
            <a:off x="3822230" y="4884544"/>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F8970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2"/>
              </a:solidFill>
              <a:latin typeface="Circe" panose="020B0502020203020203" pitchFamily="34" charset="-52"/>
            </a:endParaRPr>
          </a:p>
        </p:txBody>
      </p:sp>
      <p:sp>
        <p:nvSpPr>
          <p:cNvPr id="16" name="Freeform 64"/>
          <p:cNvSpPr/>
          <p:nvPr/>
        </p:nvSpPr>
        <p:spPr>
          <a:xfrm>
            <a:off x="5827585" y="4884544"/>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788496"/>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3"/>
              </a:solidFill>
              <a:latin typeface="Circe" panose="020B0502020203020203" pitchFamily="34" charset="-52"/>
            </a:endParaRPr>
          </a:p>
        </p:txBody>
      </p:sp>
      <p:sp>
        <p:nvSpPr>
          <p:cNvPr id="17" name="Freeform 65"/>
          <p:cNvSpPr/>
          <p:nvPr/>
        </p:nvSpPr>
        <p:spPr>
          <a:xfrm>
            <a:off x="7832940" y="4884544"/>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F8970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4"/>
              </a:solidFill>
              <a:latin typeface="Circe" panose="020B0502020203020203" pitchFamily="34" charset="-52"/>
            </a:endParaRPr>
          </a:p>
        </p:txBody>
      </p:sp>
      <p:sp>
        <p:nvSpPr>
          <p:cNvPr id="18" name="Freeform 66"/>
          <p:cNvSpPr/>
          <p:nvPr/>
        </p:nvSpPr>
        <p:spPr>
          <a:xfrm>
            <a:off x="9838296" y="4884544"/>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E586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5"/>
              </a:solidFill>
              <a:latin typeface="Circe" panose="020B0502020203020203" pitchFamily="34" charset="-52"/>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9403" y="5076321"/>
            <a:ext cx="902310" cy="962594"/>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094" y="5076321"/>
            <a:ext cx="902310" cy="962594"/>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35" y="5076321"/>
            <a:ext cx="902310" cy="962594"/>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7076" y="5076321"/>
            <a:ext cx="902310" cy="962594"/>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7718" y="5076321"/>
            <a:ext cx="902310" cy="962594"/>
          </a:xfrm>
          <a:prstGeom prst="rect">
            <a:avLst/>
          </a:prstGeom>
        </p:spPr>
      </p:pic>
      <p:sp>
        <p:nvSpPr>
          <p:cNvPr id="2" name="TextBox 1"/>
          <p:cNvSpPr txBox="1"/>
          <p:nvPr/>
        </p:nvSpPr>
        <p:spPr>
          <a:xfrm>
            <a:off x="294113" y="2918681"/>
            <a:ext cx="4410459" cy="1384995"/>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Сбор заявок – до 18-00 26.01.18. </a:t>
            </a:r>
          </a:p>
          <a:p>
            <a:r>
              <a:rPr lang="ru-RU" sz="2100" dirty="0">
                <a:solidFill>
                  <a:srgbClr val="253957"/>
                </a:solidFill>
                <a:latin typeface="Arial Narrow" charset="0"/>
                <a:ea typeface="Arial Narrow" charset="0"/>
                <a:cs typeface="Arial Narrow" charset="0"/>
              </a:rPr>
              <a:t>Участие могут принять студенты НИУ-ВШЭ Санкт-Петербург любых курсов </a:t>
            </a:r>
            <a:r>
              <a:rPr lang="ru-RU" sz="1800" dirty="0">
                <a:latin typeface="Arial Narrow" charset="0"/>
                <a:ea typeface="Arial Narrow" charset="0"/>
                <a:cs typeface="Arial Narrow" charset="0"/>
              </a:rPr>
              <a:t>и </a:t>
            </a:r>
            <a:r>
              <a:rPr lang="ru-RU" sz="2100" dirty="0">
                <a:solidFill>
                  <a:srgbClr val="253957"/>
                </a:solidFill>
                <a:latin typeface="Arial Narrow" charset="0"/>
                <a:ea typeface="Arial Narrow" charset="0"/>
                <a:cs typeface="Arial Narrow" charset="0"/>
              </a:rPr>
              <a:t>специальностей</a:t>
            </a:r>
          </a:p>
        </p:txBody>
      </p:sp>
      <p:sp>
        <p:nvSpPr>
          <p:cNvPr id="3" name="TextBox 2"/>
          <p:cNvSpPr txBox="1"/>
          <p:nvPr/>
        </p:nvSpPr>
        <p:spPr>
          <a:xfrm>
            <a:off x="2511238" y="7176126"/>
            <a:ext cx="3977239" cy="1938992"/>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С 29 января по 02 февраля 2018 года для всех команд, подавших заявки проводится </a:t>
            </a:r>
            <a:r>
              <a:rPr lang="ru-RU" sz="2100" dirty="0" err="1">
                <a:solidFill>
                  <a:srgbClr val="253957"/>
                </a:solidFill>
                <a:latin typeface="Arial Narrow" charset="0"/>
                <a:ea typeface="Arial Narrow" charset="0"/>
                <a:cs typeface="Arial Narrow" charset="0"/>
              </a:rPr>
              <a:t>интенсив</a:t>
            </a:r>
            <a:r>
              <a:rPr lang="ru-RU" sz="2100" dirty="0">
                <a:solidFill>
                  <a:srgbClr val="253957"/>
                </a:solidFill>
                <a:latin typeface="Arial Narrow" charset="0"/>
                <a:ea typeface="Arial Narrow" charset="0"/>
                <a:cs typeface="Arial Narrow" charset="0"/>
              </a:rPr>
              <a:t> по подготовке презентаций.</a:t>
            </a:r>
          </a:p>
          <a:p>
            <a:endParaRPr lang="ru-RU" dirty="0"/>
          </a:p>
        </p:txBody>
      </p:sp>
      <p:sp>
        <p:nvSpPr>
          <p:cNvPr id="4" name="TextBox 3"/>
          <p:cNvSpPr txBox="1"/>
          <p:nvPr/>
        </p:nvSpPr>
        <p:spPr>
          <a:xfrm>
            <a:off x="5126301" y="2759097"/>
            <a:ext cx="2558861" cy="1615827"/>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05.02.2018 – срок подачи презентаций проектов.</a:t>
            </a:r>
          </a:p>
          <a:p>
            <a:endParaRPr lang="ru-RU" dirty="0"/>
          </a:p>
        </p:txBody>
      </p:sp>
      <p:sp>
        <p:nvSpPr>
          <p:cNvPr id="5" name="TextBox 4"/>
          <p:cNvSpPr txBox="1"/>
          <p:nvPr/>
        </p:nvSpPr>
        <p:spPr>
          <a:xfrm>
            <a:off x="6934114" y="7176126"/>
            <a:ext cx="3137713" cy="1615827"/>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07.02.2018 – презентация проектов перед конкурсной комиссией.</a:t>
            </a:r>
          </a:p>
          <a:p>
            <a:endParaRPr lang="ru-RU" dirty="0"/>
          </a:p>
        </p:txBody>
      </p:sp>
      <p:sp>
        <p:nvSpPr>
          <p:cNvPr id="6" name="TextBox 5"/>
          <p:cNvSpPr txBox="1"/>
          <p:nvPr/>
        </p:nvSpPr>
        <p:spPr>
          <a:xfrm>
            <a:off x="8502970" y="2759097"/>
            <a:ext cx="4217909" cy="2262158"/>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Десять проектов-победителей получает «посевное» финансирование и получают приглашение на участие в трехмесячной </a:t>
            </a:r>
            <a:r>
              <a:rPr lang="ru-RU" sz="2100" dirty="0" err="1">
                <a:solidFill>
                  <a:srgbClr val="253957"/>
                </a:solidFill>
                <a:latin typeface="Arial Narrow" charset="0"/>
                <a:ea typeface="Arial Narrow" charset="0"/>
                <a:cs typeface="Arial Narrow" charset="0"/>
              </a:rPr>
              <a:t>предакселерационной</a:t>
            </a:r>
            <a:r>
              <a:rPr lang="ru-RU" sz="2100" dirty="0">
                <a:solidFill>
                  <a:srgbClr val="253957"/>
                </a:solidFill>
                <a:latin typeface="Arial Narrow" charset="0"/>
                <a:ea typeface="Arial Narrow" charset="0"/>
                <a:cs typeface="Arial Narrow" charset="0"/>
              </a:rPr>
              <a:t> программе со своим проектом. </a:t>
            </a:r>
            <a:endParaRPr lang="en-US" sz="2100" dirty="0">
              <a:solidFill>
                <a:srgbClr val="253957"/>
              </a:solidFill>
              <a:latin typeface="Arial Narrow" charset="0"/>
              <a:ea typeface="Arial Narrow" charset="0"/>
              <a:cs typeface="Arial Narrow" charset="0"/>
            </a:endParaRPr>
          </a:p>
          <a:p>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 presetClass="entr" presetSubtype="1" accel="50000" decel="5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4000"/>
                            </p:stCondLst>
                            <p:childTnLst>
                              <p:par>
                                <p:cTn id="49" presetID="2" presetClass="entr" presetSubtype="1" accel="50000" decel="5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53"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sz="4800" b="1"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Прямоугольник 6"/>
          <p:cNvSpPr/>
          <p:nvPr/>
        </p:nvSpPr>
        <p:spPr>
          <a:xfrm>
            <a:off x="919877" y="1574800"/>
            <a:ext cx="11297523" cy="861774"/>
          </a:xfrm>
          <a:prstGeom prst="rect">
            <a:avLst/>
          </a:prstGeom>
        </p:spPr>
        <p:txBody>
          <a:bodyPr wrap="square">
            <a:spAutoFit/>
          </a:bodyPr>
          <a:lstStyle/>
          <a:p>
            <a:pPr defTabSz="975390"/>
            <a:r>
              <a:rPr lang="ru-RU" sz="5000" dirty="0">
                <a:solidFill>
                  <a:srgbClr val="00335A"/>
                </a:solidFill>
                <a:latin typeface="Calibri" panose="020F0502020204030204"/>
              </a:rPr>
              <a:t>ПРЕДПРИНИМАТЕЛЬСКИЙ УНИВЕРСИТЕТ </a:t>
            </a:r>
          </a:p>
        </p:txBody>
      </p:sp>
      <p:sp>
        <p:nvSpPr>
          <p:cNvPr id="15" name="TextBox 14"/>
          <p:cNvSpPr txBox="1"/>
          <p:nvPr/>
        </p:nvSpPr>
        <p:spPr>
          <a:xfrm>
            <a:off x="5155534" y="6467968"/>
            <a:ext cx="6795771" cy="553998"/>
          </a:xfrm>
          <a:prstGeom prst="rect">
            <a:avLst/>
          </a:prstGeom>
          <a:solidFill>
            <a:schemeClr val="bg1"/>
          </a:solidFill>
          <a:ln>
            <a:noFill/>
          </a:ln>
        </p:spPr>
        <p:txBody>
          <a:bodyPr wrap="none" rtlCol="0">
            <a:spAutoFit/>
          </a:bodyPr>
          <a:lstStyle/>
          <a:p>
            <a:pPr marL="291262" algn="l" defTabSz="975390" hangingPunct="1"/>
            <a:r>
              <a:rPr lang="ru-RU" sz="3000" dirty="0" smtClean="0">
                <a:solidFill>
                  <a:srgbClr val="00335A"/>
                </a:solidFill>
                <a:latin typeface="Calibri" panose="020F0502020204030204"/>
              </a:rPr>
              <a:t>ПРЕДПРИНИМАТЕЛЬСКАЯ КУЛЬТУРА </a:t>
            </a:r>
            <a:endParaRPr lang="ru-RU" sz="3000" dirty="0">
              <a:solidFill>
                <a:srgbClr val="00335A"/>
              </a:solidFill>
              <a:latin typeface="Calibri" panose="020F0502020204030204"/>
            </a:endParaRPr>
          </a:p>
        </p:txBody>
      </p:sp>
      <p:sp>
        <p:nvSpPr>
          <p:cNvPr id="16" name="TextBox 15"/>
          <p:cNvSpPr txBox="1"/>
          <p:nvPr/>
        </p:nvSpPr>
        <p:spPr>
          <a:xfrm>
            <a:off x="5734868" y="7524249"/>
            <a:ext cx="3368062" cy="1477328"/>
          </a:xfrm>
          <a:prstGeom prst="rect">
            <a:avLst/>
          </a:prstGeom>
          <a:solidFill>
            <a:schemeClr val="bg1"/>
          </a:solidFill>
          <a:ln>
            <a:noFill/>
          </a:ln>
        </p:spPr>
        <p:txBody>
          <a:bodyPr wrap="square" rtlCol="0">
            <a:spAutoFit/>
          </a:bodyPr>
          <a:lstStyle/>
          <a:p>
            <a:pPr marL="304810" indent="-304810" algn="l" defTabSz="975390" hangingPunct="1">
              <a:buFont typeface="Arial" charset="0"/>
              <a:buChar char="•"/>
            </a:pPr>
            <a:r>
              <a:rPr lang="en-US" sz="3000" dirty="0">
                <a:solidFill>
                  <a:srgbClr val="00335A"/>
                </a:solidFill>
                <a:latin typeface="Calibri" panose="020F0502020204030204"/>
              </a:rPr>
              <a:t>Data culture</a:t>
            </a:r>
            <a:endParaRPr lang="ru-RU" sz="3000" dirty="0">
              <a:solidFill>
                <a:srgbClr val="00335A"/>
              </a:solidFill>
              <a:latin typeface="Calibri" panose="020F0502020204030204"/>
            </a:endParaRPr>
          </a:p>
          <a:p>
            <a:pPr marL="304810" indent="-304810" algn="l" defTabSz="975390" hangingPunct="1">
              <a:buFont typeface="Arial" charset="0"/>
              <a:buChar char="•"/>
            </a:pPr>
            <a:r>
              <a:rPr lang="ru-RU" sz="3000" dirty="0">
                <a:solidFill>
                  <a:srgbClr val="00335A"/>
                </a:solidFill>
                <a:latin typeface="Calibri" panose="020F0502020204030204"/>
              </a:rPr>
              <a:t>Культура коммуникаций</a:t>
            </a:r>
          </a:p>
        </p:txBody>
      </p:sp>
      <p:sp>
        <p:nvSpPr>
          <p:cNvPr id="17" name="Треугольник 24"/>
          <p:cNvSpPr/>
          <p:nvPr/>
        </p:nvSpPr>
        <p:spPr>
          <a:xfrm>
            <a:off x="707270" y="6232536"/>
            <a:ext cx="3029527" cy="1821806"/>
          </a:xfrm>
          <a:prstGeom prst="triangle">
            <a:avLst/>
          </a:prstGeom>
          <a:noFill/>
          <a:ln>
            <a:solidFill>
              <a:srgbClr val="003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hangingPunct="1"/>
            <a:endParaRPr lang="ru-RU" sz="1920" kern="1200">
              <a:solidFill>
                <a:prstClr val="white"/>
              </a:solidFill>
              <a:latin typeface="Calibri" panose="020F0502020204030204"/>
            </a:endParaRPr>
          </a:p>
        </p:txBody>
      </p:sp>
      <p:sp>
        <p:nvSpPr>
          <p:cNvPr id="18" name="TextBox 17"/>
          <p:cNvSpPr txBox="1"/>
          <p:nvPr/>
        </p:nvSpPr>
        <p:spPr>
          <a:xfrm>
            <a:off x="1139822" y="7513968"/>
            <a:ext cx="3139321" cy="553998"/>
          </a:xfrm>
          <a:prstGeom prst="rect">
            <a:avLst/>
          </a:prstGeom>
          <a:noFill/>
        </p:spPr>
        <p:txBody>
          <a:bodyPr wrap="none" rtlCol="0">
            <a:spAutoFit/>
          </a:bodyPr>
          <a:lstStyle/>
          <a:p>
            <a:pPr algn="l" defTabSz="975390" hangingPunct="1"/>
            <a:r>
              <a:rPr lang="ru-RU" sz="3000" dirty="0" smtClean="0">
                <a:solidFill>
                  <a:srgbClr val="00335A"/>
                </a:solidFill>
                <a:latin typeface="Calibri" panose="020F0502020204030204"/>
              </a:rPr>
              <a:t>МОТИВАЦИЯ	</a:t>
            </a:r>
            <a:endParaRPr lang="ru-RU" sz="3000" dirty="0">
              <a:solidFill>
                <a:srgbClr val="00335A"/>
              </a:solidFill>
              <a:latin typeface="Calibri" panose="020F0502020204030204"/>
            </a:endParaRPr>
          </a:p>
        </p:txBody>
      </p:sp>
      <p:sp>
        <p:nvSpPr>
          <p:cNvPr id="19" name="TextBox 18"/>
          <p:cNvSpPr txBox="1"/>
          <p:nvPr/>
        </p:nvSpPr>
        <p:spPr>
          <a:xfrm>
            <a:off x="919878" y="2912406"/>
            <a:ext cx="2512226" cy="420564"/>
          </a:xfrm>
          <a:prstGeom prst="rect">
            <a:avLst/>
          </a:prstGeom>
          <a:noFill/>
        </p:spPr>
        <p:txBody>
          <a:bodyPr wrap="none" rtlCol="0">
            <a:spAutoFit/>
          </a:bodyPr>
          <a:lstStyle/>
          <a:p>
            <a:pPr algn="l" defTabSz="975390" hangingPunct="1"/>
            <a:r>
              <a:rPr lang="en-US" sz="2133" kern="1200" dirty="0">
                <a:solidFill>
                  <a:prstClr val="black"/>
                </a:solidFill>
                <a:latin typeface="Calibri" panose="020F0502020204030204"/>
                <a:ea typeface="+mn-ea"/>
                <a:cs typeface="+mn-cs"/>
              </a:rPr>
              <a:t>TRIPLE HELIX MODEL</a:t>
            </a:r>
            <a:endParaRPr lang="ru-RU" sz="2133" kern="1200" dirty="0">
              <a:solidFill>
                <a:prstClr val="black"/>
              </a:solidFill>
              <a:latin typeface="Calibri" panose="020F0502020204030204"/>
              <a:ea typeface="+mn-ea"/>
              <a:cs typeface="+mn-cs"/>
            </a:endParaRPr>
          </a:p>
        </p:txBody>
      </p:sp>
      <p:pic>
        <p:nvPicPr>
          <p:cNvPr id="20" name="Изображение 27"/>
          <p:cNvPicPr>
            <a:picLocks noChangeAspect="1"/>
          </p:cNvPicPr>
          <p:nvPr/>
        </p:nvPicPr>
        <p:blipFill rotWithShape="1">
          <a:blip r:embed="rId3" cstate="print"/>
          <a:srcRect l="2047" t="6611" r="1517" b="17349"/>
          <a:stretch/>
        </p:blipFill>
        <p:spPr>
          <a:xfrm>
            <a:off x="1063556" y="3380704"/>
            <a:ext cx="2146268" cy="2835898"/>
          </a:xfrm>
          <a:prstGeom prst="rect">
            <a:avLst/>
          </a:prstGeom>
        </p:spPr>
      </p:pic>
      <p:sp>
        <p:nvSpPr>
          <p:cNvPr id="21" name="Прямоугольник 20"/>
          <p:cNvSpPr/>
          <p:nvPr/>
        </p:nvSpPr>
        <p:spPr>
          <a:xfrm rot="18630563">
            <a:off x="233275" y="6752302"/>
            <a:ext cx="2238113" cy="553998"/>
          </a:xfrm>
          <a:prstGeom prst="rect">
            <a:avLst/>
          </a:prstGeom>
        </p:spPr>
        <p:txBody>
          <a:bodyPr wrap="none">
            <a:spAutoFit/>
          </a:bodyPr>
          <a:lstStyle/>
          <a:p>
            <a:pPr algn="l" defTabSz="975390" hangingPunct="1"/>
            <a:r>
              <a:rPr lang="ru-RU" sz="3000" dirty="0">
                <a:solidFill>
                  <a:srgbClr val="00335A"/>
                </a:solidFill>
                <a:latin typeface="Calibri" panose="020F0502020204030204"/>
              </a:rPr>
              <a:t>МЫШЛЕНИЕ</a:t>
            </a:r>
          </a:p>
        </p:txBody>
      </p:sp>
      <p:sp>
        <p:nvSpPr>
          <p:cNvPr id="22" name="Прямоугольник 21"/>
          <p:cNvSpPr/>
          <p:nvPr/>
        </p:nvSpPr>
        <p:spPr>
          <a:xfrm rot="3103418">
            <a:off x="1828877" y="6866438"/>
            <a:ext cx="2757486" cy="553998"/>
          </a:xfrm>
          <a:prstGeom prst="rect">
            <a:avLst/>
          </a:prstGeom>
        </p:spPr>
        <p:txBody>
          <a:bodyPr wrap="none">
            <a:spAutoFit/>
          </a:bodyPr>
          <a:lstStyle/>
          <a:p>
            <a:pPr algn="l" defTabSz="975390" hangingPunct="1"/>
            <a:r>
              <a:rPr lang="ru-RU" sz="3000" dirty="0">
                <a:solidFill>
                  <a:srgbClr val="00335A"/>
                </a:solidFill>
                <a:latin typeface="Calibri" panose="020F0502020204030204"/>
              </a:rPr>
              <a:t>КОМПЕТЕНЦИИ</a:t>
            </a:r>
          </a:p>
        </p:txBody>
      </p:sp>
      <p:sp>
        <p:nvSpPr>
          <p:cNvPr id="23" name="TextBox 22"/>
          <p:cNvSpPr txBox="1"/>
          <p:nvPr/>
        </p:nvSpPr>
        <p:spPr>
          <a:xfrm>
            <a:off x="9102929" y="7524248"/>
            <a:ext cx="3768867" cy="1938992"/>
          </a:xfrm>
          <a:prstGeom prst="rect">
            <a:avLst/>
          </a:prstGeom>
          <a:solidFill>
            <a:schemeClr val="bg1"/>
          </a:solidFill>
          <a:ln>
            <a:noFill/>
          </a:ln>
        </p:spPr>
        <p:txBody>
          <a:bodyPr wrap="square" rtlCol="0">
            <a:spAutoFit/>
          </a:bodyPr>
          <a:lstStyle/>
          <a:p>
            <a:pPr marL="304810" indent="-304810" algn="l" defTabSz="975390" hangingPunct="1">
              <a:buFont typeface="Arial" charset="0"/>
              <a:buChar char="•"/>
            </a:pPr>
            <a:r>
              <a:rPr lang="ru-RU" sz="3000" dirty="0">
                <a:solidFill>
                  <a:srgbClr val="00335A"/>
                </a:solidFill>
                <a:latin typeface="Calibri" panose="020F0502020204030204"/>
              </a:rPr>
              <a:t>Непрерывное образование </a:t>
            </a:r>
          </a:p>
          <a:p>
            <a:pPr marL="304810" indent="-304810" algn="l" defTabSz="975390" hangingPunct="1">
              <a:buFont typeface="Arial" charset="0"/>
              <a:buChar char="•"/>
            </a:pPr>
            <a:r>
              <a:rPr lang="ru-RU" sz="3000" dirty="0">
                <a:solidFill>
                  <a:srgbClr val="00335A"/>
                </a:solidFill>
                <a:latin typeface="Calibri" panose="020F0502020204030204"/>
              </a:rPr>
              <a:t>Проектная деятельность</a:t>
            </a:r>
          </a:p>
        </p:txBody>
      </p:sp>
      <p:sp>
        <p:nvSpPr>
          <p:cNvPr id="3" name="TextBox 2"/>
          <p:cNvSpPr txBox="1"/>
          <p:nvPr/>
        </p:nvSpPr>
        <p:spPr>
          <a:xfrm>
            <a:off x="4279143" y="3071467"/>
            <a:ext cx="8100426" cy="268791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ru-RU" sz="2800" dirty="0" err="1" smtClean="0">
                <a:latin typeface="Calibri" panose="020F0502020204030204" pitchFamily="34" charset="0"/>
              </a:rPr>
              <a:t>Бертон</a:t>
            </a:r>
            <a:r>
              <a:rPr lang="ru-RU" sz="2800" dirty="0" smtClean="0">
                <a:latin typeface="Calibri" panose="020F0502020204030204" pitchFamily="34" charset="0"/>
              </a:rPr>
              <a:t> Кларк, 1998. </a:t>
            </a:r>
          </a:p>
          <a:p>
            <a:pPr marL="0" marR="0" indent="0" algn="l" defTabSz="584200" rtl="0" fontAlgn="auto" latinLnBrk="0" hangingPunct="0">
              <a:lnSpc>
                <a:spcPct val="100000"/>
              </a:lnSpc>
              <a:spcBef>
                <a:spcPts val="0"/>
              </a:spcBef>
              <a:spcAft>
                <a:spcPts val="0"/>
              </a:spcAft>
              <a:buClrTx/>
              <a:buSzTx/>
              <a:buFontTx/>
              <a:buNone/>
              <a:tabLst/>
            </a:pPr>
            <a:r>
              <a:rPr lang="ru-RU" sz="2800" dirty="0" smtClean="0">
                <a:latin typeface="Calibri" panose="020F0502020204030204" pitchFamily="34" charset="0"/>
              </a:rPr>
              <a:t>Университет -  источник  предпринимательской активности. </a:t>
            </a:r>
          </a:p>
          <a:p>
            <a:pPr marL="742950" marR="0" indent="-742950" algn="l" defTabSz="584200" rtl="0" fontAlgn="auto" latinLnBrk="0" hangingPunct="0">
              <a:lnSpc>
                <a:spcPct val="100000"/>
              </a:lnSpc>
              <a:spcBef>
                <a:spcPts val="0"/>
              </a:spcBef>
              <a:spcAft>
                <a:spcPts val="0"/>
              </a:spcAft>
              <a:buClrTx/>
              <a:buSzTx/>
              <a:buFontTx/>
              <a:buAutoNum type="arabicPeriod"/>
              <a:tabLst/>
            </a:pPr>
            <a:r>
              <a:rPr lang="ru-RU" sz="2800" dirty="0" smtClean="0">
                <a:latin typeface="Calibri" panose="020F0502020204030204" pitchFamily="34" charset="0"/>
              </a:rPr>
              <a:t>Предпринимательское образование; </a:t>
            </a:r>
          </a:p>
          <a:p>
            <a:pPr marL="742950" marR="0" indent="-742950" algn="l" defTabSz="584200" rtl="0" fontAlgn="auto" latinLnBrk="0" hangingPunct="0">
              <a:lnSpc>
                <a:spcPct val="100000"/>
              </a:lnSpc>
              <a:spcBef>
                <a:spcPts val="0"/>
              </a:spcBef>
              <a:spcAft>
                <a:spcPts val="0"/>
              </a:spcAft>
              <a:buClrTx/>
              <a:buSzTx/>
              <a:buFontTx/>
              <a:buAutoNum type="arabicPeriod"/>
              <a:tabLst/>
            </a:pPr>
            <a:r>
              <a:rPr lang="ru-RU" sz="2800" dirty="0" smtClean="0">
                <a:latin typeface="Calibri" panose="020F0502020204030204" pitchFamily="34" charset="0"/>
              </a:rPr>
              <a:t> Предпринимательская деятельность самого университета. </a:t>
            </a:r>
            <a:endParaRPr kumimoji="0" lang="ru-RU" sz="2800" b="0" i="0" u="none" strike="noStrike" cap="none" spc="0" normalizeH="0" baseline="0" dirty="0">
              <a:ln>
                <a:noFill/>
              </a:ln>
              <a:solidFill>
                <a:srgbClr val="000000"/>
              </a:solidFill>
              <a:effectLst/>
              <a:uFillTx/>
              <a:latin typeface="Calibri" panose="020F0502020204030204" pitchFamily="34" charset="0"/>
              <a:sym typeface="Helvetica Light"/>
            </a:endParaRPr>
          </a:p>
        </p:txBody>
      </p:sp>
      <p:sp>
        <p:nvSpPr>
          <p:cNvPr id="4" name="Стрелка влево 3"/>
          <p:cNvSpPr/>
          <p:nvPr/>
        </p:nvSpPr>
        <p:spPr>
          <a:xfrm>
            <a:off x="4389779" y="6606467"/>
            <a:ext cx="765755" cy="276999"/>
          </a:xfrm>
          <a:prstGeom prst="lef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779666"/>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000" b="1" dirty="0" smtClean="0">
                <a:latin typeface="Arial Narrow" pitchFamily="34" charset="0"/>
                <a:ea typeface="Arial Narrow" charset="0"/>
                <a:cs typeface="Calibri" panose="020F0502020204030204" pitchFamily="34" charset="0"/>
              </a:rPr>
              <a:t>Члены жюри конкурса </a:t>
            </a:r>
            <a:r>
              <a:rPr sz="3000" dirty="0" smtClean="0">
                <a:latin typeface="Arial Narrow" pitchFamily="34" charset="0"/>
                <a:ea typeface="Arial Narrow" charset="0"/>
                <a:cs typeface="Calibri" panose="020F0502020204030204" pitchFamily="34" charset="0"/>
              </a:rPr>
              <a:t> </a:t>
            </a:r>
            <a:endParaRPr sz="3000" dirty="0">
              <a:latin typeface="Arial Narrow" pitchFamily="34" charset="0"/>
              <a:ea typeface="Arial Narrow" charset="0"/>
              <a:cs typeface="Calibri" panose="020F0502020204030204" pitchFamily="34"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
        <p:nvSpPr>
          <p:cNvPr id="7" name="object 9"/>
          <p:cNvSpPr/>
          <p:nvPr/>
        </p:nvSpPr>
        <p:spPr>
          <a:xfrm>
            <a:off x="854323" y="2944759"/>
            <a:ext cx="1608546" cy="2396520"/>
          </a:xfrm>
          <a:prstGeom prst="rect">
            <a:avLst/>
          </a:prstGeom>
          <a:blipFill>
            <a:blip r:embed="rId3" cstate="print"/>
            <a:stretch>
              <a:fillRect/>
            </a:stretch>
          </a:blipFill>
          <a:ln>
            <a:solidFill>
              <a:schemeClr val="tx1"/>
            </a:solidFill>
          </a:ln>
        </p:spPr>
        <p:txBody>
          <a:bodyPr wrap="square" lIns="0" tIns="0" rIns="0" bIns="0" rtlCol="0"/>
          <a:lstStyle/>
          <a:p>
            <a:endParaRPr/>
          </a:p>
        </p:txBody>
      </p:sp>
      <p:sp>
        <p:nvSpPr>
          <p:cNvPr id="9" name="object 12"/>
          <p:cNvSpPr/>
          <p:nvPr/>
        </p:nvSpPr>
        <p:spPr>
          <a:xfrm>
            <a:off x="2797601" y="2944759"/>
            <a:ext cx="1664423" cy="2497099"/>
          </a:xfrm>
          <a:prstGeom prst="rect">
            <a:avLst/>
          </a:prstGeom>
          <a:blipFill>
            <a:blip r:embed="rId4" cstate="print"/>
            <a:stretch>
              <a:fillRect/>
            </a:stretch>
          </a:blipFill>
          <a:ln>
            <a:solidFill>
              <a:schemeClr val="tx1"/>
            </a:solidFill>
          </a:ln>
        </p:spPr>
        <p:txBody>
          <a:bodyPr wrap="square" lIns="0" tIns="0" rIns="0" bIns="0" rtlCol="0"/>
          <a:lstStyle/>
          <a:p>
            <a:endParaRPr/>
          </a:p>
        </p:txBody>
      </p:sp>
      <p:pic>
        <p:nvPicPr>
          <p:cNvPr id="11" name="Picture 2" descr="http://pmtt.ifmo.ru/images/pic_person.php?id=154199"/>
          <p:cNvPicPr>
            <a:picLocks noChangeAspect="1" noChangeArrowheads="1"/>
          </p:cNvPicPr>
          <p:nvPr/>
        </p:nvPicPr>
        <p:blipFill>
          <a:blip r:embed="rId5" cstate="print"/>
          <a:srcRect/>
          <a:stretch>
            <a:fillRect/>
          </a:stretch>
        </p:blipFill>
        <p:spPr bwMode="auto">
          <a:xfrm>
            <a:off x="4844693" y="3218336"/>
            <a:ext cx="2711611" cy="2223522"/>
          </a:xfrm>
          <a:prstGeom prst="rect">
            <a:avLst/>
          </a:prstGeom>
          <a:noFill/>
          <a:ln>
            <a:solidFill>
              <a:schemeClr val="tx1"/>
            </a:solidFill>
          </a:ln>
        </p:spPr>
      </p:pic>
      <p:pic>
        <p:nvPicPr>
          <p:cNvPr id="12" name="Picture 4" descr="http://www.rexlexnova.ru/images/12597-u4376.png?crc=4198542648"/>
          <p:cNvPicPr>
            <a:picLocks noChangeAspect="1" noChangeArrowheads="1"/>
          </p:cNvPicPr>
          <p:nvPr/>
        </p:nvPicPr>
        <p:blipFill>
          <a:blip r:embed="rId6" cstate="print"/>
          <a:srcRect/>
          <a:stretch>
            <a:fillRect/>
          </a:stretch>
        </p:blipFill>
        <p:spPr bwMode="auto">
          <a:xfrm>
            <a:off x="7961227" y="3168046"/>
            <a:ext cx="2095500" cy="2324101"/>
          </a:xfrm>
          <a:prstGeom prst="rect">
            <a:avLst/>
          </a:prstGeom>
          <a:noFill/>
          <a:ln>
            <a:solidFill>
              <a:schemeClr val="tx1"/>
            </a:solidFill>
          </a:ln>
        </p:spPr>
      </p:pic>
      <p:sp>
        <p:nvSpPr>
          <p:cNvPr id="13" name="object 5"/>
          <p:cNvSpPr txBox="1"/>
          <p:nvPr/>
        </p:nvSpPr>
        <p:spPr>
          <a:xfrm>
            <a:off x="292145" y="5761351"/>
            <a:ext cx="2505456" cy="1697901"/>
          </a:xfrm>
          <a:prstGeom prst="rect">
            <a:avLst/>
          </a:prstGeom>
        </p:spPr>
        <p:txBody>
          <a:bodyPr vert="horz" wrap="square" lIns="0" tIns="22860" rIns="0" bIns="0" rtlCol="0">
            <a:spAutoFit/>
          </a:bodyPr>
          <a:lstStyle/>
          <a:p>
            <a:pPr marL="252095" marR="242570" algn="ctr">
              <a:lnSpc>
                <a:spcPts val="1900"/>
              </a:lnSpc>
              <a:spcBef>
                <a:spcPts val="180"/>
              </a:spcBef>
            </a:pPr>
            <a:r>
              <a:rPr sz="2100" b="1" dirty="0">
                <a:solidFill>
                  <a:srgbClr val="253957"/>
                </a:solidFill>
                <a:latin typeface="Arial Narrow" charset="0"/>
                <a:ea typeface="Arial Narrow" charset="0"/>
                <a:cs typeface="Arial Narrow" charset="0"/>
              </a:rPr>
              <a:t>АЛЕКСАНДР  КАЙСАРОВ</a:t>
            </a:r>
          </a:p>
          <a:p>
            <a:pPr marL="12700" marR="5080" indent="-635" algn="ctr">
              <a:lnSpc>
                <a:spcPct val="100200"/>
              </a:lnSpc>
              <a:spcBef>
                <a:spcPts val="1725"/>
              </a:spcBef>
            </a:pPr>
            <a:r>
              <a:rPr sz="2100" dirty="0">
                <a:solidFill>
                  <a:srgbClr val="253957"/>
                </a:solidFill>
                <a:latin typeface="Arial Narrow" charset="0"/>
                <a:ea typeface="Arial Narrow" charset="0"/>
                <a:cs typeface="Arial Narrow" charset="0"/>
              </a:rPr>
              <a:t>Руководитель центра  инновационного  предпринимательства</a:t>
            </a:r>
          </a:p>
        </p:txBody>
      </p:sp>
      <p:sp>
        <p:nvSpPr>
          <p:cNvPr id="14" name="object 7"/>
          <p:cNvSpPr txBox="1"/>
          <p:nvPr/>
        </p:nvSpPr>
        <p:spPr>
          <a:xfrm>
            <a:off x="2690642" y="5776902"/>
            <a:ext cx="2439687" cy="2021066"/>
          </a:xfrm>
          <a:prstGeom prst="rect">
            <a:avLst/>
          </a:prstGeom>
        </p:spPr>
        <p:txBody>
          <a:bodyPr vert="horz" wrap="square" lIns="0" tIns="22860" rIns="0" bIns="0" rtlCol="0">
            <a:spAutoFit/>
          </a:bodyPr>
          <a:lstStyle/>
          <a:p>
            <a:pPr marL="436880" marR="428625" indent="-635" algn="ctr">
              <a:lnSpc>
                <a:spcPts val="1900"/>
              </a:lnSpc>
              <a:spcBef>
                <a:spcPts val="180"/>
              </a:spcBef>
            </a:pPr>
            <a:r>
              <a:rPr sz="2100" b="1" dirty="0">
                <a:solidFill>
                  <a:srgbClr val="253957"/>
                </a:solidFill>
                <a:latin typeface="Arial Narrow" charset="0"/>
                <a:ea typeface="Arial Narrow" charset="0"/>
                <a:cs typeface="Arial Narrow" charset="0"/>
              </a:rPr>
              <a:t>СЕРГЕЙ  МЕЛЬЧЕНКО</a:t>
            </a:r>
          </a:p>
          <a:p>
            <a:pPr marL="12700" marR="5080" algn="ctr">
              <a:lnSpc>
                <a:spcPct val="100200"/>
              </a:lnSpc>
              <a:spcBef>
                <a:spcPts val="1725"/>
              </a:spcBef>
            </a:pPr>
            <a:r>
              <a:rPr sz="2100" dirty="0">
                <a:solidFill>
                  <a:srgbClr val="253957"/>
                </a:solidFill>
                <a:latin typeface="Arial Narrow" charset="0"/>
                <a:ea typeface="Arial Narrow" charset="0"/>
                <a:cs typeface="Arial Narrow" charset="0"/>
              </a:rPr>
              <a:t>Заместитель руководителя  центра инновационного  предпринимательства</a:t>
            </a:r>
          </a:p>
        </p:txBody>
      </p:sp>
      <p:sp>
        <p:nvSpPr>
          <p:cNvPr id="15" name="object 7"/>
          <p:cNvSpPr txBox="1"/>
          <p:nvPr/>
        </p:nvSpPr>
        <p:spPr>
          <a:xfrm>
            <a:off x="4844693" y="5781424"/>
            <a:ext cx="3187458" cy="1774845"/>
          </a:xfrm>
          <a:prstGeom prst="rect">
            <a:avLst/>
          </a:prstGeom>
        </p:spPr>
        <p:txBody>
          <a:bodyPr vert="horz" wrap="square" lIns="0" tIns="22860" rIns="0" bIns="0" rtlCol="0">
            <a:spAutoFit/>
          </a:bodyPr>
          <a:lstStyle/>
          <a:p>
            <a:pPr marL="436880" marR="428625" indent="-635" algn="ctr">
              <a:lnSpc>
                <a:spcPts val="1900"/>
              </a:lnSpc>
              <a:spcBef>
                <a:spcPts val="180"/>
              </a:spcBef>
            </a:pPr>
            <a:r>
              <a:rPr lang="ru-RU" sz="2100" b="1" dirty="0">
                <a:solidFill>
                  <a:srgbClr val="253957"/>
                </a:solidFill>
                <a:latin typeface="Arial Narrow" charset="0"/>
                <a:ea typeface="Arial Narrow" charset="0"/>
                <a:cs typeface="Arial Narrow" charset="0"/>
              </a:rPr>
              <a:t>ИГОРЬ</a:t>
            </a:r>
          </a:p>
          <a:p>
            <a:pPr marL="436880" marR="428625" indent="-635" algn="ctr">
              <a:lnSpc>
                <a:spcPts val="1900"/>
              </a:lnSpc>
              <a:spcBef>
                <a:spcPts val="180"/>
              </a:spcBef>
            </a:pPr>
            <a:r>
              <a:rPr lang="ru-RU" sz="2100" b="1" dirty="0">
                <a:solidFill>
                  <a:srgbClr val="253957"/>
                </a:solidFill>
                <a:latin typeface="Arial Narrow" charset="0"/>
                <a:ea typeface="Arial Narrow" charset="0"/>
                <a:cs typeface="Arial Narrow" charset="0"/>
              </a:rPr>
              <a:t>РОЖДЕСТВЕНСКИЙ</a:t>
            </a:r>
          </a:p>
          <a:p>
            <a:pPr marL="436880" marR="428625" indent="-635" algn="ctr">
              <a:lnSpc>
                <a:spcPts val="1900"/>
              </a:lnSpc>
              <a:spcBef>
                <a:spcPts val="180"/>
              </a:spcBef>
            </a:pPr>
            <a:endParaRPr sz="1600" dirty="0">
              <a:solidFill>
                <a:schemeClr val="tx1"/>
              </a:solidFill>
              <a:latin typeface="Arial"/>
              <a:cs typeface="Arial"/>
            </a:endParaRPr>
          </a:p>
          <a:p>
            <a:pPr marL="12700" marR="5080" algn="ctr">
              <a:lnSpc>
                <a:spcPct val="100200"/>
              </a:lnSpc>
            </a:pPr>
            <a:r>
              <a:rPr lang="ru-RU" sz="2100" dirty="0">
                <a:solidFill>
                  <a:srgbClr val="253957"/>
                </a:solidFill>
                <a:latin typeface="Arial Narrow" charset="0"/>
                <a:ea typeface="Arial Narrow" charset="0"/>
                <a:cs typeface="Arial Narrow" charset="0"/>
              </a:rPr>
              <a:t>Генеральный </a:t>
            </a:r>
            <a:endParaRPr lang="ru-RU" sz="2100" dirty="0" smtClean="0">
              <a:solidFill>
                <a:srgbClr val="253957"/>
              </a:solidFill>
              <a:latin typeface="Arial Narrow" charset="0"/>
              <a:ea typeface="Arial Narrow" charset="0"/>
              <a:cs typeface="Arial Narrow" charset="0"/>
            </a:endParaRPr>
          </a:p>
          <a:p>
            <a:pPr marL="12700" marR="5080" algn="ctr">
              <a:lnSpc>
                <a:spcPct val="100200"/>
              </a:lnSpc>
            </a:pPr>
            <a:r>
              <a:rPr lang="ru-RU" sz="2100" dirty="0" smtClean="0">
                <a:solidFill>
                  <a:srgbClr val="253957"/>
                </a:solidFill>
                <a:latin typeface="Arial Narrow" charset="0"/>
                <a:ea typeface="Arial Narrow" charset="0"/>
                <a:cs typeface="Arial Narrow" charset="0"/>
              </a:rPr>
              <a:t>директор</a:t>
            </a:r>
            <a:endParaRPr lang="ru-RU" sz="2100" dirty="0">
              <a:solidFill>
                <a:srgbClr val="253957"/>
              </a:solidFill>
              <a:latin typeface="Arial Narrow" charset="0"/>
              <a:ea typeface="Arial Narrow" charset="0"/>
              <a:cs typeface="Arial Narrow" charset="0"/>
            </a:endParaRPr>
          </a:p>
          <a:p>
            <a:pPr marL="12700" marR="5080" algn="ctr">
              <a:lnSpc>
                <a:spcPct val="100200"/>
              </a:lnSpc>
            </a:pPr>
            <a:r>
              <a:rPr lang="en-US" sz="2100" dirty="0" err="1">
                <a:solidFill>
                  <a:srgbClr val="253957"/>
                </a:solidFill>
                <a:latin typeface="Arial Narrow" charset="0"/>
                <a:ea typeface="Arial Narrow" charset="0"/>
                <a:cs typeface="Arial Narrow" charset="0"/>
              </a:rPr>
              <a:t>Martal</a:t>
            </a:r>
            <a:r>
              <a:rPr lang="en-US" sz="2100" dirty="0">
                <a:solidFill>
                  <a:srgbClr val="253957"/>
                </a:solidFill>
                <a:latin typeface="Arial Narrow" charset="0"/>
                <a:ea typeface="Arial Narrow" charset="0"/>
                <a:cs typeface="Arial Narrow" charset="0"/>
              </a:rPr>
              <a:t> </a:t>
            </a:r>
            <a:r>
              <a:rPr lang="en-US" sz="2100" dirty="0" err="1">
                <a:solidFill>
                  <a:srgbClr val="253957"/>
                </a:solidFill>
                <a:latin typeface="Arial Narrow" charset="0"/>
                <a:ea typeface="Arial Narrow" charset="0"/>
                <a:cs typeface="Arial Narrow" charset="0"/>
              </a:rPr>
              <a:t>Spb</a:t>
            </a:r>
            <a:endParaRPr sz="2100" dirty="0">
              <a:solidFill>
                <a:srgbClr val="253957"/>
              </a:solidFill>
              <a:latin typeface="Arial Narrow" charset="0"/>
              <a:ea typeface="Arial Narrow" charset="0"/>
              <a:cs typeface="Arial Narrow" charset="0"/>
            </a:endParaRPr>
          </a:p>
        </p:txBody>
      </p:sp>
      <p:sp>
        <p:nvSpPr>
          <p:cNvPr id="16" name="object 7"/>
          <p:cNvSpPr txBox="1"/>
          <p:nvPr/>
        </p:nvSpPr>
        <p:spPr>
          <a:xfrm>
            <a:off x="7708061" y="5804231"/>
            <a:ext cx="2601832" cy="1749197"/>
          </a:xfrm>
          <a:prstGeom prst="rect">
            <a:avLst/>
          </a:prstGeom>
        </p:spPr>
        <p:txBody>
          <a:bodyPr vert="horz" wrap="square" lIns="0" tIns="22860" rIns="0" bIns="0" rtlCol="0">
            <a:spAutoFit/>
          </a:bodyPr>
          <a:lstStyle/>
          <a:p>
            <a:pPr marL="436880" marR="428625" indent="-635" algn="ctr">
              <a:lnSpc>
                <a:spcPts val="1900"/>
              </a:lnSpc>
              <a:spcBef>
                <a:spcPts val="180"/>
              </a:spcBef>
            </a:pPr>
            <a:r>
              <a:rPr lang="ru-RU" sz="2100" b="1" dirty="0">
                <a:solidFill>
                  <a:srgbClr val="253957"/>
                </a:solidFill>
                <a:latin typeface="Arial Narrow" charset="0"/>
                <a:ea typeface="Arial Narrow" charset="0"/>
                <a:cs typeface="Arial Narrow" charset="0"/>
              </a:rPr>
              <a:t>КОНСТАНТИН ОКУНЕВ</a:t>
            </a:r>
          </a:p>
          <a:p>
            <a:pPr marL="436880" marR="428625" indent="-635" algn="ctr">
              <a:lnSpc>
                <a:spcPts val="1900"/>
              </a:lnSpc>
              <a:spcBef>
                <a:spcPts val="180"/>
              </a:spcBef>
            </a:pPr>
            <a:endParaRPr sz="1600" dirty="0">
              <a:solidFill>
                <a:schemeClr val="tx1"/>
              </a:solidFill>
              <a:latin typeface="Arial"/>
              <a:cs typeface="Arial"/>
            </a:endParaRPr>
          </a:p>
          <a:p>
            <a:pPr marL="12700" marR="5080" algn="ctr">
              <a:lnSpc>
                <a:spcPct val="100200"/>
              </a:lnSpc>
            </a:pPr>
            <a:r>
              <a:rPr lang="ru-RU" sz="2100" dirty="0">
                <a:solidFill>
                  <a:srgbClr val="253957"/>
                </a:solidFill>
                <a:latin typeface="Arial Narrow" charset="0"/>
                <a:ea typeface="Arial Narrow" charset="0"/>
                <a:cs typeface="Arial Narrow" charset="0"/>
              </a:rPr>
              <a:t>Генеральный </a:t>
            </a:r>
            <a:endParaRPr lang="ru-RU" sz="2100" dirty="0" smtClean="0">
              <a:solidFill>
                <a:srgbClr val="253957"/>
              </a:solidFill>
              <a:latin typeface="Arial Narrow" charset="0"/>
              <a:ea typeface="Arial Narrow" charset="0"/>
              <a:cs typeface="Arial Narrow" charset="0"/>
            </a:endParaRPr>
          </a:p>
          <a:p>
            <a:pPr marL="12700" marR="5080" algn="ctr">
              <a:lnSpc>
                <a:spcPct val="100200"/>
              </a:lnSpc>
            </a:pPr>
            <a:r>
              <a:rPr lang="ru-RU" sz="2100" dirty="0" smtClean="0">
                <a:solidFill>
                  <a:srgbClr val="253957"/>
                </a:solidFill>
                <a:latin typeface="Arial Narrow" charset="0"/>
                <a:ea typeface="Arial Narrow" charset="0"/>
                <a:cs typeface="Arial Narrow" charset="0"/>
              </a:rPr>
              <a:t>директор</a:t>
            </a:r>
            <a:endParaRPr lang="ru-RU" sz="2100" dirty="0">
              <a:solidFill>
                <a:srgbClr val="253957"/>
              </a:solidFill>
              <a:latin typeface="Arial Narrow" charset="0"/>
              <a:ea typeface="Arial Narrow" charset="0"/>
              <a:cs typeface="Arial Narrow" charset="0"/>
            </a:endParaRPr>
          </a:p>
          <a:p>
            <a:pPr marL="12700" marR="5080" algn="ctr">
              <a:lnSpc>
                <a:spcPct val="100200"/>
              </a:lnSpc>
            </a:pPr>
            <a:r>
              <a:rPr lang="en-US" sz="2100" dirty="0">
                <a:solidFill>
                  <a:srgbClr val="253957"/>
                </a:solidFill>
                <a:latin typeface="Arial Narrow" charset="0"/>
                <a:ea typeface="Arial Narrow" charset="0"/>
                <a:cs typeface="Arial Narrow" charset="0"/>
              </a:rPr>
              <a:t>REXLEX NOVA</a:t>
            </a:r>
            <a:endParaRPr sz="2100" dirty="0">
              <a:solidFill>
                <a:srgbClr val="253957"/>
              </a:solidFill>
              <a:latin typeface="Arial Narrow" charset="0"/>
              <a:ea typeface="Arial Narrow" charset="0"/>
              <a:cs typeface="Arial Narrow" charset="0"/>
            </a:endParaRPr>
          </a:p>
        </p:txBody>
      </p:sp>
      <p:sp>
        <p:nvSpPr>
          <p:cNvPr id="17" name="object 15"/>
          <p:cNvSpPr/>
          <p:nvPr/>
        </p:nvSpPr>
        <p:spPr>
          <a:xfrm>
            <a:off x="10551470" y="3218336"/>
            <a:ext cx="1866011" cy="2297556"/>
          </a:xfrm>
          <a:prstGeom prst="rect">
            <a:avLst/>
          </a:prstGeom>
          <a:blipFill>
            <a:blip r:embed="rId7" cstate="print"/>
            <a:stretch>
              <a:fillRect/>
            </a:stretch>
          </a:blipFill>
          <a:ln>
            <a:solidFill>
              <a:schemeClr val="tx1"/>
            </a:solidFill>
          </a:ln>
        </p:spPr>
        <p:txBody>
          <a:bodyPr wrap="square" lIns="0" tIns="0" rIns="0" bIns="0" rtlCol="0"/>
          <a:lstStyle/>
          <a:p>
            <a:endParaRPr/>
          </a:p>
        </p:txBody>
      </p:sp>
      <p:sp>
        <p:nvSpPr>
          <p:cNvPr id="18" name="object 7"/>
          <p:cNvSpPr txBox="1"/>
          <p:nvPr/>
        </p:nvSpPr>
        <p:spPr>
          <a:xfrm>
            <a:off x="10135227" y="5781424"/>
            <a:ext cx="2698496" cy="2357056"/>
          </a:xfrm>
          <a:prstGeom prst="rect">
            <a:avLst/>
          </a:prstGeom>
        </p:spPr>
        <p:txBody>
          <a:bodyPr vert="horz" wrap="square" lIns="0" tIns="22860" rIns="0" bIns="0" rtlCol="0">
            <a:spAutoFit/>
          </a:bodyPr>
          <a:lstStyle/>
          <a:p>
            <a:pPr marL="436880" marR="428625" indent="-635" algn="ctr">
              <a:lnSpc>
                <a:spcPts val="1900"/>
              </a:lnSpc>
              <a:spcBef>
                <a:spcPts val="180"/>
              </a:spcBef>
            </a:pPr>
            <a:r>
              <a:rPr lang="ru-RU" sz="1800" b="1" dirty="0">
                <a:solidFill>
                  <a:srgbClr val="253957"/>
                </a:solidFill>
                <a:latin typeface="Arial Narrow" charset="0"/>
                <a:ea typeface="Arial Narrow" charset="0"/>
                <a:cs typeface="Arial Narrow" charset="0"/>
              </a:rPr>
              <a:t>ИВАН </a:t>
            </a:r>
            <a:endParaRPr lang="ru-RU" sz="1800" b="1" dirty="0" smtClean="0">
              <a:solidFill>
                <a:srgbClr val="253957"/>
              </a:solidFill>
              <a:latin typeface="Arial Narrow" charset="0"/>
              <a:ea typeface="Arial Narrow" charset="0"/>
              <a:cs typeface="Arial Narrow" charset="0"/>
            </a:endParaRPr>
          </a:p>
          <a:p>
            <a:pPr marL="436880" marR="428625" indent="-635" algn="ctr">
              <a:lnSpc>
                <a:spcPts val="1900"/>
              </a:lnSpc>
              <a:spcBef>
                <a:spcPts val="180"/>
              </a:spcBef>
            </a:pPr>
            <a:r>
              <a:rPr lang="ru-RU" sz="1800" b="1" dirty="0" smtClean="0">
                <a:solidFill>
                  <a:srgbClr val="253957"/>
                </a:solidFill>
                <a:latin typeface="Arial Narrow" charset="0"/>
                <a:ea typeface="Arial Narrow" charset="0"/>
                <a:cs typeface="Arial Narrow" charset="0"/>
              </a:rPr>
              <a:t>ЖУГАН</a:t>
            </a:r>
            <a:endParaRPr sz="1800" b="1" dirty="0">
              <a:solidFill>
                <a:srgbClr val="253957"/>
              </a:solidFill>
              <a:latin typeface="Arial Narrow" charset="0"/>
              <a:ea typeface="Arial Narrow" charset="0"/>
              <a:cs typeface="Arial Narrow" charset="0"/>
            </a:endParaRPr>
          </a:p>
          <a:p>
            <a:pPr marL="12700" marR="5080" algn="ctr">
              <a:lnSpc>
                <a:spcPct val="100200"/>
              </a:lnSpc>
              <a:spcBef>
                <a:spcPts val="1725"/>
              </a:spcBef>
            </a:pPr>
            <a:r>
              <a:rPr lang="ru-RU" sz="1800" dirty="0">
                <a:solidFill>
                  <a:srgbClr val="253957"/>
                </a:solidFill>
                <a:latin typeface="Arial Narrow" charset="0"/>
                <a:ea typeface="Arial Narrow" charset="0"/>
                <a:cs typeface="Arial Narrow" charset="0"/>
              </a:rPr>
              <a:t>Менеджер</a:t>
            </a:r>
            <a:r>
              <a:rPr sz="1800" dirty="0">
                <a:solidFill>
                  <a:srgbClr val="253957"/>
                </a:solidFill>
                <a:latin typeface="Arial Narrow" charset="0"/>
                <a:ea typeface="Arial Narrow" charset="0"/>
                <a:cs typeface="Arial Narrow" charset="0"/>
              </a:rPr>
              <a:t>  центра </a:t>
            </a:r>
            <a:r>
              <a:rPr sz="1800" dirty="0" err="1">
                <a:solidFill>
                  <a:srgbClr val="253957"/>
                </a:solidFill>
                <a:latin typeface="Arial Narrow" charset="0"/>
                <a:ea typeface="Arial Narrow" charset="0"/>
                <a:cs typeface="Arial Narrow" charset="0"/>
              </a:rPr>
              <a:t>инновационного</a:t>
            </a:r>
            <a:r>
              <a:rPr sz="1800" dirty="0">
                <a:solidFill>
                  <a:srgbClr val="253957"/>
                </a:solidFill>
                <a:latin typeface="Arial Narrow" charset="0"/>
                <a:ea typeface="Arial Narrow" charset="0"/>
                <a:cs typeface="Arial Narrow" charset="0"/>
              </a:rPr>
              <a:t>  </a:t>
            </a:r>
            <a:r>
              <a:rPr sz="1800" dirty="0" err="1">
                <a:solidFill>
                  <a:srgbClr val="253957"/>
                </a:solidFill>
                <a:latin typeface="Arial Narrow" charset="0"/>
                <a:ea typeface="Arial Narrow" charset="0"/>
                <a:cs typeface="Arial Narrow" charset="0"/>
              </a:rPr>
              <a:t>предпринимательства</a:t>
            </a:r>
            <a:endParaRPr lang="ru-RU" sz="1800" dirty="0">
              <a:solidFill>
                <a:srgbClr val="253957"/>
              </a:solidFill>
              <a:latin typeface="Arial Narrow" charset="0"/>
              <a:ea typeface="Arial Narrow" charset="0"/>
              <a:cs typeface="Arial Narrow" charset="0"/>
            </a:endParaRPr>
          </a:p>
          <a:p>
            <a:pPr marL="12700" marR="5080" algn="ctr">
              <a:lnSpc>
                <a:spcPct val="100200"/>
              </a:lnSpc>
              <a:spcBef>
                <a:spcPts val="1725"/>
              </a:spcBef>
            </a:pPr>
            <a:r>
              <a:rPr lang="ru-RU" sz="1800" dirty="0">
                <a:solidFill>
                  <a:srgbClr val="253957"/>
                </a:solidFill>
                <a:latin typeface="Arial Narrow" charset="0"/>
                <a:ea typeface="Arial Narrow" charset="0"/>
                <a:cs typeface="Arial Narrow" charset="0"/>
              </a:rPr>
              <a:t>Секретарь конкурсной комиссии</a:t>
            </a:r>
            <a:endParaRPr sz="1800" dirty="0">
              <a:solidFill>
                <a:srgbClr val="253957"/>
              </a:solidFill>
              <a:latin typeface="Arial Narrow" charset="0"/>
              <a:ea typeface="Arial Narrow" charset="0"/>
              <a:cs typeface="Arial Narrow" charset="0"/>
            </a:endParaRPr>
          </a:p>
        </p:txBody>
      </p:sp>
    </p:spTree>
    <p:extLst>
      <p:ext uri="{BB962C8B-B14F-4D97-AF65-F5344CB8AC3E}">
        <p14:creationId xmlns:p14="http://schemas.microsoft.com/office/powerpoint/2010/main" val="29496924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60348" y="3033145"/>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156055" algn="l"/>
            <a:r>
              <a:rPr lang="ru-RU" sz="3000" dirty="0">
                <a:solidFill>
                  <a:srgbClr val="253957"/>
                </a:solidFill>
                <a:latin typeface="Arial Narrow" charset="0"/>
              </a:rPr>
              <a:t>Функции коворкинга:</a:t>
            </a:r>
          </a:p>
          <a:p>
            <a:pPr marL="613255" indent="-457200" algn="l">
              <a:buFont typeface="Arial" panose="020B0604020202020204" pitchFamily="34" charset="0"/>
              <a:buChar char="•"/>
            </a:pPr>
            <a:r>
              <a:rPr lang="ru-RU" sz="3000" dirty="0">
                <a:solidFill>
                  <a:srgbClr val="253957"/>
                </a:solidFill>
                <a:latin typeface="Arial Narrow" charset="0"/>
              </a:rPr>
              <a:t>Рабочая зона для команд, участвующих в </a:t>
            </a:r>
            <a:r>
              <a:rPr lang="en-US" sz="3000" dirty="0">
                <a:solidFill>
                  <a:srgbClr val="253957"/>
                </a:solidFill>
                <a:latin typeface="Arial Narrow" charset="0"/>
              </a:rPr>
              <a:t>HSE Business Cup </a:t>
            </a:r>
            <a:r>
              <a:rPr lang="ru-RU" sz="3000" dirty="0">
                <a:solidFill>
                  <a:srgbClr val="253957"/>
                </a:solidFill>
                <a:latin typeface="Arial Narrow" charset="0"/>
              </a:rPr>
              <a:t>и </a:t>
            </a:r>
            <a:r>
              <a:rPr lang="en-US" sz="3000" dirty="0">
                <a:solidFill>
                  <a:srgbClr val="253957"/>
                </a:solidFill>
                <a:latin typeface="Arial Narrow" charset="0"/>
              </a:rPr>
              <a:t>Global Startup Initiative</a:t>
            </a:r>
            <a:r>
              <a:rPr lang="ru-RU" sz="3000" dirty="0">
                <a:solidFill>
                  <a:srgbClr val="253957"/>
                </a:solidFill>
                <a:latin typeface="Arial Narrow" charset="0"/>
              </a:rPr>
              <a:t>;</a:t>
            </a:r>
          </a:p>
          <a:p>
            <a:pPr marL="613255" indent="-457200" algn="l">
              <a:buFont typeface="Arial" panose="020B0604020202020204" pitchFamily="34" charset="0"/>
              <a:buChar char="•"/>
            </a:pPr>
            <a:r>
              <a:rPr lang="ru-RU" sz="3000" dirty="0">
                <a:solidFill>
                  <a:srgbClr val="253957"/>
                </a:solidFill>
                <a:latin typeface="Arial Narrow" charset="0"/>
              </a:rPr>
              <a:t>Место встречи с менторами, проведения мастер-классов</a:t>
            </a:r>
          </a:p>
          <a:p>
            <a:pPr marL="156055" algn="l"/>
            <a:endParaRPr lang="ru-RU" sz="3000" dirty="0">
              <a:solidFill>
                <a:srgbClr val="253957"/>
              </a:solidFill>
              <a:latin typeface="Arial Narrow" charset="0"/>
            </a:endParaRPr>
          </a:p>
          <a:p>
            <a:pPr marL="156055" algn="l"/>
            <a:r>
              <a:rPr lang="ru-RU" sz="3000" dirty="0">
                <a:solidFill>
                  <a:srgbClr val="253957"/>
                </a:solidFill>
                <a:latin typeface="Arial Narrow" charset="0"/>
              </a:rPr>
              <a:t>График запуска:</a:t>
            </a:r>
          </a:p>
          <a:p>
            <a:pPr marL="613255" indent="-457200" algn="l">
              <a:buFont typeface="Arial" panose="020B0604020202020204" pitchFamily="34" charset="0"/>
              <a:buChar char="•"/>
            </a:pPr>
            <a:r>
              <a:rPr lang="ru-RU" sz="3000" dirty="0">
                <a:solidFill>
                  <a:srgbClr val="253957"/>
                </a:solidFill>
                <a:latin typeface="Arial Narrow" charset="0"/>
              </a:rPr>
              <a:t>01.02.2018 – дизайн-проект коворкинга;</a:t>
            </a:r>
          </a:p>
          <a:p>
            <a:pPr marL="613255" indent="-457200" algn="l">
              <a:buFont typeface="Arial" panose="020B0604020202020204" pitchFamily="34" charset="0"/>
              <a:buChar char="•"/>
            </a:pPr>
            <a:r>
              <a:rPr lang="ru-RU" sz="3000" dirty="0">
                <a:solidFill>
                  <a:srgbClr val="253957"/>
                </a:solidFill>
                <a:latin typeface="Arial Narrow" charset="0"/>
              </a:rPr>
              <a:t>01.04.2018 – подготовка площадки, закупка оборудования;</a:t>
            </a:r>
          </a:p>
          <a:p>
            <a:pPr marL="613255" indent="-457200" algn="l">
              <a:buFont typeface="Arial" panose="020B0604020202020204" pitchFamily="34" charset="0"/>
              <a:buChar char="•"/>
            </a:pPr>
            <a:r>
              <a:rPr lang="ru-RU" sz="3000" dirty="0">
                <a:solidFill>
                  <a:srgbClr val="253957"/>
                </a:solidFill>
                <a:latin typeface="Arial Narrow" charset="0"/>
              </a:rPr>
              <a:t>15.05.2018 – открытие коворкинга</a:t>
            </a:r>
          </a:p>
          <a:p>
            <a:pPr marL="613255" indent="-457200" algn="l">
              <a:buFont typeface="Arial" panose="020B0604020202020204" pitchFamily="34" charset="0"/>
              <a:buChar char="•"/>
            </a:pPr>
            <a:endParaRPr lang="ru-RU" sz="3000" dirty="0">
              <a:solidFill>
                <a:srgbClr val="253957"/>
              </a:solidFill>
              <a:latin typeface="Arial Narrow" charset="0"/>
            </a:endParaRPr>
          </a:p>
          <a:p>
            <a:pPr marL="156055" algn="l"/>
            <a:r>
              <a:rPr lang="ru-RU" sz="3000" dirty="0">
                <a:solidFill>
                  <a:srgbClr val="253957"/>
                </a:solidFill>
                <a:latin typeface="Arial Narrow" charset="0"/>
              </a:rPr>
              <a:t>Бюджет проекта – 1 млн </a:t>
            </a:r>
            <a:r>
              <a:rPr lang="ru-RU" sz="3000" dirty="0" smtClean="0">
                <a:solidFill>
                  <a:srgbClr val="253957"/>
                </a:solidFill>
                <a:latin typeface="Arial Narrow" charset="0"/>
              </a:rPr>
              <a:t>рублей (из страт. инициативы НИУ ВШЭ) </a:t>
            </a:r>
            <a:endParaRPr lang="ru-RU" sz="3000" dirty="0">
              <a:solidFill>
                <a:srgbClr val="253957"/>
              </a:solidFill>
              <a:latin typeface="Arial Narrow" charset="0"/>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779666"/>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200" b="1" cap="all" dirty="0" err="1">
                <a:solidFill>
                  <a:srgbClr val="253957"/>
                </a:solidFill>
                <a:latin typeface="Arial Narrow" charset="0"/>
                <a:ea typeface="Arial Narrow" charset="0"/>
                <a:cs typeface="Arial Narrow" charset="0"/>
              </a:rPr>
              <a:t>КоВОРКИНГ</a:t>
            </a:r>
            <a:r>
              <a:rPr lang="ru-RU" sz="3200" b="1" cap="all" dirty="0">
                <a:solidFill>
                  <a:srgbClr val="253957"/>
                </a:solidFill>
                <a:latin typeface="Arial Narrow" charset="0"/>
                <a:ea typeface="Arial Narrow" charset="0"/>
                <a:cs typeface="Arial Narrow" charset="0"/>
              </a:rPr>
              <a:t> НА </a:t>
            </a:r>
            <a:r>
              <a:rPr lang="ru-RU" sz="3200" b="1" cap="all" dirty="0" smtClean="0">
                <a:solidFill>
                  <a:srgbClr val="253957"/>
                </a:solidFill>
                <a:latin typeface="Arial Narrow" charset="0"/>
                <a:ea typeface="Arial Narrow" charset="0"/>
                <a:cs typeface="Arial Narrow" charset="0"/>
              </a:rPr>
              <a:t>КАНТЕМИРОВСКОЙ  (ауд. 328) </a:t>
            </a:r>
            <a:endParaRPr sz="3200" b="1" cap="all" dirty="0">
              <a:solidFill>
                <a:srgbClr val="253957"/>
              </a:solidFill>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extLst>
      <p:ext uri="{BB962C8B-B14F-4D97-AF65-F5344CB8AC3E}">
        <p14:creationId xmlns:p14="http://schemas.microsoft.com/office/powerpoint/2010/main" val="30988433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810378" y="1420421"/>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3071" y="2834641"/>
            <a:ext cx="11430001" cy="547213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228600" indent="-228600" algn="l">
              <a:spcBef>
                <a:spcPts val="2000"/>
              </a:spcBef>
              <a:buSzPct val="100000"/>
              <a:buChar char="•"/>
              <a:defRPr sz="2100">
                <a:solidFill>
                  <a:srgbClr val="253957"/>
                </a:solidFill>
                <a:latin typeface="+mn-lt"/>
                <a:ea typeface="+mn-ea"/>
                <a:cs typeface="+mn-cs"/>
                <a:sym typeface="Arial Narrow"/>
              </a:defRPr>
            </a:pPr>
            <a:r>
              <a:rPr lang="ru-RU" sz="2100" dirty="0">
                <a:latin typeface="Arial Narrow" charset="0"/>
                <a:ea typeface="Arial Narrow" charset="0"/>
                <a:cs typeface="Arial Narrow" charset="0"/>
              </a:rPr>
              <a:t>Студенты НИУ ВШЭ –Санкт-Петербург присоединяются к технологическим проектам, предлагаемым инженерными </a:t>
            </a:r>
            <a:r>
              <a:rPr lang="ru-RU" sz="2100" dirty="0" smtClean="0">
                <a:latin typeface="Arial Narrow" charset="0"/>
                <a:ea typeface="Arial Narrow" charset="0"/>
                <a:cs typeface="Arial Narrow" charset="0"/>
              </a:rPr>
              <a:t>компаниями  и университетами </a:t>
            </a:r>
            <a:r>
              <a:rPr lang="ru-RU" sz="2100" dirty="0">
                <a:latin typeface="Arial Narrow" charset="0"/>
                <a:ea typeface="Arial Narrow" charset="0"/>
                <a:cs typeface="Arial Narrow" charset="0"/>
              </a:rPr>
              <a:t>(ИТМО, </a:t>
            </a:r>
            <a:r>
              <a:rPr lang="ru-RU" sz="2100" dirty="0" err="1">
                <a:latin typeface="Arial Narrow" charset="0"/>
                <a:ea typeface="Arial Narrow" charset="0"/>
                <a:cs typeface="Arial Narrow" charset="0"/>
              </a:rPr>
              <a:t>СПбПУ</a:t>
            </a:r>
            <a:r>
              <a:rPr lang="ru-RU" sz="2100" dirty="0">
                <a:latin typeface="Arial Narrow" charset="0"/>
                <a:ea typeface="Arial Narrow" charset="0"/>
                <a:cs typeface="Arial Narrow" charset="0"/>
              </a:rPr>
              <a:t>, ЛЭТИ, Технологический </a:t>
            </a:r>
            <a:r>
              <a:rPr lang="ru-RU" sz="2100" dirty="0" smtClean="0">
                <a:latin typeface="Arial Narrow" charset="0"/>
                <a:ea typeface="Arial Narrow" charset="0"/>
                <a:cs typeface="Arial Narrow" charset="0"/>
              </a:rPr>
              <a:t>институт)  Санкт-Петербурга и </a:t>
            </a:r>
            <a:r>
              <a:rPr lang="ru-RU" sz="2100" dirty="0">
                <a:latin typeface="Arial Narrow" charset="0"/>
                <a:ea typeface="Arial Narrow" charset="0"/>
                <a:cs typeface="Arial Narrow" charset="0"/>
              </a:rPr>
              <a:t>других </a:t>
            </a:r>
            <a:r>
              <a:rPr lang="ru-RU" sz="2100" dirty="0" smtClean="0">
                <a:latin typeface="Arial Narrow" charset="0"/>
                <a:ea typeface="Arial Narrow" charset="0"/>
                <a:cs typeface="Arial Narrow" charset="0"/>
              </a:rPr>
              <a:t>регионов страны. </a:t>
            </a:r>
            <a:endParaRPr lang="ru-RU" sz="2100" dirty="0">
              <a:latin typeface="Arial Narrow" charset="0"/>
              <a:ea typeface="Arial Narrow" charset="0"/>
              <a:cs typeface="Arial Narrow" charset="0"/>
            </a:endParaRPr>
          </a:p>
          <a:p>
            <a:pPr marL="228600" indent="-228600" algn="l">
              <a:spcBef>
                <a:spcPts val="2000"/>
              </a:spcBef>
              <a:buSzPct val="100000"/>
              <a:buChar char="•"/>
              <a:defRPr sz="2100">
                <a:solidFill>
                  <a:srgbClr val="253957"/>
                </a:solidFill>
                <a:latin typeface="+mn-lt"/>
                <a:ea typeface="+mn-ea"/>
                <a:cs typeface="+mn-cs"/>
                <a:sym typeface="Arial Narrow"/>
              </a:defRPr>
            </a:pPr>
            <a:r>
              <a:rPr lang="ru-RU" sz="2100" dirty="0">
                <a:latin typeface="Arial Narrow" charset="0"/>
                <a:ea typeface="Arial Narrow" charset="0"/>
                <a:cs typeface="Arial Narrow" charset="0"/>
              </a:rPr>
              <a:t>Три шага приема в акселератор для технологических проектов:</a:t>
            </a:r>
          </a:p>
        </p:txBody>
      </p:sp>
      <p:pic>
        <p:nvPicPr>
          <p:cNvPr id="163" name="Изображение" descr="Изображение"/>
          <p:cNvPicPr>
            <a:picLocks noChangeAspect="1"/>
          </p:cNvPicPr>
          <p:nvPr/>
        </p:nvPicPr>
        <p:blipFill>
          <a:blip r:embed="rId3" cstate="print">
            <a:extLst/>
          </a:blip>
          <a:stretch>
            <a:fillRect/>
          </a:stretch>
        </p:blipFill>
        <p:spPr>
          <a:xfrm>
            <a:off x="828540" y="262460"/>
            <a:ext cx="853034" cy="853034"/>
          </a:xfrm>
          <a:prstGeom prst="rect">
            <a:avLst/>
          </a:prstGeom>
          <a:ln w="12700">
            <a:miter lim="400000"/>
          </a:ln>
        </p:spPr>
      </p:pic>
      <p:sp>
        <p:nvSpPr>
          <p:cNvPr id="8" name="Очень крутой заголовок…"/>
          <p:cNvSpPr txBox="1"/>
          <p:nvPr/>
        </p:nvSpPr>
        <p:spPr>
          <a:xfrm>
            <a:off x="810377" y="1115495"/>
            <a:ext cx="11430002" cy="17191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endParaRPr lang="ru-RU" sz="3200" b="1" cap="all" dirty="0">
              <a:solidFill>
                <a:srgbClr val="253957"/>
              </a:solidFill>
              <a:latin typeface="Calibri" panose="020F0502020204030204" pitchFamily="34" charset="0"/>
              <a:cs typeface="Calibri" panose="020F0502020204030204" pitchFamily="34" charset="0"/>
            </a:endParaRPr>
          </a:p>
          <a:p>
            <a:pPr>
              <a:defRPr sz="5000" b="1" cap="all">
                <a:solidFill>
                  <a:srgbClr val="253957"/>
                </a:solidFill>
                <a:latin typeface="+mn-lt"/>
                <a:ea typeface="+mn-ea"/>
                <a:cs typeface="+mn-cs"/>
                <a:sym typeface="Arial Narrow"/>
              </a:defRPr>
            </a:pPr>
            <a:r>
              <a:rPr lang="ru-RU" sz="3000" b="1" cap="all" dirty="0">
                <a:solidFill>
                  <a:srgbClr val="253957"/>
                </a:solidFill>
                <a:latin typeface="Arial Narrow" charset="0"/>
                <a:ea typeface="Arial Narrow" charset="0"/>
                <a:cs typeface="Arial Narrow" charset="0"/>
              </a:rPr>
              <a:t>Акселератор </a:t>
            </a:r>
            <a:r>
              <a:rPr lang="en-US" sz="3000" b="1" cap="all" dirty="0">
                <a:solidFill>
                  <a:srgbClr val="253957"/>
                </a:solidFill>
                <a:latin typeface="Arial Narrow" charset="0"/>
                <a:ea typeface="Arial Narrow" charset="0"/>
                <a:cs typeface="Arial Narrow" charset="0"/>
              </a:rPr>
              <a:t>Global startup Initiative</a:t>
            </a:r>
            <a:r>
              <a:rPr lang="ru-RU" sz="3000" b="1" cap="all" dirty="0">
                <a:solidFill>
                  <a:srgbClr val="253957"/>
                </a:solidFill>
                <a:latin typeface="Arial Narrow" charset="0"/>
                <a:ea typeface="Arial Narrow" charset="0"/>
                <a:cs typeface="Arial Narrow" charset="0"/>
              </a:rPr>
              <a:t> </a:t>
            </a:r>
            <a:r>
              <a:rPr sz="3000" b="1" cap="all" dirty="0">
                <a:solidFill>
                  <a:srgbClr val="253957"/>
                </a:solidFill>
                <a:latin typeface="Arial Narrow" charset="0"/>
                <a:ea typeface="Arial Narrow" charset="0"/>
                <a:cs typeface="Arial Narrow" charset="0"/>
              </a:rPr>
              <a:t> </a:t>
            </a:r>
          </a:p>
        </p:txBody>
      </p:sp>
      <p:sp>
        <p:nvSpPr>
          <p:cNvPr id="10" name="Название подразделения, лаборатории, факультета и т.д."/>
          <p:cNvSpPr txBox="1"/>
          <p:nvPr/>
        </p:nvSpPr>
        <p:spPr>
          <a:xfrm>
            <a:off x="4184644" y="370065"/>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
        <p:nvSpPr>
          <p:cNvPr id="7" name="Block Arc 51"/>
          <p:cNvSpPr/>
          <p:nvPr/>
        </p:nvSpPr>
        <p:spPr>
          <a:xfrm>
            <a:off x="3607818" y="6233301"/>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9" name="Block Arc 52"/>
          <p:cNvSpPr/>
          <p:nvPr/>
        </p:nvSpPr>
        <p:spPr>
          <a:xfrm rot="10800000">
            <a:off x="5608335" y="6229202"/>
            <a:ext cx="2365418" cy="2523450"/>
          </a:xfrm>
          <a:prstGeom prst="blockArc">
            <a:avLst>
              <a:gd name="adj1" fmla="val 10800000"/>
              <a:gd name="adj2" fmla="val 3"/>
              <a:gd name="adj3" fmla="val 15291"/>
            </a:avLst>
          </a:prstGeom>
          <a:solidFill>
            <a:srgbClr val="F896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1" name="Block Arc 53"/>
          <p:cNvSpPr/>
          <p:nvPr/>
        </p:nvSpPr>
        <p:spPr>
          <a:xfrm>
            <a:off x="7610929" y="6233301"/>
            <a:ext cx="2365418" cy="2523450"/>
          </a:xfrm>
          <a:prstGeom prst="blockArc">
            <a:avLst>
              <a:gd name="adj1" fmla="val 10800000"/>
              <a:gd name="adj2" fmla="val 3"/>
              <a:gd name="adj3" fmla="val 15291"/>
            </a:avLst>
          </a:prstGeom>
          <a:solidFill>
            <a:srgbClr val="F8970D"/>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2" tIns="72820" rIns="145642" bIns="72820" rtlCol="0" anchor="ctr"/>
          <a:lstStyle/>
          <a:p>
            <a:pPr algn="ctr"/>
            <a:endParaRPr lang="en-US">
              <a:solidFill>
                <a:schemeClr val="tx1"/>
              </a:solidFill>
              <a:latin typeface="Circe" panose="020B0502020203020203" pitchFamily="34" charset="-52"/>
            </a:endParaRPr>
          </a:p>
        </p:txBody>
      </p:sp>
      <p:sp>
        <p:nvSpPr>
          <p:cNvPr id="12" name="Freeform 62"/>
          <p:cNvSpPr/>
          <p:nvPr/>
        </p:nvSpPr>
        <p:spPr>
          <a:xfrm>
            <a:off x="4103218" y="6757699"/>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788496"/>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1"/>
              </a:solidFill>
              <a:latin typeface="Circe" panose="020B0502020203020203" pitchFamily="34" charset="-52"/>
            </a:endParaRPr>
          </a:p>
        </p:txBody>
      </p:sp>
      <p:sp>
        <p:nvSpPr>
          <p:cNvPr id="13" name="Freeform 62"/>
          <p:cNvSpPr/>
          <p:nvPr/>
        </p:nvSpPr>
        <p:spPr>
          <a:xfrm>
            <a:off x="6103734" y="6761798"/>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788496"/>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1"/>
              </a:solidFill>
              <a:latin typeface="Circe" panose="020B0502020203020203" pitchFamily="34" charset="-52"/>
            </a:endParaRPr>
          </a:p>
        </p:txBody>
      </p:sp>
      <p:pic>
        <p:nvPicPr>
          <p:cNvPr id="1027" name="Picture 3" descr="C:\Users\user\Desktop\w512h3361380476923mail копия.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073" y="7170122"/>
            <a:ext cx="989940" cy="649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w256h2561380453915Notepad256x25632 копия.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8186" y="6998584"/>
            <a:ext cx="984681" cy="984681"/>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62"/>
          <p:cNvSpPr/>
          <p:nvPr/>
        </p:nvSpPr>
        <p:spPr>
          <a:xfrm>
            <a:off x="8106159" y="6761798"/>
            <a:ext cx="1374618" cy="146645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788496"/>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284" tIns="291284" rIns="251669" bIns="251669" numCol="1" spcCol="2022" anchor="ctr" anchorCtr="0">
            <a:noAutofit/>
          </a:bodyPr>
          <a:lstStyle/>
          <a:p>
            <a:pPr defTabSz="1415964">
              <a:lnSpc>
                <a:spcPct val="90000"/>
              </a:lnSpc>
              <a:spcBef>
                <a:spcPct val="0"/>
              </a:spcBef>
              <a:spcAft>
                <a:spcPct val="35000"/>
              </a:spcAft>
            </a:pPr>
            <a:endParaRPr lang="en-US" sz="5700" dirty="0">
              <a:solidFill>
                <a:schemeClr val="accent1"/>
              </a:solidFill>
              <a:latin typeface="Circe" panose="020B0502020203020203" pitchFamily="34" charset="-52"/>
            </a:endParaRPr>
          </a:p>
        </p:txBody>
      </p:sp>
      <p:pic>
        <p:nvPicPr>
          <p:cNvPr id="1029" name="Picture 5" descr="C:\Users\user\Desktop\1485477054-cup_78559 копия.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7264" y="6888652"/>
            <a:ext cx="1212747" cy="12127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2979" y="5796569"/>
            <a:ext cx="3615093" cy="415498"/>
          </a:xfrm>
          <a:prstGeom prst="rect">
            <a:avLst/>
          </a:prstGeom>
          <a:noFill/>
        </p:spPr>
        <p:txBody>
          <a:bodyPr wrap="none" rtlCol="0">
            <a:spAutoFit/>
          </a:bodyPr>
          <a:lstStyle/>
          <a:p>
            <a:r>
              <a:rPr lang="ru-RU" sz="2100" dirty="0">
                <a:solidFill>
                  <a:srgbClr val="253957"/>
                </a:solidFill>
                <a:latin typeface="Arial Narrow" charset="0"/>
                <a:ea typeface="Arial Narrow" charset="0"/>
                <a:cs typeface="Arial Narrow" charset="0"/>
              </a:rPr>
              <a:t>Подача заявки на сайте конкурса</a:t>
            </a:r>
          </a:p>
        </p:txBody>
      </p:sp>
      <p:sp>
        <p:nvSpPr>
          <p:cNvPr id="3" name="TextBox 2"/>
          <p:cNvSpPr txBox="1"/>
          <p:nvPr/>
        </p:nvSpPr>
        <p:spPr>
          <a:xfrm>
            <a:off x="3899840" y="8953012"/>
            <a:ext cx="5791971" cy="415498"/>
          </a:xfrm>
          <a:prstGeom prst="rect">
            <a:avLst/>
          </a:prstGeom>
          <a:noFill/>
        </p:spPr>
        <p:txBody>
          <a:bodyPr wrap="none" rtlCol="0">
            <a:spAutoFit/>
          </a:bodyPr>
          <a:lstStyle/>
          <a:p>
            <a:r>
              <a:rPr lang="ru-RU" sz="2100" dirty="0">
                <a:solidFill>
                  <a:srgbClr val="253957"/>
                </a:solidFill>
                <a:latin typeface="Arial Narrow" charset="0"/>
                <a:ea typeface="Arial Narrow" charset="0"/>
                <a:cs typeface="Arial Narrow" charset="0"/>
              </a:rPr>
              <a:t>Проект рассылается партнерским венчурным фондам</a:t>
            </a:r>
          </a:p>
        </p:txBody>
      </p:sp>
      <p:sp>
        <p:nvSpPr>
          <p:cNvPr id="4" name="TextBox 3"/>
          <p:cNvSpPr txBox="1"/>
          <p:nvPr/>
        </p:nvSpPr>
        <p:spPr>
          <a:xfrm>
            <a:off x="6800400" y="4578604"/>
            <a:ext cx="4114140" cy="1708160"/>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При наличии интереса у одного из них проект принимается в акселератор, где он готовится для принятия решения венчурным фондом</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05562" y="2198161"/>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200" b="1" cap="all" dirty="0">
                <a:solidFill>
                  <a:srgbClr val="253957"/>
                </a:solidFill>
                <a:latin typeface="Arial Narrow" pitchFamily="34" charset="0"/>
                <a:ea typeface="+mn-ea"/>
                <a:cs typeface="Calibri" panose="020F0502020204030204" pitchFamily="34" charset="0"/>
              </a:rPr>
              <a:t>Список партнерских венчурных фондов</a:t>
            </a:r>
            <a:r>
              <a:rPr sz="3200" b="1" cap="all" dirty="0">
                <a:solidFill>
                  <a:srgbClr val="253957"/>
                </a:solidFill>
                <a:latin typeface="Arial Narrow" pitchFamily="34" charset="0"/>
                <a:ea typeface="+mn-ea"/>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pic>
        <p:nvPicPr>
          <p:cNvPr id="2050" name="Picture 2" descr="C:\Users\user\Desktop\GS_Ven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5" y="3592690"/>
            <a:ext cx="3534309" cy="1649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logo_ru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481" y="3960128"/>
            <a:ext cx="3904114" cy="7187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bercut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5106" y="3514755"/>
            <a:ext cx="3218988" cy="16094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3166576_primer_capit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674" y="5794977"/>
            <a:ext cx="3534309" cy="1848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Phystech-Ventures-870x27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9491" y="5794977"/>
            <a:ext cx="4144094" cy="12859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196556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15962" y="5794977"/>
            <a:ext cx="2877273" cy="14865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ser\Desktop\rvc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72702" y="7643127"/>
            <a:ext cx="2571750" cy="185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39597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758943"/>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228600" indent="-228600" algn="l">
              <a:spcBef>
                <a:spcPts val="2000"/>
              </a:spcBef>
              <a:buSzPct val="100000"/>
              <a:buChar char="•"/>
              <a:defRPr sz="2100">
                <a:solidFill>
                  <a:srgbClr val="253957"/>
                </a:solidFill>
                <a:latin typeface="+mn-lt"/>
                <a:ea typeface="+mn-ea"/>
                <a:cs typeface="+mn-cs"/>
                <a:sym typeface="Arial Narrow"/>
              </a:defRPr>
            </a:pPr>
            <a:endParaRPr lang="ru-RU" sz="2800" dirty="0">
              <a:latin typeface="Arial Narrow" charset="0"/>
              <a:ea typeface="Arial Narrow" charset="0"/>
              <a:cs typeface="Arial Narrow" charset="0"/>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238009"/>
            <a:ext cx="853034" cy="853034"/>
          </a:xfrm>
          <a:prstGeom prst="rect">
            <a:avLst/>
          </a:prstGeom>
          <a:ln w="12700">
            <a:miter lim="400000"/>
          </a:ln>
        </p:spPr>
      </p:pic>
      <p:sp>
        <p:nvSpPr>
          <p:cNvPr id="8" name="Очень крутой заголовок…"/>
          <p:cNvSpPr txBox="1"/>
          <p:nvPr/>
        </p:nvSpPr>
        <p:spPr>
          <a:xfrm>
            <a:off x="347472" y="1740868"/>
            <a:ext cx="11869928" cy="10389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000" b="1" cap="all" dirty="0">
                <a:solidFill>
                  <a:srgbClr val="253957"/>
                </a:solidFill>
                <a:latin typeface="Arial Narrow" pitchFamily="34" charset="0"/>
                <a:ea typeface="+mn-ea"/>
                <a:cs typeface="Calibri" panose="020F0502020204030204" pitchFamily="34" charset="0"/>
              </a:rPr>
              <a:t>Менторы акселерационной программы </a:t>
            </a:r>
            <a:r>
              <a:rPr sz="3000" b="1" cap="all" dirty="0">
                <a:solidFill>
                  <a:srgbClr val="253957"/>
                </a:solidFill>
                <a:latin typeface="Arial Narrow" pitchFamily="34" charset="0"/>
                <a:ea typeface="+mn-ea"/>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34561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91" y="2951704"/>
            <a:ext cx="1302975" cy="1954822"/>
          </a:xfrm>
          <a:prstGeom prst="rect">
            <a:avLst/>
          </a:prstGeom>
        </p:spPr>
      </p:pic>
      <p:sp>
        <p:nvSpPr>
          <p:cNvPr id="9" name="Прямоугольник 8"/>
          <p:cNvSpPr/>
          <p:nvPr/>
        </p:nvSpPr>
        <p:spPr>
          <a:xfrm>
            <a:off x="-215861" y="5017685"/>
            <a:ext cx="2895879" cy="2031325"/>
          </a:xfrm>
          <a:prstGeom prst="rect">
            <a:avLst/>
          </a:prstGeom>
        </p:spPr>
        <p:txBody>
          <a:bodyPr wrap="square">
            <a:spAutoFit/>
          </a:bodyPr>
          <a:lstStyle/>
          <a:p>
            <a:pPr defTabSz="1219170">
              <a:spcBef>
                <a:spcPct val="20000"/>
              </a:spcBef>
              <a:defRPr/>
            </a:pPr>
            <a:r>
              <a:rPr lang="ru-RU" sz="2100" dirty="0">
                <a:solidFill>
                  <a:srgbClr val="253957"/>
                </a:solidFill>
                <a:latin typeface="Arial Narrow" charset="0"/>
                <a:ea typeface="Arial Narrow" charset="0"/>
                <a:cs typeface="Arial Narrow" charset="0"/>
              </a:rPr>
              <a:t>Сергей </a:t>
            </a:r>
            <a:r>
              <a:rPr lang="ru-RU" sz="2100" dirty="0" err="1">
                <a:solidFill>
                  <a:srgbClr val="253957"/>
                </a:solidFill>
                <a:latin typeface="Arial Narrow" charset="0"/>
                <a:ea typeface="Arial Narrow" charset="0"/>
                <a:cs typeface="Arial Narrow" charset="0"/>
              </a:rPr>
              <a:t>Мельченко</a:t>
            </a:r>
            <a:endParaRPr lang="ru-RU" sz="2100" dirty="0">
              <a:solidFill>
                <a:srgbClr val="253957"/>
              </a:solidFill>
              <a:latin typeface="Arial Narrow" charset="0"/>
              <a:ea typeface="Arial Narrow" charset="0"/>
              <a:cs typeface="Arial Narrow" charset="0"/>
            </a:endParaRPr>
          </a:p>
          <a:p>
            <a:pPr defTabSz="1219170">
              <a:defRPr/>
            </a:pPr>
            <a:r>
              <a:rPr lang="ru-RU" sz="2100" dirty="0">
                <a:solidFill>
                  <a:srgbClr val="253957"/>
                </a:solidFill>
                <a:latin typeface="Arial Narrow" charset="0"/>
                <a:ea typeface="Arial Narrow" charset="0"/>
                <a:cs typeface="Arial Narrow" charset="0"/>
              </a:rPr>
              <a:t>Заместитель </a:t>
            </a:r>
          </a:p>
          <a:p>
            <a:pPr defTabSz="1219170">
              <a:defRPr/>
            </a:pPr>
            <a:r>
              <a:rPr lang="ru-RU" sz="2100" dirty="0">
                <a:solidFill>
                  <a:srgbClr val="253957"/>
                </a:solidFill>
                <a:latin typeface="Arial Narrow" charset="0"/>
                <a:ea typeface="Arial Narrow" charset="0"/>
                <a:cs typeface="Arial Narrow" charset="0"/>
              </a:rPr>
              <a:t>директора  центра инновационного предпринимательства</a:t>
            </a:r>
          </a:p>
          <a:p>
            <a:pPr defTabSz="1219170">
              <a:defRPr/>
            </a:pPr>
            <a:r>
              <a:rPr lang="ru-RU" sz="2100" dirty="0">
                <a:solidFill>
                  <a:srgbClr val="253957"/>
                </a:solidFill>
                <a:latin typeface="Arial Narrow" charset="0"/>
                <a:ea typeface="Arial Narrow" charset="0"/>
                <a:cs typeface="Arial Narrow" charset="0"/>
              </a:rPr>
              <a:t>НИУ ВШЭ </a:t>
            </a:r>
            <a:r>
              <a:rPr lang="ru-RU" sz="2100" dirty="0" err="1">
                <a:solidFill>
                  <a:srgbClr val="253957"/>
                </a:solidFill>
                <a:latin typeface="Arial Narrow" charset="0"/>
                <a:ea typeface="Arial Narrow" charset="0"/>
                <a:cs typeface="Arial Narrow" charset="0"/>
              </a:rPr>
              <a:t>Спб</a:t>
            </a:r>
            <a:r>
              <a:rPr lang="ru-RU" sz="2100" dirty="0">
                <a:solidFill>
                  <a:srgbClr val="253957"/>
                </a:solidFill>
                <a:latin typeface="Arial Narrow" charset="0"/>
                <a:ea typeface="Arial Narrow" charset="0"/>
                <a:cs typeface="Arial Narrow" charset="0"/>
              </a:rPr>
              <a:t>. </a:t>
            </a:r>
            <a:endParaRPr lang="en-US" sz="2100" dirty="0">
              <a:solidFill>
                <a:srgbClr val="253957"/>
              </a:solidFill>
              <a:latin typeface="Arial Narrow" charset="0"/>
              <a:ea typeface="Arial Narrow" charset="0"/>
              <a:cs typeface="Arial Narrow" charset="0"/>
            </a:endParaRPr>
          </a:p>
        </p:txBody>
      </p:sp>
      <p:sp>
        <p:nvSpPr>
          <p:cNvPr id="12" name="TextBox 11"/>
          <p:cNvSpPr txBox="1"/>
          <p:nvPr/>
        </p:nvSpPr>
        <p:spPr>
          <a:xfrm>
            <a:off x="10346220" y="6929991"/>
            <a:ext cx="2421073" cy="1384995"/>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Алексей Соломатин</a:t>
            </a:r>
          </a:p>
          <a:p>
            <a:r>
              <a:rPr lang="ru-RU" sz="2100" dirty="0">
                <a:solidFill>
                  <a:srgbClr val="253957"/>
                </a:solidFill>
                <a:latin typeface="Arial Narrow" charset="0"/>
                <a:ea typeface="Arial Narrow" charset="0"/>
                <a:cs typeface="Arial Narrow" charset="0"/>
              </a:rPr>
              <a:t>Предприниматель</a:t>
            </a:r>
          </a:p>
          <a:p>
            <a:r>
              <a:rPr lang="ru-RU" sz="2100" dirty="0">
                <a:solidFill>
                  <a:srgbClr val="253957"/>
                </a:solidFill>
                <a:latin typeface="Arial Narrow" charset="0"/>
                <a:ea typeface="Arial Narrow" charset="0"/>
                <a:cs typeface="Arial Narrow" charset="0"/>
              </a:rPr>
              <a:t>Россия – </a:t>
            </a:r>
            <a:endParaRPr lang="en-US" sz="2100" dirty="0" smtClean="0">
              <a:solidFill>
                <a:srgbClr val="253957"/>
              </a:solidFill>
              <a:latin typeface="Arial Narrow" charset="0"/>
              <a:ea typeface="Arial Narrow" charset="0"/>
              <a:cs typeface="Arial Narrow" charset="0"/>
            </a:endParaRPr>
          </a:p>
          <a:p>
            <a:r>
              <a:rPr lang="ru-RU" sz="2100" dirty="0" smtClean="0">
                <a:solidFill>
                  <a:srgbClr val="253957"/>
                </a:solidFill>
                <a:latin typeface="Arial Narrow" charset="0"/>
                <a:ea typeface="Arial Narrow" charset="0"/>
                <a:cs typeface="Arial Narrow" charset="0"/>
              </a:rPr>
              <a:t>Сан-Франциско</a:t>
            </a:r>
            <a:endParaRPr lang="ru-RU" sz="2100" dirty="0">
              <a:solidFill>
                <a:srgbClr val="253957"/>
              </a:solidFill>
              <a:latin typeface="Arial Narrow" charset="0"/>
              <a:ea typeface="Arial Narrow" charset="0"/>
              <a:cs typeface="Arial Narrow" charset="0"/>
            </a:endParaRP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235"/>
          <a:stretch/>
        </p:blipFill>
        <p:spPr bwMode="auto">
          <a:xfrm>
            <a:off x="4717049" y="3164477"/>
            <a:ext cx="1819430" cy="195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180" y="4824163"/>
            <a:ext cx="1712251" cy="1954822"/>
          </a:xfrm>
          <a:prstGeom prst="rect">
            <a:avLst/>
          </a:prstGeom>
        </p:spPr>
      </p:pic>
      <p:sp>
        <p:nvSpPr>
          <p:cNvPr id="2" name="TextBox 1"/>
          <p:cNvSpPr txBox="1"/>
          <p:nvPr/>
        </p:nvSpPr>
        <p:spPr>
          <a:xfrm>
            <a:off x="1883566" y="6929991"/>
            <a:ext cx="2833483" cy="2262158"/>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Алексей Толмачев</a:t>
            </a:r>
          </a:p>
          <a:p>
            <a:r>
              <a:rPr lang="ru-RU" sz="2100" dirty="0">
                <a:solidFill>
                  <a:srgbClr val="253957"/>
                </a:solidFill>
                <a:latin typeface="Arial Narrow" charset="0"/>
                <a:ea typeface="Arial Narrow" charset="0"/>
                <a:cs typeface="Arial Narrow" charset="0"/>
              </a:rPr>
              <a:t>Управляющий </a:t>
            </a:r>
          </a:p>
          <a:p>
            <a:r>
              <a:rPr lang="ru-RU" sz="2100" dirty="0">
                <a:solidFill>
                  <a:srgbClr val="253957"/>
                </a:solidFill>
                <a:latin typeface="Arial Narrow" charset="0"/>
                <a:ea typeface="Arial Narrow" charset="0"/>
                <a:cs typeface="Arial Narrow" charset="0"/>
              </a:rPr>
              <a:t>Азиатского нанотехнологического</a:t>
            </a:r>
          </a:p>
          <a:p>
            <a:r>
              <a:rPr lang="ru-RU" sz="2100" dirty="0">
                <a:solidFill>
                  <a:srgbClr val="253957"/>
                </a:solidFill>
                <a:latin typeface="Arial Narrow" charset="0"/>
                <a:ea typeface="Arial Narrow" charset="0"/>
                <a:cs typeface="Arial Narrow" charset="0"/>
              </a:rPr>
              <a:t>фонда</a:t>
            </a:r>
          </a:p>
          <a:p>
            <a:endParaRPr lang="ru-RU" dirty="0"/>
          </a:p>
        </p:txBody>
      </p:sp>
      <p:sp>
        <p:nvSpPr>
          <p:cNvPr id="3" name="TextBox 2"/>
          <p:cNvSpPr txBox="1"/>
          <p:nvPr/>
        </p:nvSpPr>
        <p:spPr>
          <a:xfrm>
            <a:off x="4389887" y="5267997"/>
            <a:ext cx="2473754" cy="1061829"/>
          </a:xfrm>
          <a:prstGeom prst="rect">
            <a:avLst/>
          </a:prstGeom>
          <a:noFill/>
        </p:spPr>
        <p:txBody>
          <a:bodyPr wrap="none" rtlCol="0">
            <a:spAutoFit/>
          </a:bodyPr>
          <a:lstStyle/>
          <a:p>
            <a:r>
              <a:rPr lang="ru-RU" sz="2100" dirty="0">
                <a:solidFill>
                  <a:srgbClr val="253957"/>
                </a:solidFill>
                <a:latin typeface="Arial Narrow" charset="0"/>
                <a:ea typeface="Arial Narrow" charset="0"/>
                <a:cs typeface="Arial Narrow" charset="0"/>
              </a:rPr>
              <a:t>Екатерина </a:t>
            </a:r>
            <a:r>
              <a:rPr lang="ru-RU" sz="2100" dirty="0" err="1">
                <a:solidFill>
                  <a:srgbClr val="253957"/>
                </a:solidFill>
                <a:latin typeface="Arial Narrow" charset="0"/>
                <a:ea typeface="Arial Narrow" charset="0"/>
                <a:cs typeface="Arial Narrow" charset="0"/>
              </a:rPr>
              <a:t>Мельченко</a:t>
            </a:r>
            <a:endParaRPr lang="ru-RU" sz="2100" dirty="0">
              <a:solidFill>
                <a:srgbClr val="253957"/>
              </a:solidFill>
              <a:latin typeface="Arial Narrow" charset="0"/>
              <a:ea typeface="Arial Narrow" charset="0"/>
              <a:cs typeface="Arial Narrow" charset="0"/>
            </a:endParaRPr>
          </a:p>
          <a:p>
            <a:r>
              <a:rPr lang="ru-RU" sz="2100" dirty="0">
                <a:solidFill>
                  <a:srgbClr val="253957"/>
                </a:solidFill>
                <a:latin typeface="Arial Narrow" charset="0"/>
                <a:ea typeface="Arial Narrow" charset="0"/>
                <a:cs typeface="Arial Narrow" charset="0"/>
              </a:rPr>
              <a:t>Аналитик венчурного</a:t>
            </a:r>
          </a:p>
          <a:p>
            <a:r>
              <a:rPr lang="ru-RU" sz="2100" dirty="0">
                <a:solidFill>
                  <a:srgbClr val="253957"/>
                </a:solidFill>
                <a:latin typeface="Arial Narrow" charset="0"/>
                <a:ea typeface="Arial Narrow" charset="0"/>
                <a:cs typeface="Arial Narrow" charset="0"/>
              </a:rPr>
              <a:t>фонда </a:t>
            </a:r>
            <a:r>
              <a:rPr lang="en-US" sz="2100" dirty="0">
                <a:solidFill>
                  <a:srgbClr val="253957"/>
                </a:solidFill>
                <a:latin typeface="Arial Narrow" charset="0"/>
                <a:ea typeface="Arial Narrow" charset="0"/>
                <a:cs typeface="Arial Narrow" charset="0"/>
              </a:rPr>
              <a:t>Venture Family</a:t>
            </a:r>
            <a:r>
              <a:rPr lang="ru-RU" sz="2100" dirty="0">
                <a:solidFill>
                  <a:srgbClr val="253957"/>
                </a:solidFill>
                <a:latin typeface="Arial Narrow" charset="0"/>
                <a:ea typeface="Arial Narrow" charset="0"/>
                <a:cs typeface="Arial Narrow" charset="0"/>
              </a:rPr>
              <a:t> </a:t>
            </a:r>
          </a:p>
        </p:txBody>
      </p:sp>
      <p:pic>
        <p:nvPicPr>
          <p:cNvPr id="16" name="Picture 9" descr="C:\Users\user\Desktop\unnam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332" y="4901169"/>
            <a:ext cx="1303635" cy="19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59971" y="7068490"/>
            <a:ext cx="1737366" cy="1384995"/>
          </a:xfrm>
          <a:prstGeom prst="rect">
            <a:avLst/>
          </a:prstGeom>
          <a:noFill/>
        </p:spPr>
        <p:txBody>
          <a:bodyPr wrap="square" rtlCol="0">
            <a:spAutoFit/>
          </a:bodyPr>
          <a:lstStyle/>
          <a:p>
            <a:r>
              <a:rPr lang="ru-RU" sz="2100" dirty="0">
                <a:solidFill>
                  <a:srgbClr val="253957"/>
                </a:solidFill>
                <a:latin typeface="Arial Narrow" charset="0"/>
                <a:ea typeface="Arial Narrow" charset="0"/>
                <a:cs typeface="Arial Narrow" charset="0"/>
              </a:rPr>
              <a:t>Илья </a:t>
            </a:r>
            <a:r>
              <a:rPr lang="ru-RU" sz="2100" dirty="0" err="1">
                <a:solidFill>
                  <a:srgbClr val="253957"/>
                </a:solidFill>
                <a:latin typeface="Arial Narrow" charset="0"/>
                <a:ea typeface="Arial Narrow" charset="0"/>
                <a:cs typeface="Arial Narrow" charset="0"/>
              </a:rPr>
              <a:t>Махлайд</a:t>
            </a:r>
            <a:endParaRPr lang="ru-RU" sz="2100" dirty="0">
              <a:solidFill>
                <a:srgbClr val="253957"/>
              </a:solidFill>
              <a:latin typeface="Arial Narrow" charset="0"/>
              <a:ea typeface="Arial Narrow" charset="0"/>
              <a:cs typeface="Arial Narrow" charset="0"/>
            </a:endParaRPr>
          </a:p>
          <a:p>
            <a:r>
              <a:rPr lang="ru-RU" sz="2100" dirty="0">
                <a:solidFill>
                  <a:srgbClr val="253957"/>
                </a:solidFill>
                <a:latin typeface="Arial Narrow" charset="0"/>
                <a:ea typeface="Arial Narrow" charset="0"/>
                <a:cs typeface="Arial Narrow" charset="0"/>
              </a:rPr>
              <a:t>Директор по продажам</a:t>
            </a:r>
          </a:p>
          <a:p>
            <a:r>
              <a:rPr lang="ru-RU" sz="2100" dirty="0">
                <a:solidFill>
                  <a:srgbClr val="253957"/>
                </a:solidFill>
                <a:latin typeface="Arial Narrow" charset="0"/>
                <a:ea typeface="Arial Narrow" charset="0"/>
                <a:cs typeface="Arial Narrow" charset="0"/>
              </a:rPr>
              <a:t>ООО НИТК</a:t>
            </a:r>
          </a:p>
        </p:txBody>
      </p:sp>
      <p:pic>
        <p:nvPicPr>
          <p:cNvPr id="3074" name="Picture 2" descr="C:\Users\user\Downloads\5P5A1291_bw06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3005" y="3015981"/>
            <a:ext cx="1303215" cy="19548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10430890_10204134256371087_2780903646781855031_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227" r="7614"/>
          <a:stretch/>
        </p:blipFill>
        <p:spPr bwMode="auto">
          <a:xfrm>
            <a:off x="11020844" y="4806635"/>
            <a:ext cx="1371498" cy="1954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53916" y="5073084"/>
            <a:ext cx="2281394" cy="1661993"/>
          </a:xfrm>
          <a:prstGeom prst="rect">
            <a:avLst/>
          </a:prstGeom>
          <a:noFill/>
        </p:spPr>
        <p:txBody>
          <a:bodyPr wrap="none" rtlCol="0">
            <a:spAutoFit/>
          </a:bodyPr>
          <a:lstStyle/>
          <a:p>
            <a:r>
              <a:rPr lang="ru-RU" sz="2100" dirty="0">
                <a:solidFill>
                  <a:srgbClr val="253957"/>
                </a:solidFill>
                <a:latin typeface="Arial Narrow" charset="0"/>
                <a:ea typeface="Arial Narrow" charset="0"/>
                <a:cs typeface="Arial Narrow" charset="0"/>
              </a:rPr>
              <a:t>Сергей </a:t>
            </a:r>
            <a:r>
              <a:rPr lang="ru-RU" sz="2100" dirty="0" err="1">
                <a:solidFill>
                  <a:srgbClr val="253957"/>
                </a:solidFill>
                <a:latin typeface="Arial Narrow" charset="0"/>
                <a:ea typeface="Arial Narrow" charset="0"/>
                <a:cs typeface="Arial Narrow" charset="0"/>
              </a:rPr>
              <a:t>Симонцев</a:t>
            </a:r>
            <a:endParaRPr lang="ru-RU" sz="2100" dirty="0">
              <a:solidFill>
                <a:srgbClr val="253957"/>
              </a:solidFill>
              <a:latin typeface="Arial Narrow" charset="0"/>
              <a:ea typeface="Arial Narrow" charset="0"/>
              <a:cs typeface="Arial Narrow" charset="0"/>
            </a:endParaRPr>
          </a:p>
          <a:p>
            <a:r>
              <a:rPr lang="ru-RU" sz="2100" dirty="0">
                <a:solidFill>
                  <a:srgbClr val="253957"/>
                </a:solidFill>
                <a:latin typeface="Arial Narrow" charset="0"/>
                <a:ea typeface="Arial Narrow" charset="0"/>
                <a:cs typeface="Arial Narrow" charset="0"/>
              </a:rPr>
              <a:t>Директор по</a:t>
            </a:r>
          </a:p>
          <a:p>
            <a:r>
              <a:rPr lang="ru-RU" sz="2100" dirty="0">
                <a:solidFill>
                  <a:srgbClr val="253957"/>
                </a:solidFill>
                <a:latin typeface="Arial Narrow" charset="0"/>
                <a:ea typeface="Arial Narrow" charset="0"/>
                <a:cs typeface="Arial Narrow" charset="0"/>
              </a:rPr>
              <a:t>финансам</a:t>
            </a:r>
          </a:p>
          <a:p>
            <a:r>
              <a:rPr lang="ru-RU" sz="2100" dirty="0">
                <a:solidFill>
                  <a:srgbClr val="253957"/>
                </a:solidFill>
                <a:latin typeface="Arial Narrow" charset="0"/>
                <a:ea typeface="Arial Narrow" charset="0"/>
                <a:cs typeface="Arial Narrow" charset="0"/>
              </a:rPr>
              <a:t>ООО </a:t>
            </a:r>
            <a:r>
              <a:rPr lang="ru-RU" sz="2100" dirty="0" err="1">
                <a:solidFill>
                  <a:srgbClr val="253957"/>
                </a:solidFill>
                <a:latin typeface="Arial Narrow" charset="0"/>
                <a:ea typeface="Arial Narrow" charset="0"/>
                <a:cs typeface="Arial Narrow" charset="0"/>
              </a:rPr>
              <a:t>ДиДиДжи</a:t>
            </a:r>
            <a:r>
              <a:rPr lang="ru-RU" sz="2100" dirty="0">
                <a:solidFill>
                  <a:srgbClr val="253957"/>
                </a:solidFill>
                <a:latin typeface="Arial Narrow" charset="0"/>
                <a:ea typeface="Arial Narrow" charset="0"/>
                <a:cs typeface="Arial Narrow" charset="0"/>
              </a:rPr>
              <a:t> </a:t>
            </a:r>
            <a:r>
              <a:rPr lang="ru-RU" sz="2100" dirty="0" err="1">
                <a:solidFill>
                  <a:srgbClr val="253957"/>
                </a:solidFill>
                <a:latin typeface="Arial Narrow" charset="0"/>
                <a:ea typeface="Arial Narrow" charset="0"/>
                <a:cs typeface="Arial Narrow" charset="0"/>
              </a:rPr>
              <a:t>Корп</a:t>
            </a:r>
            <a:endParaRPr lang="ru-RU" sz="2100" dirty="0">
              <a:solidFill>
                <a:srgbClr val="253957"/>
              </a:solidFill>
              <a:latin typeface="Arial Narrow" charset="0"/>
              <a:ea typeface="Arial Narrow" charset="0"/>
              <a:cs typeface="Arial Narrow" charset="0"/>
            </a:endParaRPr>
          </a:p>
          <a:p>
            <a:endParaRPr lang="ru-RU" sz="1800" dirty="0">
              <a:latin typeface="Circe"/>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60348" y="3033145"/>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algn="l"/>
            <a:r>
              <a:rPr lang="ru-RU" sz="2800" b="1" dirty="0">
                <a:solidFill>
                  <a:srgbClr val="253957"/>
                </a:solidFill>
                <a:latin typeface="Arial Narrow" charset="0"/>
              </a:rPr>
              <a:t>Команды-участники акселератора</a:t>
            </a:r>
            <a:r>
              <a:rPr lang="ru-RU" sz="2800" dirty="0">
                <a:solidFill>
                  <a:srgbClr val="253957"/>
                </a:solidFill>
                <a:latin typeface="Arial Narrow" charset="0"/>
              </a:rPr>
              <a:t>:</a:t>
            </a:r>
          </a:p>
          <a:p>
            <a:pPr marL="457200" indent="-457200" algn="l">
              <a:buFont typeface="Arial" panose="020B0604020202020204" pitchFamily="34" charset="0"/>
              <a:buChar char="•"/>
            </a:pPr>
            <a:r>
              <a:rPr lang="ru-RU" sz="2800" dirty="0">
                <a:solidFill>
                  <a:srgbClr val="253957"/>
                </a:solidFill>
                <a:latin typeface="Arial Narrow" charset="0"/>
              </a:rPr>
              <a:t>имеют</a:t>
            </a:r>
            <a:r>
              <a:rPr lang="en-US" sz="2800" dirty="0">
                <a:solidFill>
                  <a:srgbClr val="253957"/>
                </a:solidFill>
                <a:latin typeface="Arial Narrow" charset="0"/>
              </a:rPr>
              <a:t> </a:t>
            </a:r>
            <a:r>
              <a:rPr lang="en-US" sz="2800" dirty="0" smtClean="0">
                <a:solidFill>
                  <a:srgbClr val="253957"/>
                </a:solidFill>
                <a:latin typeface="Arial Narrow" charset="0"/>
              </a:rPr>
              <a:t>MVP</a:t>
            </a:r>
            <a:r>
              <a:rPr lang="ru-RU" sz="2800" dirty="0" smtClean="0">
                <a:solidFill>
                  <a:srgbClr val="253957"/>
                </a:solidFill>
                <a:latin typeface="Arial Narrow" charset="0"/>
              </a:rPr>
              <a:t>, </a:t>
            </a:r>
            <a:r>
              <a:rPr lang="ru-RU" sz="2800" dirty="0">
                <a:solidFill>
                  <a:srgbClr val="253957"/>
                </a:solidFill>
                <a:latin typeface="Arial Narrow" charset="0"/>
              </a:rPr>
              <a:t>стартовое финансирование и  масштабируемую бизнес-модель;</a:t>
            </a:r>
          </a:p>
          <a:p>
            <a:pPr marL="457200" indent="-457200" algn="l">
              <a:buFont typeface="Arial" panose="020B0604020202020204" pitchFamily="34" charset="0"/>
              <a:buChar char="•"/>
            </a:pPr>
            <a:r>
              <a:rPr lang="ru-RU" sz="2800" dirty="0">
                <a:solidFill>
                  <a:srgbClr val="253957"/>
                </a:solidFill>
                <a:latin typeface="Arial Narrow" charset="0"/>
              </a:rPr>
              <a:t>оплачивают участие в акселераторе (</a:t>
            </a:r>
            <a:r>
              <a:rPr lang="en-US" sz="2800" dirty="0">
                <a:solidFill>
                  <a:srgbClr val="253957"/>
                </a:solidFill>
                <a:latin typeface="Arial Narrow" charset="0"/>
              </a:rPr>
              <a:t>10</a:t>
            </a:r>
            <a:r>
              <a:rPr lang="ru-RU" sz="2800" dirty="0">
                <a:solidFill>
                  <a:srgbClr val="253957"/>
                </a:solidFill>
                <a:latin typeface="Arial Narrow" charset="0"/>
              </a:rPr>
              <a:t>0 тысяч рублей на входе и </a:t>
            </a:r>
            <a:r>
              <a:rPr lang="en-US" sz="2800" dirty="0">
                <a:solidFill>
                  <a:srgbClr val="253957"/>
                </a:solidFill>
                <a:latin typeface="Arial Narrow" charset="0"/>
              </a:rPr>
              <a:t>success fee 5% </a:t>
            </a:r>
            <a:r>
              <a:rPr lang="ru-RU" sz="2800" dirty="0">
                <a:solidFill>
                  <a:srgbClr val="253957"/>
                </a:solidFill>
                <a:latin typeface="Arial Narrow" charset="0"/>
              </a:rPr>
              <a:t>от привлеченного финансирования и (или) в качестве доли в компании);</a:t>
            </a:r>
          </a:p>
          <a:p>
            <a:pPr marL="457200" indent="-457200" algn="l">
              <a:buFont typeface="Arial" panose="020B0604020202020204" pitchFamily="34" charset="0"/>
              <a:buChar char="•"/>
            </a:pPr>
            <a:r>
              <a:rPr lang="ru-RU" sz="2800" dirty="0">
                <a:solidFill>
                  <a:srgbClr val="253957"/>
                </a:solidFill>
                <a:latin typeface="Arial Narrow" charset="0"/>
              </a:rPr>
              <a:t>получают практические консультации от менторов и посещают мастер-классы в течение трех месяцев;</a:t>
            </a:r>
          </a:p>
          <a:p>
            <a:pPr marL="457200" indent="-457200" algn="l">
              <a:buFont typeface="Arial" panose="020B0604020202020204" pitchFamily="34" charset="0"/>
              <a:buChar char="•"/>
            </a:pPr>
            <a:r>
              <a:rPr lang="ru-RU" sz="2800" dirty="0">
                <a:solidFill>
                  <a:srgbClr val="253957"/>
                </a:solidFill>
                <a:latin typeface="Arial Narrow" charset="0"/>
              </a:rPr>
              <a:t>выполняют индивидуальную работу по проекту с учетом требований венчурного фонда;</a:t>
            </a:r>
          </a:p>
          <a:p>
            <a:pPr marL="457200" indent="-457200" algn="l">
              <a:buFont typeface="Arial" panose="020B0604020202020204" pitchFamily="34" charset="0"/>
              <a:buChar char="•"/>
            </a:pPr>
            <a:r>
              <a:rPr lang="ru-RU" sz="2800" dirty="0">
                <a:solidFill>
                  <a:srgbClr val="253957"/>
                </a:solidFill>
                <a:latin typeface="Arial Narrow" charset="0"/>
              </a:rPr>
              <a:t>23 мая 2018 года  участвуют в питч-сессии, организуемой в рамках проведения Фестиваля перспективных проектов перед международной панелью инвесторов, включая инвесторов из Силиконовой долины, привлекаемых Алексеем Соломатиным</a:t>
            </a: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779666"/>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200" b="1" dirty="0">
                <a:latin typeface="Calibri" panose="020F0502020204030204" pitchFamily="34" charset="0"/>
                <a:ea typeface="Arial Narrow" charset="0"/>
                <a:cs typeface="Calibri" panose="020F0502020204030204" pitchFamily="34" charset="0"/>
              </a:rPr>
              <a:t>Регламент проведения акселератора</a:t>
            </a:r>
            <a:endParaRPr sz="3200" dirty="0">
              <a:latin typeface="Calibri" panose="020F0502020204030204" pitchFamily="34" charset="0"/>
              <a:ea typeface="Arial Narrow" charset="0"/>
              <a:cs typeface="Calibri" panose="020F0502020204030204" pitchFamily="34"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extLst>
      <p:ext uri="{BB962C8B-B14F-4D97-AF65-F5344CB8AC3E}">
        <p14:creationId xmlns:p14="http://schemas.microsoft.com/office/powerpoint/2010/main" val="31738204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60348" y="2514021"/>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457200" indent="-457200" algn="l">
              <a:buFont typeface="Arial" panose="020B0604020202020204" pitchFamily="34" charset="0"/>
              <a:buChar char="•"/>
            </a:pPr>
            <a:r>
              <a:rPr lang="ru-RU" sz="2800" dirty="0">
                <a:solidFill>
                  <a:srgbClr val="253957"/>
                </a:solidFill>
                <a:latin typeface="Arial Narrow" charset="0"/>
              </a:rPr>
              <a:t>«Предпринимательская клиника» создается в рамках взаимодействия с организаторами Ежегодного фестиваля перспективных проектов (решение Постоянной комиссии по промышленности, экономике и предпринимательству Законодательного собрания Санкт-Петербурга от 02 октября 2017 года) на базе  ВШЭМ </a:t>
            </a:r>
          </a:p>
          <a:p>
            <a:pPr marL="457200" indent="-457200" algn="l">
              <a:buFont typeface="Arial" panose="020B0604020202020204" pitchFamily="34" charset="0"/>
              <a:buChar char="•"/>
            </a:pPr>
            <a:endParaRPr lang="ru-RU" sz="2800" dirty="0">
              <a:solidFill>
                <a:srgbClr val="253957"/>
              </a:solidFill>
              <a:latin typeface="Arial Narrow" charset="0"/>
            </a:endParaRPr>
          </a:p>
          <a:p>
            <a:pPr marL="457200" indent="-457200" algn="l">
              <a:buFont typeface="Arial" panose="020B0604020202020204" pitchFamily="34" charset="0"/>
              <a:buChar char="•"/>
            </a:pPr>
            <a:r>
              <a:rPr lang="ru-RU" sz="2800" dirty="0">
                <a:solidFill>
                  <a:srgbClr val="253957"/>
                </a:solidFill>
                <a:latin typeface="Arial Narrow" charset="0"/>
              </a:rPr>
              <a:t>В рамках «клиники» студенты готовят инвестиционные меморандумы по проектам, поступившим на Фестиваль для привлечения финансирования при содействии инвестиционных брокеров. </a:t>
            </a:r>
          </a:p>
          <a:p>
            <a:pPr marL="457200" indent="-457200" algn="l">
              <a:buFont typeface="Arial" panose="020B0604020202020204" pitchFamily="34" charset="0"/>
              <a:buChar char="•"/>
            </a:pPr>
            <a:endParaRPr lang="ru-RU" sz="2800" dirty="0">
              <a:solidFill>
                <a:srgbClr val="253957"/>
              </a:solidFill>
              <a:latin typeface="Arial Narrow" charset="0"/>
            </a:endParaRPr>
          </a:p>
          <a:p>
            <a:pPr marL="457200" indent="-457200" algn="l">
              <a:buFont typeface="Arial" panose="020B0604020202020204" pitchFamily="34" charset="0"/>
              <a:buChar char="•"/>
            </a:pPr>
            <a:r>
              <a:rPr lang="ru-RU" sz="2800" dirty="0">
                <a:solidFill>
                  <a:srgbClr val="253957"/>
                </a:solidFill>
                <a:latin typeface="Arial Narrow" charset="0"/>
              </a:rPr>
              <a:t> Бюджет проекта на 2018 года составит 1 миллион </a:t>
            </a:r>
            <a:r>
              <a:rPr lang="ru-RU" sz="2800" dirty="0" smtClean="0">
                <a:solidFill>
                  <a:srgbClr val="253957"/>
                </a:solidFill>
                <a:latin typeface="Arial Narrow" charset="0"/>
              </a:rPr>
              <a:t>рублей</a:t>
            </a:r>
            <a:r>
              <a:rPr lang="ru-RU" sz="2800" dirty="0">
                <a:solidFill>
                  <a:srgbClr val="253957"/>
                </a:solidFill>
                <a:latin typeface="Arial Narrow" charset="0"/>
              </a:rPr>
              <a:t> </a:t>
            </a:r>
            <a:r>
              <a:rPr lang="ru-RU" sz="2800" dirty="0" smtClean="0">
                <a:solidFill>
                  <a:srgbClr val="253957"/>
                </a:solidFill>
                <a:latin typeface="Arial Narrow" charset="0"/>
              </a:rPr>
              <a:t>(гос. контракт) </a:t>
            </a:r>
            <a:endParaRPr lang="ru-RU" sz="2800" dirty="0">
              <a:solidFill>
                <a:srgbClr val="253957"/>
              </a:solidFill>
              <a:latin typeface="Arial Narrow" charset="0"/>
            </a:endParaRPr>
          </a:p>
          <a:p>
            <a:pPr marL="457200" indent="-457200" algn="l">
              <a:buFont typeface="Arial" panose="020B0604020202020204" pitchFamily="34" charset="0"/>
              <a:buChar char="•"/>
            </a:pPr>
            <a:endParaRPr lang="ru-RU" sz="2800" dirty="0">
              <a:solidFill>
                <a:srgbClr val="253957"/>
              </a:solidFill>
              <a:latin typeface="Arial Narrow" charset="0"/>
            </a:endParaRPr>
          </a:p>
          <a:p>
            <a:pPr marL="457200" indent="-457200" algn="l">
              <a:buFont typeface="Arial" panose="020B0604020202020204" pitchFamily="34" charset="0"/>
              <a:buChar char="•"/>
            </a:pPr>
            <a:r>
              <a:rPr lang="ru-RU" sz="2800" dirty="0">
                <a:solidFill>
                  <a:srgbClr val="253957"/>
                </a:solidFill>
                <a:latin typeface="Arial Narrow" charset="0"/>
              </a:rPr>
              <a:t>НИУ ВШЭ Санкт-Петербург выступит инвестиционным брокером по направлению технологических проектов. </a:t>
            </a: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779666"/>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200" b="1" dirty="0">
                <a:latin typeface="Calibri" panose="020F0502020204030204" pitchFamily="34" charset="0"/>
                <a:ea typeface="Arial Narrow" charset="0"/>
                <a:cs typeface="Calibri" panose="020F0502020204030204" pitchFamily="34" charset="0"/>
              </a:rPr>
              <a:t>Создание предпринимательской клиники</a:t>
            </a:r>
            <a:endParaRPr sz="3200" dirty="0">
              <a:latin typeface="Calibri" panose="020F0502020204030204" pitchFamily="34" charset="0"/>
              <a:ea typeface="Arial Narrow" charset="0"/>
              <a:cs typeface="Calibri" panose="020F0502020204030204" pitchFamily="34"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extLst>
      <p:ext uri="{BB962C8B-B14F-4D97-AF65-F5344CB8AC3E}">
        <p14:creationId xmlns:p14="http://schemas.microsoft.com/office/powerpoint/2010/main" val="23724741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3234" y="3712182"/>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457200" indent="-457200" algn="l">
              <a:buFont typeface="Arial" panose="020B0604020202020204" pitchFamily="34" charset="0"/>
              <a:buChar char="•"/>
            </a:pPr>
            <a:r>
              <a:rPr lang="ru-RU" sz="2800" dirty="0">
                <a:solidFill>
                  <a:srgbClr val="253957"/>
                </a:solidFill>
                <a:latin typeface="Arial Narrow" charset="0"/>
              </a:rPr>
              <a:t>Проведение на базе НИУ ВШЭ Санкт-Петербург международного акселератора с участием команд из стран </a:t>
            </a:r>
            <a:r>
              <a:rPr lang="ru-RU" sz="2800" dirty="0" smtClean="0">
                <a:solidFill>
                  <a:srgbClr val="253957"/>
                </a:solidFill>
                <a:latin typeface="Arial Narrow" charset="0"/>
              </a:rPr>
              <a:t>Балтийского </a:t>
            </a:r>
            <a:r>
              <a:rPr lang="ru-RU" sz="2800" dirty="0">
                <a:solidFill>
                  <a:srgbClr val="253957"/>
                </a:solidFill>
                <a:latin typeface="Arial Narrow" charset="0"/>
              </a:rPr>
              <a:t>региона;</a:t>
            </a:r>
          </a:p>
          <a:p>
            <a:pPr marL="457200" indent="-457200" algn="l">
              <a:buFont typeface="Arial" panose="020B0604020202020204" pitchFamily="34" charset="0"/>
              <a:buChar char="•"/>
            </a:pPr>
            <a:r>
              <a:rPr lang="ru-RU" sz="2800" dirty="0">
                <a:solidFill>
                  <a:srgbClr val="253957"/>
                </a:solidFill>
                <a:latin typeface="Arial Narrow" charset="0"/>
              </a:rPr>
              <a:t>- Формирование международной панели экспертов и инвесторов из Европы и США;</a:t>
            </a:r>
          </a:p>
          <a:p>
            <a:pPr marL="457200" indent="-457200" algn="l">
              <a:buFont typeface="Arial" panose="020B0604020202020204" pitchFamily="34" charset="0"/>
              <a:buChar char="•"/>
            </a:pPr>
            <a:r>
              <a:rPr lang="ru-RU" sz="2800" dirty="0">
                <a:solidFill>
                  <a:srgbClr val="253957"/>
                </a:solidFill>
                <a:latin typeface="Arial Narrow" charset="0"/>
              </a:rPr>
              <a:t> Разработка  стратегии продвижения российских технологических проектов на рынки Европы, США, Юго-Восточной Азии;</a:t>
            </a:r>
          </a:p>
          <a:p>
            <a:pPr marL="457200" indent="-457200" algn="l">
              <a:buFont typeface="Arial" panose="020B0604020202020204" pitchFamily="34" charset="0"/>
              <a:buChar char="•"/>
            </a:pPr>
            <a:r>
              <a:rPr lang="ru-RU" sz="2800" dirty="0">
                <a:solidFill>
                  <a:srgbClr val="253957"/>
                </a:solidFill>
                <a:latin typeface="Arial Narrow" charset="0"/>
              </a:rPr>
              <a:t>Обмен опытом по проведению образовательных треков для студентов в области инновационного предпринимательства</a:t>
            </a:r>
          </a:p>
          <a:p>
            <a:pPr marL="457200" indent="-457200" algn="l">
              <a:buFont typeface="Arial" panose="020B0604020202020204" pitchFamily="34" charset="0"/>
              <a:buChar char="•"/>
            </a:pPr>
            <a:r>
              <a:rPr lang="ru-RU" sz="2800" dirty="0">
                <a:solidFill>
                  <a:srgbClr val="253957"/>
                </a:solidFill>
                <a:latin typeface="Arial Narrow" charset="0"/>
              </a:rPr>
              <a:t>Бюджет проекта – 450 000 Евро на три </a:t>
            </a:r>
            <a:r>
              <a:rPr lang="ru-RU" sz="2800" dirty="0" smtClean="0">
                <a:solidFill>
                  <a:srgbClr val="253957"/>
                </a:solidFill>
                <a:latin typeface="Arial Narrow" charset="0"/>
              </a:rPr>
              <a:t>года (2019-2021)</a:t>
            </a:r>
            <a:endParaRPr lang="ru-RU" sz="2800" dirty="0">
              <a:solidFill>
                <a:srgbClr val="253957"/>
              </a:solidFill>
              <a:latin typeface="Arial Narrow" charset="0"/>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87400" y="1879728"/>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3200" b="1" dirty="0">
                <a:latin typeface="Calibri" panose="020F0502020204030204" pitchFamily="34" charset="0"/>
                <a:ea typeface="Arial Narrow" charset="0"/>
                <a:cs typeface="Calibri" panose="020F0502020204030204" pitchFamily="34" charset="0"/>
              </a:rPr>
              <a:t>Проект «</a:t>
            </a:r>
            <a:r>
              <a:rPr lang="en-US" sz="3200" b="1" dirty="0" err="1">
                <a:latin typeface="Calibri" panose="020F0502020204030204" pitchFamily="34" charset="0"/>
                <a:ea typeface="Arial Narrow" charset="0"/>
                <a:cs typeface="Calibri" panose="020F0502020204030204" pitchFamily="34" charset="0"/>
              </a:rPr>
              <a:t>UnISYN</a:t>
            </a:r>
            <a:r>
              <a:rPr lang="en-US" sz="3200" b="1" dirty="0">
                <a:latin typeface="Calibri" panose="020F0502020204030204" pitchFamily="34" charset="0"/>
                <a:ea typeface="Arial Narrow" charset="0"/>
                <a:cs typeface="Calibri" panose="020F0502020204030204" pitchFamily="34" charset="0"/>
              </a:rPr>
              <a:t>” </a:t>
            </a:r>
            <a:endParaRPr lang="ru-RU" sz="3200" b="1" dirty="0">
              <a:latin typeface="Calibri" panose="020F0502020204030204" pitchFamily="34" charset="0"/>
              <a:ea typeface="Arial Narrow" charset="0"/>
              <a:cs typeface="Calibri" panose="020F0502020204030204" pitchFamily="34" charset="0"/>
            </a:endParaRPr>
          </a:p>
          <a:p>
            <a:pPr>
              <a:defRPr sz="5000" b="1" cap="all">
                <a:solidFill>
                  <a:srgbClr val="253957"/>
                </a:solidFill>
                <a:latin typeface="+mn-lt"/>
                <a:ea typeface="+mn-ea"/>
                <a:cs typeface="+mn-cs"/>
                <a:sym typeface="Arial Narrow"/>
              </a:defRPr>
            </a:pPr>
            <a:r>
              <a:rPr lang="ru-RU" sz="3200" b="1" dirty="0">
                <a:latin typeface="Calibri" panose="020F0502020204030204" pitchFamily="34" charset="0"/>
                <a:ea typeface="Arial Narrow" charset="0"/>
                <a:cs typeface="Calibri" panose="020F0502020204030204" pitchFamily="34" charset="0"/>
              </a:rPr>
              <a:t>в рамках программы «Балтийское море 2017-2020» </a:t>
            </a:r>
            <a:endParaRPr sz="3200" dirty="0">
              <a:latin typeface="Calibri" panose="020F0502020204030204" pitchFamily="34" charset="0"/>
              <a:ea typeface="Arial Narrow" charset="0"/>
              <a:cs typeface="Calibri" panose="020F0502020204030204" pitchFamily="34"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extLst>
      <p:ext uri="{BB962C8B-B14F-4D97-AF65-F5344CB8AC3E}">
        <p14:creationId xmlns:p14="http://schemas.microsoft.com/office/powerpoint/2010/main" val="298920020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3234" y="3712182"/>
            <a:ext cx="11430001" cy="569630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571500"/>
          <a:lstStyle/>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KAUNAS SCIENCE &amp; TECHNOLOGY PARK</a:t>
            </a:r>
            <a:r>
              <a:rPr lang="ru-RU" sz="3000" dirty="0">
                <a:solidFill>
                  <a:srgbClr val="253957"/>
                </a:solidFill>
                <a:latin typeface="Arial Narrow" charset="0"/>
                <a:ea typeface="Arial Narrow" charset="0"/>
                <a:cs typeface="Arial Narrow" charset="0"/>
              </a:rPr>
              <a:t> (</a:t>
            </a:r>
            <a:r>
              <a:rPr lang="en-US" sz="3000" dirty="0">
                <a:solidFill>
                  <a:srgbClr val="253957"/>
                </a:solidFill>
                <a:latin typeface="Arial Narrow" charset="0"/>
                <a:ea typeface="Arial Narrow" charset="0"/>
                <a:cs typeface="Arial Narrow" charset="0"/>
              </a:rPr>
              <a:t>Lead partner);</a:t>
            </a: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St. FINEST (Coordinator)</a:t>
            </a:r>
          </a:p>
          <a:p>
            <a:pPr marL="457200" indent="-457200" algn="l">
              <a:buFont typeface="Arial" panose="020B0604020202020204" pitchFamily="34" charset="0"/>
              <a:buChar char="•"/>
            </a:pPr>
            <a:r>
              <a:rPr lang="en-US" sz="3000" dirty="0" smtClean="0">
                <a:solidFill>
                  <a:srgbClr val="253957"/>
                </a:solidFill>
                <a:latin typeface="Arial Narrow" charset="0"/>
                <a:ea typeface="Arial Narrow" charset="0"/>
                <a:cs typeface="Arial Narrow" charset="0"/>
              </a:rPr>
              <a:t>HIGHER </a:t>
            </a:r>
            <a:r>
              <a:rPr lang="en-US" sz="3000" dirty="0">
                <a:solidFill>
                  <a:srgbClr val="253957"/>
                </a:solidFill>
                <a:latin typeface="Arial Narrow" charset="0"/>
                <a:ea typeface="Arial Narrow" charset="0"/>
                <a:cs typeface="Arial Narrow" charset="0"/>
              </a:rPr>
              <a:t>SCHOOL OF </a:t>
            </a:r>
            <a:r>
              <a:rPr lang="en-US" sz="3000" dirty="0" smtClean="0">
                <a:solidFill>
                  <a:srgbClr val="253957"/>
                </a:solidFill>
                <a:latin typeface="Arial Narrow" charset="0"/>
                <a:ea typeface="Arial Narrow" charset="0"/>
                <a:cs typeface="Arial Narrow" charset="0"/>
              </a:rPr>
              <a:t>ECONOMICS </a:t>
            </a:r>
            <a:r>
              <a:rPr lang="ru-RU" sz="3000" dirty="0" smtClean="0">
                <a:solidFill>
                  <a:srgbClr val="253957"/>
                </a:solidFill>
                <a:latin typeface="Arial Narrow" charset="0"/>
                <a:ea typeface="Arial Narrow" charset="0"/>
                <a:cs typeface="Arial Narrow" charset="0"/>
              </a:rPr>
              <a:t>- </a:t>
            </a:r>
            <a:r>
              <a:rPr lang="en-US" sz="3000" dirty="0" smtClean="0">
                <a:solidFill>
                  <a:srgbClr val="253957"/>
                </a:solidFill>
                <a:latin typeface="Arial Narrow" charset="0"/>
                <a:ea typeface="Arial Narrow" charset="0"/>
                <a:cs typeface="Arial Narrow" charset="0"/>
              </a:rPr>
              <a:t>Saint Petersburg </a:t>
            </a:r>
            <a:endParaRPr lang="en-US" sz="3000" dirty="0">
              <a:solidFill>
                <a:srgbClr val="253957"/>
              </a:solidFill>
              <a:latin typeface="Arial Narrow" charset="0"/>
              <a:ea typeface="Arial Narrow" charset="0"/>
              <a:cs typeface="Arial Narrow" charset="0"/>
            </a:endParaRP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TALLINN UNIVERSITY OF TECHNOLOGY;</a:t>
            </a: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RIGA TECHNICAL UNIVERSITY;</a:t>
            </a: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STOCKHOLM SCHOOL OF ECONOMICS;</a:t>
            </a: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POZNAN SCIENCE &amp; TECHNOLOGY PARK;</a:t>
            </a:r>
          </a:p>
          <a:p>
            <a:pPr marL="457200" indent="-457200" algn="l">
              <a:buFont typeface="Arial" panose="020B0604020202020204" pitchFamily="34" charset="0"/>
              <a:buChar char="•"/>
            </a:pPr>
            <a:r>
              <a:rPr lang="en-US" sz="3000" dirty="0">
                <a:solidFill>
                  <a:srgbClr val="253957"/>
                </a:solidFill>
                <a:latin typeface="Arial Narrow" charset="0"/>
                <a:ea typeface="Arial Narrow" charset="0"/>
                <a:cs typeface="Arial Narrow" charset="0"/>
              </a:rPr>
              <a:t>XAMK -SE FINLAND UNIVERSITY OF APPLIED SCIENCE</a:t>
            </a: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87400" y="1879728"/>
            <a:ext cx="11430002" cy="6565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sz="5000" b="1" dirty="0">
                <a:latin typeface="Arial Narrow" pitchFamily="34" charset="0"/>
                <a:ea typeface="Arial Narrow" charset="0"/>
                <a:cs typeface="Calibri" panose="020F0502020204030204" pitchFamily="34" charset="0"/>
              </a:rPr>
              <a:t>Партнеры по проекту «</a:t>
            </a:r>
            <a:r>
              <a:rPr lang="en-US" sz="5000" b="1" dirty="0" err="1">
                <a:latin typeface="Arial Narrow" pitchFamily="34" charset="0"/>
                <a:ea typeface="Arial Narrow" charset="0"/>
                <a:cs typeface="Calibri" panose="020F0502020204030204" pitchFamily="34" charset="0"/>
              </a:rPr>
              <a:t>UnISYN</a:t>
            </a:r>
            <a:r>
              <a:rPr lang="en-US" sz="5000" b="1" dirty="0">
                <a:latin typeface="Arial Narrow" pitchFamily="34" charset="0"/>
                <a:ea typeface="Arial Narrow" charset="0"/>
                <a:cs typeface="Calibri" panose="020F0502020204030204" pitchFamily="34" charset="0"/>
              </a:rPr>
              <a:t>” </a:t>
            </a:r>
            <a:endParaRPr lang="ru-RU" sz="5000" b="1" dirty="0">
              <a:latin typeface="Arial Narrow" pitchFamily="34" charset="0"/>
              <a:ea typeface="Arial Narrow" charset="0"/>
              <a:cs typeface="Calibri" panose="020F0502020204030204" pitchFamily="34"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graphicFrame>
        <p:nvGraphicFramePr>
          <p:cNvPr id="2" name="Таблица 1">
            <a:extLst>
              <a:ext uri="{FF2B5EF4-FFF2-40B4-BE49-F238E27FC236}">
                <a16:creationId xmlns:a16="http://schemas.microsoft.com/office/drawing/2014/main" xmlns="" id="{8363EAFD-FEB9-45D3-AC5A-E5462D3C08C3}"/>
              </a:ext>
            </a:extLst>
          </p:cNvPr>
          <p:cNvGraphicFramePr>
            <a:graphicFrameLocks noGrp="1"/>
          </p:cNvGraphicFramePr>
          <p:nvPr>
            <p:extLst>
              <p:ext uri="{D42A27DB-BD31-4B8C-83A1-F6EECF244321}">
                <p14:modId xmlns:p14="http://schemas.microsoft.com/office/powerpoint/2010/main" val="3054738985"/>
              </p:ext>
            </p:extLst>
          </p:nvPr>
        </p:nvGraphicFramePr>
        <p:xfrm>
          <a:off x="10314430" y="3712181"/>
          <a:ext cx="2238531" cy="4389120"/>
        </p:xfrm>
        <a:graphic>
          <a:graphicData uri="http://schemas.openxmlformats.org/drawingml/2006/table">
            <a:tbl>
              <a:tblPr firstRow="1" bandRow="1">
                <a:tableStyleId>{5940675A-B579-460E-94D1-54222C63F5DA}</a:tableStyleId>
              </a:tblPr>
              <a:tblGrid>
                <a:gridCol w="2238531">
                  <a:extLst>
                    <a:ext uri="{9D8B030D-6E8A-4147-A177-3AD203B41FA5}">
                      <a16:colId xmlns:a16="http://schemas.microsoft.com/office/drawing/2014/main" xmlns="" val="1823836495"/>
                    </a:ext>
                  </a:extLst>
                </a:gridCol>
              </a:tblGrid>
              <a:tr h="488599">
                <a:tc>
                  <a:txBody>
                    <a:bodyPr/>
                    <a:lstStyle/>
                    <a:p>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ЛИТВА </a:t>
                      </a:r>
                    </a:p>
                  </a:txBody>
                  <a:tcPr/>
                </a:tc>
                <a:extLst>
                  <a:ext uri="{0D108BD9-81ED-4DB2-BD59-A6C34878D82A}">
                    <a16:rowId xmlns:a16="http://schemas.microsoft.com/office/drawing/2014/main" xmlns="" val="361200173"/>
                  </a:ext>
                </a:extLst>
              </a:tr>
              <a:tr h="493724">
                <a:tc>
                  <a:txBody>
                    <a:bodyPr/>
                    <a:lstStyle/>
                    <a:p>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ЭСТОНИЯ </a:t>
                      </a:r>
                    </a:p>
                  </a:txBody>
                  <a:tcPr/>
                </a:tc>
                <a:extLst>
                  <a:ext uri="{0D108BD9-81ED-4DB2-BD59-A6C34878D82A}">
                    <a16:rowId xmlns:a16="http://schemas.microsoft.com/office/drawing/2014/main" xmlns="" val="2536012772"/>
                  </a:ext>
                </a:extLst>
              </a:tr>
              <a:tr h="488599">
                <a:tc>
                  <a:txBody>
                    <a:bodyPr/>
                    <a:lstStyle/>
                    <a:p>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РОССИЯ </a:t>
                      </a:r>
                    </a:p>
                  </a:txBody>
                  <a:tcPr/>
                </a:tc>
                <a:extLst>
                  <a:ext uri="{0D108BD9-81ED-4DB2-BD59-A6C34878D82A}">
                    <a16:rowId xmlns:a16="http://schemas.microsoft.com/office/drawing/2014/main" xmlns="" val="2034504842"/>
                  </a:ext>
                </a:extLst>
              </a:tr>
              <a:tr h="488599">
                <a:tc>
                  <a:txBody>
                    <a:bodyPr/>
                    <a:lstStyle/>
                    <a:p>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ЭСТОНИЯ </a:t>
                      </a:r>
                    </a:p>
                  </a:txBody>
                  <a:tcPr/>
                </a:tc>
                <a:extLst>
                  <a:ext uri="{0D108BD9-81ED-4DB2-BD59-A6C34878D82A}">
                    <a16:rowId xmlns:a16="http://schemas.microsoft.com/office/drawing/2014/main" xmlns="" val="3368935023"/>
                  </a:ext>
                </a:extLst>
              </a:tr>
              <a:tr h="488599">
                <a:tc>
                  <a:txBody>
                    <a:bodyPr/>
                    <a:lstStyle/>
                    <a:p>
                      <a:pPr marL="0" marR="0" indent="0" algn="ctr" defTabSz="584200" rtl="0" latinLnBrk="0">
                        <a:lnSpc>
                          <a:spcPct val="100000"/>
                        </a:lnSpc>
                        <a:spcBef>
                          <a:spcPts val="0"/>
                        </a:spcBef>
                        <a:spcAft>
                          <a:spcPts val="0"/>
                        </a:spcAft>
                        <a:buClrTx/>
                        <a:buSzTx/>
                        <a:buFontTx/>
                        <a:buNone/>
                        <a:tabLst/>
                      </a:pPr>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ЛАТВИЯ </a:t>
                      </a:r>
                    </a:p>
                  </a:txBody>
                  <a:tcPr/>
                </a:tc>
                <a:extLst>
                  <a:ext uri="{0D108BD9-81ED-4DB2-BD59-A6C34878D82A}">
                    <a16:rowId xmlns:a16="http://schemas.microsoft.com/office/drawing/2014/main" xmlns="" val="1034787479"/>
                  </a:ext>
                </a:extLst>
              </a:tr>
              <a:tr h="488599">
                <a:tc>
                  <a:txBody>
                    <a:bodyPr/>
                    <a:lstStyle/>
                    <a:p>
                      <a:pPr marL="0" marR="0" indent="0" algn="ctr" defTabSz="584200" rtl="0" latinLnBrk="0">
                        <a:lnSpc>
                          <a:spcPct val="100000"/>
                        </a:lnSpc>
                        <a:spcBef>
                          <a:spcPts val="0"/>
                        </a:spcBef>
                        <a:spcAft>
                          <a:spcPts val="0"/>
                        </a:spcAft>
                        <a:buClrTx/>
                        <a:buSzTx/>
                        <a:buFontTx/>
                        <a:buNone/>
                        <a:tabLst/>
                      </a:pPr>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ШВЕЦИЯ </a:t>
                      </a:r>
                    </a:p>
                  </a:txBody>
                  <a:tcPr/>
                </a:tc>
                <a:extLst>
                  <a:ext uri="{0D108BD9-81ED-4DB2-BD59-A6C34878D82A}">
                    <a16:rowId xmlns:a16="http://schemas.microsoft.com/office/drawing/2014/main" xmlns="" val="3469566525"/>
                  </a:ext>
                </a:extLst>
              </a:tr>
              <a:tr h="488599">
                <a:tc>
                  <a:txBody>
                    <a:bodyPr/>
                    <a:lstStyle/>
                    <a:p>
                      <a:pPr marL="0" marR="0" indent="0" algn="ctr" defTabSz="584200" rtl="0" latinLnBrk="0">
                        <a:lnSpc>
                          <a:spcPct val="100000"/>
                        </a:lnSpc>
                        <a:spcBef>
                          <a:spcPts val="0"/>
                        </a:spcBef>
                        <a:spcAft>
                          <a:spcPts val="0"/>
                        </a:spcAft>
                        <a:buClrTx/>
                        <a:buSzTx/>
                        <a:buFontTx/>
                        <a:buNone/>
                        <a:tabLst/>
                      </a:pPr>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ПОЛЬША </a:t>
                      </a:r>
                    </a:p>
                  </a:txBody>
                  <a:tcPr/>
                </a:tc>
                <a:extLst>
                  <a:ext uri="{0D108BD9-81ED-4DB2-BD59-A6C34878D82A}">
                    <a16:rowId xmlns:a16="http://schemas.microsoft.com/office/drawing/2014/main" xmlns="" val="2993137697"/>
                  </a:ext>
                </a:extLst>
              </a:tr>
              <a:tr h="488599">
                <a:tc>
                  <a:txBody>
                    <a:bodyPr/>
                    <a:lstStyle/>
                    <a:p>
                      <a:r>
                        <a:rPr kumimoji="0" lang="ru-RU" sz="30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ФИНЛЯНДИЯ </a:t>
                      </a:r>
                    </a:p>
                  </a:txBody>
                  <a:tcPr/>
                </a:tc>
                <a:extLst>
                  <a:ext uri="{0D108BD9-81ED-4DB2-BD59-A6C34878D82A}">
                    <a16:rowId xmlns:a16="http://schemas.microsoft.com/office/drawing/2014/main" xmlns="" val="1860561320"/>
                  </a:ext>
                </a:extLst>
              </a:tr>
            </a:tbl>
          </a:graphicData>
        </a:graphic>
      </p:graphicFrame>
    </p:spTree>
    <p:extLst>
      <p:ext uri="{BB962C8B-B14F-4D97-AF65-F5344CB8AC3E}">
        <p14:creationId xmlns:p14="http://schemas.microsoft.com/office/powerpoint/2010/main" val="21074492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574800"/>
            <a:ext cx="11430002" cy="67603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3200" b="1" cap="all" dirty="0">
                <a:solidFill>
                  <a:srgbClr val="002060"/>
                </a:solidFill>
                <a:latin typeface="Arial Narrow" pitchFamily="34" charset="0"/>
                <a:cs typeface="Calibri" panose="020F0502020204030204" pitchFamily="34" charset="0"/>
                <a:sym typeface="Arial Narrow"/>
              </a:rPr>
              <a:t>Основные мероприятия на 2018 год</a:t>
            </a:r>
            <a:r>
              <a:rPr lang="ru-RU" sz="3200" b="1" dirty="0">
                <a:solidFill>
                  <a:srgbClr val="002060"/>
                </a:solidFill>
                <a:latin typeface="Arial Narrow" pitchFamily="34" charset="0"/>
                <a:ea typeface="Arial Narrow" charset="0"/>
                <a:cs typeface="Calibri" panose="020F0502020204030204" pitchFamily="34" charset="0"/>
              </a:rPr>
              <a:t> </a:t>
            </a:r>
            <a:r>
              <a:rPr sz="3200" dirty="0">
                <a:solidFill>
                  <a:srgbClr val="002060"/>
                </a:solidFill>
                <a:latin typeface="Arial Narrow" pitchFamily="34" charset="0"/>
                <a:ea typeface="Arial Narrow" charset="0"/>
                <a:cs typeface="Calibri" panose="020F0502020204030204" pitchFamily="34"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graphicFrame>
        <p:nvGraphicFramePr>
          <p:cNvPr id="7" name="Содержимое 3"/>
          <p:cNvGraphicFramePr>
            <a:graphicFrameLocks/>
          </p:cNvGraphicFramePr>
          <p:nvPr>
            <p:extLst>
              <p:ext uri="{D42A27DB-BD31-4B8C-83A1-F6EECF244321}">
                <p14:modId xmlns:p14="http://schemas.microsoft.com/office/powerpoint/2010/main" val="2288429060"/>
              </p:ext>
            </p:extLst>
          </p:nvPr>
        </p:nvGraphicFramePr>
        <p:xfrm>
          <a:off x="518763" y="2441331"/>
          <a:ext cx="11967274" cy="6164955"/>
        </p:xfrm>
        <a:graphic>
          <a:graphicData uri="http://schemas.openxmlformats.org/drawingml/2006/table">
            <a:tbl>
              <a:tblPr firstRow="1" bandRow="1">
                <a:effectLst/>
                <a:tableStyleId>{775DCB02-9BB8-47FD-8907-85C794F793BA}</a:tableStyleId>
              </a:tblPr>
              <a:tblGrid>
                <a:gridCol w="651630">
                  <a:extLst>
                    <a:ext uri="{9D8B030D-6E8A-4147-A177-3AD203B41FA5}">
                      <a16:colId xmlns:a16="http://schemas.microsoft.com/office/drawing/2014/main" xmlns="" val="20000"/>
                    </a:ext>
                  </a:extLst>
                </a:gridCol>
                <a:gridCol w="6766448">
                  <a:extLst>
                    <a:ext uri="{9D8B030D-6E8A-4147-A177-3AD203B41FA5}">
                      <a16:colId xmlns:a16="http://schemas.microsoft.com/office/drawing/2014/main" xmlns="" val="20001"/>
                    </a:ext>
                  </a:extLst>
                </a:gridCol>
                <a:gridCol w="2278312">
                  <a:extLst>
                    <a:ext uri="{9D8B030D-6E8A-4147-A177-3AD203B41FA5}">
                      <a16:colId xmlns:a16="http://schemas.microsoft.com/office/drawing/2014/main" xmlns="" val="20002"/>
                    </a:ext>
                  </a:extLst>
                </a:gridCol>
                <a:gridCol w="2270884">
                  <a:extLst>
                    <a:ext uri="{9D8B030D-6E8A-4147-A177-3AD203B41FA5}">
                      <a16:colId xmlns:a16="http://schemas.microsoft.com/office/drawing/2014/main" xmlns="" val="20004"/>
                    </a:ext>
                  </a:extLst>
                </a:gridCol>
              </a:tblGrid>
              <a:tr h="620389">
                <a:tc>
                  <a:txBody>
                    <a:bodyPr/>
                    <a:lstStyle/>
                    <a:p>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ru-RU" sz="2100" b="1"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Мероприятия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ru-RU" sz="2100" b="1"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Срок проведения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ru-RU" sz="2100" b="1"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Бюджет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324270">
                <a:tc>
                  <a:txBody>
                    <a:bodyPr/>
                    <a:lstStyle/>
                    <a:p>
                      <a:r>
                        <a:rPr lang="en-US" sz="2400" dirty="0"/>
                        <a:t>1</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Разработка и внедрение  конкурса студенческих предпринимательских  проектов (сервисные, социальные, культурные, технологические)  </a:t>
                      </a:r>
                    </a:p>
                    <a:p>
                      <a:pPr algn="l">
                        <a:spcAft>
                          <a:spcPts val="0"/>
                        </a:spcAft>
                      </a:pP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HSE</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a:t>
                      </a:r>
                      <a:r>
                        <a:rPr kumimoji="0" lang="en-US"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Spb</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Business Cup</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01/2018 – 06/2018</a:t>
                      </a:r>
                    </a:p>
                    <a:p>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390 тыс.руб.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77519">
                <a:tc>
                  <a:txBody>
                    <a:bodyPr/>
                    <a:lstStyle/>
                    <a:p>
                      <a:r>
                        <a:rPr lang="en-US" sz="2400" dirty="0"/>
                        <a:t>2</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Проведение международного </a:t>
                      </a:r>
                      <a:r>
                        <a:rPr kumimoji="0" lang="ru-RU"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стартап</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акселератора “</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Global Startup Initiative</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01/2018 – 06/2018</a:t>
                      </a:r>
                    </a:p>
                    <a:p>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1000 тыс.руб.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06277">
                <a:tc>
                  <a:txBody>
                    <a:bodyPr/>
                    <a:lstStyle/>
                    <a:p>
                      <a:r>
                        <a:rPr lang="en-US" sz="2400" dirty="0"/>
                        <a:t>3</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gn="l">
                        <a:spcAft>
                          <a:spcPts val="0"/>
                        </a:spcAf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Разработка и подача проектной заявки в программу «Балтийское море</a:t>
                      </a:r>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10/2017 – 04 /2018</a:t>
                      </a:r>
                    </a:p>
                    <a:p>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нет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xmlns="" val="10003"/>
                  </a:ext>
                </a:extLst>
              </a:tr>
              <a:tr h="706277">
                <a:tc>
                  <a:txBody>
                    <a:bodyPr/>
                    <a:lstStyle/>
                    <a:p>
                      <a:r>
                        <a:rPr lang="en-US" sz="2400" dirty="0"/>
                        <a:t>4</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Проведение  </a:t>
                      </a:r>
                      <a:r>
                        <a:rPr kumimoji="0" lang="en-US"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Hakathon</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и мастер – классов (фокус - машинное обучение, </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data science</a:t>
                      </a: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04- </a:t>
                      </a:r>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12/2018</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p>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Привлеченные средства </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15883">
                <a:tc>
                  <a:txBody>
                    <a:bodyPr/>
                    <a:lstStyle/>
                    <a:p>
                      <a:pPr algn="l"/>
                      <a:r>
                        <a:rPr lang="ru-RU" sz="2400" dirty="0" smtClean="0"/>
                        <a:t>  </a:t>
                      </a:r>
                      <a:r>
                        <a:rPr lang="en-US" sz="2400" dirty="0" smtClean="0"/>
                        <a:t>5</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Проект «Академия Менторства» для лучших студентов с участием  выпускников совместно с БИ «</a:t>
                      </a:r>
                      <a:r>
                        <a:rPr kumimoji="0" lang="ru-RU"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Ингрия</a:t>
                      </a:r>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 </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12/2017-06/2018</a:t>
                      </a:r>
                    </a:p>
                    <a:p>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нет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xmlns="" val="10005"/>
                  </a:ext>
                </a:extLst>
              </a:tr>
              <a:tr h="816524">
                <a:tc>
                  <a:txBody>
                    <a:bodyPr/>
                    <a:lstStyle/>
                    <a:p>
                      <a:pPr algn="l"/>
                      <a:r>
                        <a:rPr lang="ru-RU" sz="2400" dirty="0" smtClean="0">
                          <a:solidFill>
                            <a:schemeClr val="tx1"/>
                          </a:solidFill>
                        </a:rPr>
                        <a:t>  6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Создание предпринимательской клиники в рамках ежегодного фестиваля перспективных проектов Санкт-Петербурга </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01/2018 – 12/2018</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smtClean="0">
                          <a:ln>
                            <a:noFill/>
                          </a:ln>
                          <a:solidFill>
                            <a:srgbClr val="253957"/>
                          </a:solidFill>
                          <a:effectLst/>
                          <a:uFillTx/>
                          <a:latin typeface="Arial Narrow" charset="0"/>
                          <a:ea typeface="Arial Narrow" charset="0"/>
                          <a:cs typeface="Arial Narrow" charset="0"/>
                          <a:sym typeface="Helvetica Light"/>
                        </a:rPr>
                        <a:t>1000 тыс. руб.  </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sz="4800" b="1"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Прямоугольник 6"/>
          <p:cNvSpPr/>
          <p:nvPr/>
        </p:nvSpPr>
        <p:spPr>
          <a:xfrm>
            <a:off x="805563" y="1846386"/>
            <a:ext cx="11438890" cy="861774"/>
          </a:xfrm>
          <a:prstGeom prst="rect">
            <a:avLst/>
          </a:prstGeom>
        </p:spPr>
        <p:txBody>
          <a:bodyPr wrap="square">
            <a:spAutoFit/>
          </a:bodyPr>
          <a:lstStyle/>
          <a:p>
            <a:r>
              <a:rPr lang="ru-RU" sz="5000" b="1" dirty="0" smtClean="0">
                <a:solidFill>
                  <a:srgbClr val="00335A"/>
                </a:solidFill>
                <a:latin typeface="+mn-lt"/>
                <a:cs typeface="Calibri" panose="020F0502020204030204" pitchFamily="34" charset="0"/>
              </a:rPr>
              <a:t>НОВАЯ </a:t>
            </a:r>
            <a:r>
              <a:rPr lang="ru-RU" sz="5000" b="1" dirty="0">
                <a:solidFill>
                  <a:srgbClr val="00335A"/>
                </a:solidFill>
                <a:latin typeface="+mn-lt"/>
                <a:cs typeface="Calibri" panose="020F0502020204030204" pitchFamily="34" charset="0"/>
              </a:rPr>
              <a:t>РОЛЬ УНИВЕРСИТЕТА – </a:t>
            </a:r>
            <a:r>
              <a:rPr lang="ru-RU" sz="5000" b="1" dirty="0" smtClean="0">
                <a:solidFill>
                  <a:srgbClr val="00335A"/>
                </a:solidFill>
                <a:latin typeface="+mn-lt"/>
                <a:cs typeface="Calibri" panose="020F0502020204030204" pitchFamily="34" charset="0"/>
              </a:rPr>
              <a:t>4.0</a:t>
            </a:r>
            <a:r>
              <a:rPr lang="ru-RU" sz="5000" dirty="0">
                <a:solidFill>
                  <a:srgbClr val="00335A"/>
                </a:solidFill>
                <a:latin typeface="+mn-lt"/>
                <a:cs typeface="Calibri" panose="020F0502020204030204" pitchFamily="34" charset="0"/>
              </a:rPr>
              <a:t>. </a:t>
            </a:r>
            <a:endParaRPr lang="ru-RU" sz="5000" dirty="0">
              <a:latin typeface="+mn-lt"/>
              <a:cs typeface="Calibri" panose="020F0502020204030204" pitchFamily="34" charset="0"/>
            </a:endParaRPr>
          </a:p>
        </p:txBody>
      </p:sp>
      <p:sp>
        <p:nvSpPr>
          <p:cNvPr id="8" name="Прямоугольник 7"/>
          <p:cNvSpPr/>
          <p:nvPr/>
        </p:nvSpPr>
        <p:spPr>
          <a:xfrm rot="10800000" flipV="1">
            <a:off x="4161666" y="2943124"/>
            <a:ext cx="4427202" cy="553998"/>
          </a:xfrm>
          <a:prstGeom prst="rect">
            <a:avLst/>
          </a:prstGeom>
        </p:spPr>
        <p:txBody>
          <a:bodyPr wrap="square">
            <a:spAutoFit/>
          </a:bodyPr>
          <a:lstStyle/>
          <a:p>
            <a:pPr algn="l" defTabSz="975390" hangingPunct="1"/>
            <a:r>
              <a:rPr lang="ru-RU" sz="3000" dirty="0">
                <a:solidFill>
                  <a:srgbClr val="00335A"/>
                </a:solidFill>
                <a:latin typeface="+mn-lt"/>
                <a:cs typeface="Calibri" panose="020F0502020204030204" pitchFamily="34" charset="0"/>
              </a:rPr>
              <a:t>НИУ ВШЭ 2018-2030</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76159" y="3188641"/>
            <a:ext cx="1140603" cy="1140603"/>
          </a:xfrm>
          <a:prstGeom prst="rect">
            <a:avLst/>
          </a:prstGeom>
        </p:spPr>
      </p:pic>
      <p:sp>
        <p:nvSpPr>
          <p:cNvPr id="10" name="TextBox 9"/>
          <p:cNvSpPr txBox="1"/>
          <p:nvPr/>
        </p:nvSpPr>
        <p:spPr>
          <a:xfrm>
            <a:off x="8921241" y="4875084"/>
            <a:ext cx="3250441" cy="4542782"/>
          </a:xfrm>
          <a:prstGeom prst="rect">
            <a:avLst/>
          </a:prstGeom>
          <a:noFill/>
        </p:spPr>
        <p:txBody>
          <a:bodyPr wrap="square" rtlCol="0">
            <a:spAutoFit/>
          </a:bodyPr>
          <a:lstStyle/>
          <a:p>
            <a:pPr defTabSz="975390" fontAlgn="base" hangingPunct="1"/>
            <a:r>
              <a:rPr lang="en-US" sz="3000" b="1" dirty="0">
                <a:solidFill>
                  <a:srgbClr val="253957"/>
                </a:solidFill>
                <a:latin typeface="Arial Narrow" charset="0"/>
                <a:ea typeface="Arial Narrow" charset="0"/>
                <a:cs typeface="Arial Narrow" charset="0"/>
              </a:rPr>
              <a:t>Top 100 The World's Most </a:t>
            </a:r>
          </a:p>
          <a:p>
            <a:pPr defTabSz="975390" fontAlgn="base" hangingPunct="1"/>
            <a:r>
              <a:rPr lang="en-US" sz="3000" b="1" dirty="0">
                <a:solidFill>
                  <a:srgbClr val="253957"/>
                </a:solidFill>
                <a:latin typeface="Arial Narrow" charset="0"/>
                <a:ea typeface="Arial Narrow" charset="0"/>
                <a:cs typeface="Arial Narrow" charset="0"/>
              </a:rPr>
              <a:t>Innovative Universities</a:t>
            </a:r>
          </a:p>
          <a:p>
            <a:pPr defTabSz="975390" hangingPunct="1"/>
            <a:endParaRPr lang="en-US" sz="3000" b="1" dirty="0">
              <a:solidFill>
                <a:srgbClr val="253957"/>
              </a:solidFill>
              <a:latin typeface="Arial Narrow" charset="0"/>
              <a:ea typeface="Arial Narrow" charset="0"/>
              <a:cs typeface="Arial Narrow" charset="0"/>
            </a:endParaRPr>
          </a:p>
          <a:p>
            <a:pPr defTabSz="975390" hangingPunct="1"/>
            <a:r>
              <a:rPr lang="en-US" sz="3000" b="1" dirty="0">
                <a:solidFill>
                  <a:srgbClr val="253957"/>
                </a:solidFill>
                <a:latin typeface="Arial Narrow" charset="0"/>
                <a:ea typeface="Arial Narrow" charset="0"/>
                <a:cs typeface="Arial Narrow" charset="0"/>
              </a:rPr>
              <a:t>Top 50 Universities Producing </a:t>
            </a:r>
          </a:p>
          <a:p>
            <a:pPr defTabSz="975390" hangingPunct="1"/>
            <a:r>
              <a:rPr lang="en-US" sz="3000" b="1" dirty="0">
                <a:solidFill>
                  <a:srgbClr val="253957"/>
                </a:solidFill>
                <a:latin typeface="Arial Narrow" charset="0"/>
                <a:ea typeface="Arial Narrow" charset="0"/>
                <a:cs typeface="Arial Narrow" charset="0"/>
              </a:rPr>
              <a:t>VC-backed entrepreneurs</a:t>
            </a:r>
            <a:endParaRPr lang="ru-RU" sz="3000" b="1" dirty="0">
              <a:solidFill>
                <a:srgbClr val="253957"/>
              </a:solidFill>
              <a:latin typeface="Arial Narrow" charset="0"/>
              <a:ea typeface="Arial Narrow" charset="0"/>
              <a:cs typeface="Arial Narrow" charset="0"/>
            </a:endParaRPr>
          </a:p>
          <a:p>
            <a:pPr defTabSz="975390" hangingPunct="1"/>
            <a:endParaRPr lang="ru-RU" sz="1920" kern="1200" dirty="0">
              <a:solidFill>
                <a:srgbClr val="FF0000"/>
              </a:solidFill>
              <a:latin typeface="Calibri" panose="020F0502020204030204"/>
              <a:ea typeface="+mn-ea"/>
              <a:cs typeface="+mn-cs"/>
            </a:endParaRPr>
          </a:p>
        </p:txBody>
      </p:sp>
      <p:sp>
        <p:nvSpPr>
          <p:cNvPr id="11" name="TextBox 10"/>
          <p:cNvSpPr txBox="1"/>
          <p:nvPr/>
        </p:nvSpPr>
        <p:spPr>
          <a:xfrm>
            <a:off x="865222" y="3949372"/>
            <a:ext cx="7497199" cy="3779689"/>
          </a:xfrm>
          <a:prstGeom prst="rect">
            <a:avLst/>
          </a:prstGeom>
          <a:noFill/>
        </p:spPr>
        <p:txBody>
          <a:bodyPr wrap="square" rtlCol="0">
            <a:spAutoFit/>
          </a:bodyPr>
          <a:lstStyle/>
          <a:p>
            <a:pPr algn="l" defTabSz="975390" hangingPunct="1"/>
            <a:endParaRPr lang="ru-RU" sz="2987" kern="1200" dirty="0">
              <a:solidFill>
                <a:prstClr val="black"/>
              </a:solidFill>
              <a:latin typeface="Calibri" panose="020F0502020204030204"/>
              <a:ea typeface="+mn-ea"/>
              <a:cs typeface="+mn-cs"/>
            </a:endParaRPr>
          </a:p>
          <a:p>
            <a:pPr marL="457200" indent="-457200" algn="l" defTabSz="975390" hangingPunct="1">
              <a:buFont typeface="Arial" panose="020B0604020202020204" pitchFamily="34" charset="0"/>
              <a:buChar char="•"/>
            </a:pPr>
            <a:r>
              <a:rPr lang="ru-RU" sz="3000" dirty="0" smtClean="0">
                <a:solidFill>
                  <a:srgbClr val="253957"/>
                </a:solidFill>
                <a:latin typeface="Arial Narrow" charset="0"/>
                <a:ea typeface="Arial Narrow" charset="0"/>
                <a:cs typeface="Arial Narrow" charset="0"/>
                <a:sym typeface="Arial Narrow"/>
              </a:rPr>
              <a:t>Среда </a:t>
            </a:r>
            <a:r>
              <a:rPr lang="ru-RU" sz="3000" dirty="0">
                <a:solidFill>
                  <a:srgbClr val="253957"/>
                </a:solidFill>
                <a:latin typeface="Arial Narrow" charset="0"/>
                <a:ea typeface="Arial Narrow" charset="0"/>
                <a:cs typeface="Arial Narrow" charset="0"/>
                <a:sym typeface="Arial Narrow"/>
              </a:rPr>
              <a:t>опережающего развития</a:t>
            </a:r>
          </a:p>
          <a:p>
            <a:pPr marL="457200" indent="-457200" algn="l" defTabSz="975390" hangingPunct="1">
              <a:buFont typeface="Arial" panose="020B0604020202020204" pitchFamily="34" charset="0"/>
              <a:buChar char="•"/>
            </a:pPr>
            <a:r>
              <a:rPr lang="ru-RU" sz="3000" dirty="0">
                <a:solidFill>
                  <a:srgbClr val="253957"/>
                </a:solidFill>
                <a:latin typeface="Arial Narrow" charset="0"/>
                <a:ea typeface="Arial Narrow" charset="0"/>
                <a:cs typeface="Arial Narrow" charset="0"/>
                <a:sym typeface="Arial Narrow"/>
              </a:rPr>
              <a:t>Образование нового поколения </a:t>
            </a:r>
          </a:p>
          <a:p>
            <a:pPr marL="457200" indent="-457200" algn="l" defTabSz="975390" hangingPunct="1">
              <a:buFont typeface="Arial" panose="020B0604020202020204" pitchFamily="34" charset="0"/>
              <a:buChar char="•"/>
            </a:pPr>
            <a:r>
              <a:rPr lang="ru-RU" sz="3000" dirty="0">
                <a:solidFill>
                  <a:srgbClr val="253957"/>
                </a:solidFill>
                <a:latin typeface="Arial Narrow" charset="0"/>
                <a:ea typeface="Arial Narrow" charset="0"/>
                <a:cs typeface="Arial Narrow" charset="0"/>
                <a:sym typeface="Arial Narrow"/>
              </a:rPr>
              <a:t>Точка сборки технологических партнерств и развития новых рынков</a:t>
            </a:r>
            <a:endParaRPr lang="en-US" sz="3000" dirty="0">
              <a:solidFill>
                <a:srgbClr val="253957"/>
              </a:solidFill>
              <a:latin typeface="Arial Narrow" charset="0"/>
              <a:ea typeface="Arial Narrow" charset="0"/>
              <a:cs typeface="Arial Narrow" charset="0"/>
              <a:sym typeface="Arial Narrow"/>
            </a:endParaRPr>
          </a:p>
          <a:p>
            <a:pPr marL="457200" indent="-457200" algn="l" defTabSz="975390" hangingPunct="1">
              <a:buFont typeface="Arial" panose="020B0604020202020204" pitchFamily="34" charset="0"/>
              <a:buChar char="•"/>
            </a:pPr>
            <a:r>
              <a:rPr lang="ru-RU" sz="3000" dirty="0">
                <a:solidFill>
                  <a:srgbClr val="253957"/>
                </a:solidFill>
                <a:latin typeface="Arial Narrow" charset="0"/>
                <a:ea typeface="Arial Narrow" charset="0"/>
                <a:cs typeface="Arial Narrow" charset="0"/>
                <a:sym typeface="Arial Narrow"/>
              </a:rPr>
              <a:t> Капитализация интеллектуального ресурса</a:t>
            </a:r>
          </a:p>
          <a:p>
            <a:pPr marL="304810" indent="-304810" algn="l" defTabSz="975390" hangingPunct="1">
              <a:buFont typeface="Wingdings" charset="2"/>
              <a:buChar char="Ø"/>
            </a:pPr>
            <a:endParaRPr lang="ru-RU" sz="2987" kern="1200" dirty="0">
              <a:solidFill>
                <a:schemeClr val="tx2"/>
              </a:solidFill>
              <a:latin typeface="Calibri" panose="020F0502020204030204"/>
              <a:ea typeface="+mn-ea"/>
              <a:cs typeface="+mn-cs"/>
            </a:endParaRPr>
          </a:p>
          <a:p>
            <a:pPr algn="l" defTabSz="975390" hangingPunct="1"/>
            <a:endParaRPr lang="ru-RU" sz="2987" kern="1200" dirty="0">
              <a:solidFill>
                <a:prstClr val="black"/>
              </a:solidFill>
              <a:latin typeface="Calibri" panose="020F0502020204030204"/>
              <a:ea typeface="+mn-ea"/>
              <a:cs typeface="+mn-cs"/>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7" name="Заголовок 2"/>
          <p:cNvSpPr txBox="1">
            <a:spLocks/>
          </p:cNvSpPr>
          <p:nvPr/>
        </p:nvSpPr>
        <p:spPr>
          <a:xfrm rot="10800000" flipV="1">
            <a:off x="805562" y="1617606"/>
            <a:ext cx="11548998" cy="992752"/>
          </a:xfrm>
          <a:prstGeom prst="rect">
            <a:avLst/>
          </a:prstGeom>
        </p:spPr>
        <p:txBody>
          <a:bodyPr>
            <a:noAutofit/>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a:ln>
                  <a:noFill/>
                </a:ln>
                <a:solidFill>
                  <a:srgbClr val="002060"/>
                </a:solidFill>
                <a:effectLst/>
                <a:uLnTx/>
                <a:uFillTx/>
                <a:latin typeface="+mn-lt"/>
                <a:ea typeface="+mj-ea"/>
                <a:cs typeface="+mj-cs"/>
                <a:sym typeface="Helvetica Light"/>
              </a:rPr>
              <a:t>ПЕРСПЕКТИВЫ  РАЗВИТИЯ  ИННОВАЦИОННОЙ </a:t>
            </a:r>
            <a:r>
              <a:rPr kumimoji="0" lang="ru-RU" sz="3000" b="0" i="0" u="none" strike="noStrike" kern="0" cap="none" spc="0" normalizeH="0" baseline="0" noProof="0" dirty="0" smtClean="0">
                <a:ln>
                  <a:noFill/>
                </a:ln>
                <a:solidFill>
                  <a:srgbClr val="002060"/>
                </a:solidFill>
                <a:effectLst/>
                <a:uLnTx/>
                <a:uFillTx/>
                <a:latin typeface="+mn-lt"/>
                <a:ea typeface="+mj-ea"/>
                <a:cs typeface="+mj-cs"/>
                <a:sym typeface="Helvetica Light"/>
              </a:rPr>
              <a:t>ДЕЯТЕЛЬНОСТИ</a:t>
            </a:r>
          </a:p>
          <a:p>
            <a:pPr marL="0" marR="0" lvl="0" indent="0" algn="ctr" defTabSz="584200" rtl="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002060"/>
                </a:solidFill>
                <a:effectLst/>
                <a:uLnTx/>
                <a:uFillTx/>
                <a:latin typeface="+mn-lt"/>
                <a:ea typeface="+mj-ea"/>
                <a:cs typeface="+mj-cs"/>
                <a:sym typeface="Helvetica Light"/>
              </a:rPr>
              <a:t> </a:t>
            </a:r>
            <a:r>
              <a:rPr kumimoji="0" lang="en-US" sz="3000" b="0" i="0" u="none" strike="noStrike" kern="0" cap="none" spc="0" normalizeH="0" baseline="0" noProof="0" dirty="0">
                <a:ln>
                  <a:noFill/>
                </a:ln>
                <a:solidFill>
                  <a:srgbClr val="002060"/>
                </a:solidFill>
                <a:effectLst/>
                <a:uLnTx/>
                <a:uFillTx/>
                <a:latin typeface="+mn-lt"/>
                <a:ea typeface="+mj-ea"/>
                <a:cs typeface="+mj-cs"/>
                <a:sym typeface="Helvetica Light"/>
              </a:rPr>
              <a:t>(KPI </a:t>
            </a:r>
            <a:r>
              <a:rPr kumimoji="0" lang="ru-RU" sz="3000" b="0" i="0" u="none" strike="noStrike" kern="0" cap="none" spc="0" normalizeH="0" baseline="0" noProof="0" dirty="0">
                <a:ln>
                  <a:noFill/>
                </a:ln>
                <a:solidFill>
                  <a:srgbClr val="002060"/>
                </a:solidFill>
                <a:effectLst/>
                <a:uLnTx/>
                <a:uFillTx/>
                <a:latin typeface="+mn-lt"/>
                <a:ea typeface="+mj-ea"/>
                <a:cs typeface="+mj-cs"/>
                <a:sym typeface="Helvetica Light"/>
              </a:rPr>
              <a:t>НА 2018-2020) </a:t>
            </a:r>
          </a:p>
        </p:txBody>
      </p:sp>
      <p:graphicFrame>
        <p:nvGraphicFramePr>
          <p:cNvPr id="9" name="Group 78"/>
          <p:cNvGraphicFramePr>
            <a:graphicFrameLocks noGrp="1"/>
          </p:cNvGraphicFramePr>
          <p:nvPr>
            <p:extLst>
              <p:ext uri="{D42A27DB-BD31-4B8C-83A1-F6EECF244321}">
                <p14:modId xmlns:p14="http://schemas.microsoft.com/office/powerpoint/2010/main" val="284846567"/>
              </p:ext>
            </p:extLst>
          </p:nvPr>
        </p:nvGraphicFramePr>
        <p:xfrm>
          <a:off x="334108" y="2831123"/>
          <a:ext cx="12344400" cy="6223864"/>
        </p:xfrm>
        <a:graphic>
          <a:graphicData uri="http://schemas.openxmlformats.org/drawingml/2006/table">
            <a:tbl>
              <a:tblPr>
                <a:tableStyleId>{D113A9D2-9D6B-4929-AA2D-F23B5EE8CBE7}</a:tableStyleId>
              </a:tblPr>
              <a:tblGrid>
                <a:gridCol w="868294">
                  <a:extLst>
                    <a:ext uri="{9D8B030D-6E8A-4147-A177-3AD203B41FA5}">
                      <a16:colId xmlns:a16="http://schemas.microsoft.com/office/drawing/2014/main" xmlns="" val="20000"/>
                    </a:ext>
                  </a:extLst>
                </a:gridCol>
                <a:gridCol w="5807998">
                  <a:extLst>
                    <a:ext uri="{9D8B030D-6E8A-4147-A177-3AD203B41FA5}">
                      <a16:colId xmlns:a16="http://schemas.microsoft.com/office/drawing/2014/main" xmlns="" val="20001"/>
                    </a:ext>
                  </a:extLst>
                </a:gridCol>
                <a:gridCol w="816374">
                  <a:extLst>
                    <a:ext uri="{9D8B030D-6E8A-4147-A177-3AD203B41FA5}">
                      <a16:colId xmlns:a16="http://schemas.microsoft.com/office/drawing/2014/main" xmlns="" val="983591133"/>
                    </a:ext>
                  </a:extLst>
                </a:gridCol>
                <a:gridCol w="1241026">
                  <a:extLst>
                    <a:ext uri="{9D8B030D-6E8A-4147-A177-3AD203B41FA5}">
                      <a16:colId xmlns:a16="http://schemas.microsoft.com/office/drawing/2014/main" xmlns="" val="20010"/>
                    </a:ext>
                  </a:extLst>
                </a:gridCol>
                <a:gridCol w="1181100">
                  <a:extLst>
                    <a:ext uri="{9D8B030D-6E8A-4147-A177-3AD203B41FA5}">
                      <a16:colId xmlns:a16="http://schemas.microsoft.com/office/drawing/2014/main" xmlns="" val="972820560"/>
                    </a:ext>
                  </a:extLst>
                </a:gridCol>
                <a:gridCol w="1276350">
                  <a:extLst>
                    <a:ext uri="{9D8B030D-6E8A-4147-A177-3AD203B41FA5}">
                      <a16:colId xmlns:a16="http://schemas.microsoft.com/office/drawing/2014/main" xmlns="" val="220822722"/>
                    </a:ext>
                  </a:extLst>
                </a:gridCol>
                <a:gridCol w="1153258">
                  <a:extLst>
                    <a:ext uri="{9D8B030D-6E8A-4147-A177-3AD203B41FA5}">
                      <a16:colId xmlns:a16="http://schemas.microsoft.com/office/drawing/2014/main" xmlns="" val="661530830"/>
                    </a:ext>
                  </a:extLst>
                </a:gridCol>
              </a:tblGrid>
              <a:tr h="118833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Наименование показателя (</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KPI)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Ед. изм.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2017 (факт)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2018</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(план)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2019</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(план)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400" u="none" strike="noStrike" cap="none" normalizeH="0" baseline="0" dirty="0">
                          <a:ln>
                            <a:noFill/>
                          </a:ln>
                          <a:solidFill>
                            <a:schemeClr val="tx1"/>
                          </a:solidFill>
                          <a:effectLst/>
                          <a:latin typeface="+mn-lt"/>
                        </a:rPr>
                        <a:t>2020</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2400" u="none" strike="noStrike" cap="none" normalizeH="0" baseline="0" dirty="0">
                          <a:ln>
                            <a:noFill/>
                          </a:ln>
                          <a:solidFill>
                            <a:schemeClr val="tx1"/>
                          </a:solidFill>
                          <a:effectLst/>
                          <a:latin typeface="+mn-lt"/>
                        </a:rPr>
                        <a:t>(план)</a:t>
                      </a:r>
                      <a:endParaRPr kumimoji="0" lang="ru-RU" sz="2400" b="0" i="0" u="none" strike="noStrike" cap="none" normalizeH="0" baseline="0" dirty="0">
                        <a:ln>
                          <a:noFill/>
                        </a:ln>
                        <a:solidFill>
                          <a:schemeClr val="tx1"/>
                        </a:solidFill>
                        <a:effectLst/>
                        <a:latin typeface="+mn-lt"/>
                        <a:ea typeface="MS ??"/>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55660">
                <a:tc gridSpan="7">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Обязательные показатели результативности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ru-RU" sz="2800" b="0" i="0" u="none" strike="noStrike" cap="none" normalizeH="0" baseline="0" dirty="0">
                        <a:ln>
                          <a:noFill/>
                        </a:ln>
                        <a:solidFill>
                          <a:schemeClr val="tx1"/>
                        </a:solidFill>
                        <a:effectLst/>
                        <a:latin typeface="+mn-lt"/>
                        <a:ea typeface="MS ??"/>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1128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Объем  доходов  по  прикладным, консалтинговым и образовательным проектам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тыс. </a:t>
                      </a:r>
                      <a:r>
                        <a:rPr kumimoji="0" lang="ru-RU"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руб</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4000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8000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09663">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Количество мероприятий/ проектов  НИУ ВШЭ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a:ln>
                            <a:noFill/>
                          </a:ln>
                          <a:solidFill>
                            <a:srgbClr val="253957"/>
                          </a:solidFill>
                          <a:effectLst/>
                          <a:uFillTx/>
                          <a:latin typeface="Arial Narrow" charset="0"/>
                          <a:ea typeface="Arial Narrow" charset="0"/>
                          <a:cs typeface="Arial Narrow" charset="0"/>
                          <a:sym typeface="Helvetica Light"/>
                        </a:rPr>
                        <a:t>15</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523691">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Конкурсы</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Поддержки предпринимательства </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SPb  HSE Business Cup</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Global </a:t>
                      </a:r>
                      <a:r>
                        <a:rPr kumimoji="0" lang="en-US" sz="2100" b="0" i="0" u="none" strike="noStrike" cap="none" spc="0" normalizeH="0" baseline="0" dirty="0" err="1">
                          <a:ln>
                            <a:noFill/>
                          </a:ln>
                          <a:solidFill>
                            <a:srgbClr val="253957"/>
                          </a:solidFill>
                          <a:effectLst/>
                          <a:uFillTx/>
                          <a:latin typeface="Arial Narrow" charset="0"/>
                          <a:ea typeface="Arial Narrow" charset="0"/>
                          <a:cs typeface="Arial Narrow" charset="0"/>
                          <a:sym typeface="Helvetica Light"/>
                        </a:rPr>
                        <a:t>Readness</a:t>
                      </a:r>
                      <a:r>
                        <a:rPr kumimoji="0" lang="en-US"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 Initiative</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a:ln>
                            <a:noFill/>
                          </a:ln>
                          <a:solidFill>
                            <a:srgbClr val="253957"/>
                          </a:solidFill>
                          <a:effectLst/>
                          <a:uFillTx/>
                          <a:latin typeface="Arial Narrow" charset="0"/>
                          <a:ea typeface="Arial Narrow" charset="0"/>
                          <a:cs typeface="Arial Narrow" charset="0"/>
                          <a:sym typeface="Helvetica Light"/>
                        </a:rPr>
                        <a:t>2</a:t>
                      </a:r>
                      <a:endPar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35233">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Количество студентов вовлеченных в предпринимательские  проекты  </a:t>
                      </a:r>
                    </a:p>
                    <a:p>
                      <a:pPr marL="0" marR="0" lvl="0" indent="0" algn="just" defTabSz="914400" rtl="0" eaLnBrk="1" fontAlgn="base" latinLnBrk="0" hangingPunct="1">
                        <a:lnSpc>
                          <a:spcPct val="100000"/>
                        </a:lnSpc>
                        <a:spcBef>
                          <a:spcPct val="0"/>
                        </a:spcBef>
                        <a:spcAft>
                          <a:spcPct val="0"/>
                        </a:spcAft>
                        <a:buClrTx/>
                        <a:buSzTx/>
                        <a:buFont typeface="Arial" charset="0"/>
                        <a:buNone/>
                        <a:tabLst/>
                        <a:defRPr/>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(не менее)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чел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ru-RU" sz="2100"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682912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4159624"/>
            <a:ext cx="11430002" cy="29224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СПАСИБО ЗА ВНИМАНИЕ!</a:t>
            </a:r>
            <a:r>
              <a:rPr dirty="0">
                <a:latin typeface="Arial Narrow" charset="0"/>
                <a:ea typeface="Arial Narrow" charset="0"/>
                <a:cs typeface="Arial Narrow" charset="0"/>
              </a:rPr>
              <a:t> </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p>
          <a:p>
            <a:endParaRPr dirty="0">
              <a:latin typeface="Arial Narrow" charset="0"/>
              <a:ea typeface="Arial Narrow" charset="0"/>
              <a:cs typeface="Arial Narrow" charset="0"/>
            </a:endParaRPr>
          </a:p>
        </p:txBody>
      </p:sp>
    </p:spTree>
    <p:extLst>
      <p:ext uri="{BB962C8B-B14F-4D97-AF65-F5344CB8AC3E}">
        <p14:creationId xmlns:p14="http://schemas.microsoft.com/office/powerpoint/2010/main" val="24068717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Адрес: ТехтТехтТехтТехтТехтТехтТехтТехтТехтТехтТехтТехтТехт"/>
          <p:cNvSpPr txBox="1"/>
          <p:nvPr/>
        </p:nvSpPr>
        <p:spPr>
          <a:xfrm>
            <a:off x="6502400" y="7852307"/>
            <a:ext cx="6100980"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457200">
              <a:defRPr sz="1800">
                <a:solidFill>
                  <a:srgbClr val="FFFFFF"/>
                </a:solidFill>
                <a:latin typeface="+mn-lt"/>
                <a:ea typeface="+mn-ea"/>
                <a:cs typeface="+mn-cs"/>
                <a:sym typeface="Arial Narrow"/>
              </a:defRPr>
            </a:lvl1pPr>
          </a:lstStyle>
          <a:p>
            <a:r>
              <a:rPr dirty="0" err="1" smtClean="0"/>
              <a:t>Адрес</a:t>
            </a:r>
            <a:r>
              <a:rPr lang="en-US" dirty="0" smtClean="0"/>
              <a:t>: </a:t>
            </a:r>
            <a:r>
              <a:rPr lang="ru-RU" dirty="0" smtClean="0"/>
              <a:t>Санкт-Петербург</a:t>
            </a:r>
            <a:r>
              <a:rPr lang="ru-RU" dirty="0"/>
              <a:t>, улица Союза Печатников, 16</a:t>
            </a:r>
          </a:p>
          <a:p>
            <a:endParaRPr dirty="0"/>
          </a:p>
        </p:txBody>
      </p:sp>
      <p:sp>
        <p:nvSpPr>
          <p:cNvPr id="166" name="www.text"/>
          <p:cNvSpPr txBox="1"/>
          <p:nvPr/>
        </p:nvSpPr>
        <p:spPr>
          <a:xfrm>
            <a:off x="621792" y="8028305"/>
            <a:ext cx="2560320"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lang="en-US" dirty="0"/>
              <a:t>www.spb.hse.ru</a:t>
            </a:r>
          </a:p>
          <a:p>
            <a:endParaRPr dirty="0"/>
          </a:p>
        </p:txBody>
      </p:sp>
      <p:sp>
        <p:nvSpPr>
          <p:cNvPr id="167" name="Телефон.: +Х (ХХХ) ХХХ ХХХХ"/>
          <p:cNvSpPr txBox="1"/>
          <p:nvPr/>
        </p:nvSpPr>
        <p:spPr>
          <a:xfrm>
            <a:off x="3877056" y="7921557"/>
            <a:ext cx="2625344"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dirty="0"/>
              <a:t>Телефон.: </a:t>
            </a:r>
            <a:r>
              <a:rPr dirty="0" smtClean="0"/>
              <a:t>+</a:t>
            </a:r>
            <a:r>
              <a:rPr lang="ru-RU" dirty="0" smtClean="0"/>
              <a:t>7 </a:t>
            </a:r>
            <a:r>
              <a:rPr lang="ru-RU" dirty="0"/>
              <a:t>812 644 59 11 </a:t>
            </a:r>
          </a:p>
        </p:txBody>
      </p:sp>
      <p:pic>
        <p:nvPicPr>
          <p:cNvPr id="168" name="Изображение" descr="Изображение"/>
          <p:cNvPicPr>
            <a:picLocks noChangeAspect="1"/>
          </p:cNvPicPr>
          <p:nvPr/>
        </p:nvPicPr>
        <p:blipFill>
          <a:blip r:embed="rId2">
            <a:extLst/>
          </a:blip>
          <a:stretch>
            <a:fillRect/>
          </a:stretch>
        </p:blipFill>
        <p:spPr>
          <a:xfrm>
            <a:off x="5366098" y="3498712"/>
            <a:ext cx="2272604" cy="2197376"/>
          </a:xfrm>
          <a:prstGeom prst="rect">
            <a:avLst/>
          </a:prstGeom>
          <a:ln w="12700">
            <a:miter lim="400000"/>
          </a:ln>
        </p:spPr>
      </p:pic>
    </p:spTree>
    <p:extLst>
      <p:ext uri="{BB962C8B-B14F-4D97-AF65-F5344CB8AC3E}">
        <p14:creationId xmlns:p14="http://schemas.microsoft.com/office/powerpoint/2010/main" val="7154994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Прямоугольник 6"/>
          <p:cNvSpPr/>
          <p:nvPr/>
        </p:nvSpPr>
        <p:spPr>
          <a:xfrm>
            <a:off x="2936631" y="1798697"/>
            <a:ext cx="7860323" cy="861774"/>
          </a:xfrm>
          <a:prstGeom prst="rect">
            <a:avLst/>
          </a:prstGeom>
        </p:spPr>
        <p:txBody>
          <a:bodyPr wrap="square">
            <a:spAutoFit/>
          </a:bodyPr>
          <a:lstStyle/>
          <a:p>
            <a:r>
              <a:rPr lang="ru-RU" sz="5000" dirty="0" smtClean="0">
                <a:solidFill>
                  <a:srgbClr val="00335A"/>
                </a:solidFill>
                <a:latin typeface="Calibri" panose="020F0502020204030204" pitchFamily="34" charset="0"/>
                <a:cs typeface="Calibri" panose="020F0502020204030204" pitchFamily="34" charset="0"/>
              </a:rPr>
              <a:t>ЗАДАЧИ</a:t>
            </a:r>
            <a:endParaRPr lang="ru-RU" sz="5000" dirty="0">
              <a:latin typeface="Calibri" panose="020F0502020204030204" pitchFamily="34" charset="0"/>
              <a:cs typeface="Calibri" panose="020F0502020204030204" pitchFamily="34" charset="0"/>
            </a:endParaRPr>
          </a:p>
        </p:txBody>
      </p:sp>
      <p:sp>
        <p:nvSpPr>
          <p:cNvPr id="8" name="Прямоугольник 7"/>
          <p:cNvSpPr/>
          <p:nvPr/>
        </p:nvSpPr>
        <p:spPr>
          <a:xfrm>
            <a:off x="0" y="2668924"/>
            <a:ext cx="13004800" cy="12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hangingPunct="1"/>
            <a:endParaRPr lang="ru-RU" sz="1920" kern="1200">
              <a:solidFill>
                <a:prstClr val="white"/>
              </a:solidFill>
              <a:latin typeface="Calibri" panose="020F0502020204030204"/>
            </a:endParaRPr>
          </a:p>
        </p:txBody>
      </p:sp>
      <p:sp>
        <p:nvSpPr>
          <p:cNvPr id="11" name="Прямоугольник 10"/>
          <p:cNvSpPr/>
          <p:nvPr/>
        </p:nvSpPr>
        <p:spPr>
          <a:xfrm>
            <a:off x="363531" y="3451376"/>
            <a:ext cx="12073466" cy="3054682"/>
          </a:xfrm>
          <a:prstGeom prst="rect">
            <a:avLst/>
          </a:prstGeom>
        </p:spPr>
        <p:txBody>
          <a:bodyPr wrap="square">
            <a:spAutoFit/>
          </a:bodyPr>
          <a:lstStyle/>
          <a:p>
            <a:pPr marL="304810" indent="-304810" algn="l" defTabSz="975390" hangingPunct="1">
              <a:lnSpc>
                <a:spcPct val="115000"/>
              </a:lnSpc>
              <a:spcBef>
                <a:spcPts val="640"/>
              </a:spcBef>
              <a:buFont typeface="Wingdings" charset="2"/>
              <a:buChar char="Ø"/>
              <a:tabLst>
                <a:tab pos="479567" algn="l"/>
                <a:tab pos="959134" algn="l"/>
                <a:tab pos="1438701" algn="l"/>
                <a:tab pos="1918268" algn="l"/>
                <a:tab pos="2397835" algn="l"/>
                <a:tab pos="2877402" algn="l"/>
                <a:tab pos="3356969" algn="l"/>
                <a:tab pos="3836536" algn="l"/>
                <a:tab pos="4316103" algn="l"/>
                <a:tab pos="4795670" algn="l"/>
                <a:tab pos="5275237" algn="l"/>
                <a:tab pos="5754804" algn="l"/>
                <a:tab pos="6234371" algn="l"/>
              </a:tabLst>
            </a:pPr>
            <a:r>
              <a:rPr lang="ru-RU" sz="3000" dirty="0" smtClean="0">
                <a:solidFill>
                  <a:srgbClr val="253957"/>
                </a:solidFill>
                <a:latin typeface="Arial Narrow" charset="0"/>
                <a:ea typeface="Arial Narrow" charset="0"/>
                <a:cs typeface="Arial Narrow" charset="0"/>
              </a:rPr>
              <a:t>Развитие </a:t>
            </a:r>
            <a:r>
              <a:rPr lang="ru-RU" sz="3000" dirty="0">
                <a:solidFill>
                  <a:srgbClr val="253957"/>
                </a:solidFill>
                <a:latin typeface="Arial Narrow" charset="0"/>
                <a:ea typeface="Arial Narrow" charset="0"/>
                <a:cs typeface="Arial Narrow" charset="0"/>
              </a:rPr>
              <a:t>способностей к предпринимательству</a:t>
            </a:r>
          </a:p>
          <a:p>
            <a:pPr marL="304810" indent="-304810" algn="l" defTabSz="975390" hangingPunct="1">
              <a:lnSpc>
                <a:spcPct val="115000"/>
              </a:lnSpc>
              <a:spcBef>
                <a:spcPts val="640"/>
              </a:spcBef>
              <a:buFont typeface="Wingdings" charset="2"/>
              <a:buChar char="Ø"/>
              <a:tabLst>
                <a:tab pos="479567" algn="l"/>
                <a:tab pos="959134" algn="l"/>
                <a:tab pos="1438701" algn="l"/>
                <a:tab pos="1918268" algn="l"/>
                <a:tab pos="2397835" algn="l"/>
                <a:tab pos="2877402" algn="l"/>
                <a:tab pos="3356969" algn="l"/>
                <a:tab pos="3836536" algn="l"/>
                <a:tab pos="4316103" algn="l"/>
                <a:tab pos="4795670" algn="l"/>
                <a:tab pos="5275237" algn="l"/>
                <a:tab pos="5754804" algn="l"/>
                <a:tab pos="6234371" algn="l"/>
              </a:tabLst>
            </a:pPr>
            <a:r>
              <a:rPr lang="ru-RU" sz="3000" dirty="0">
                <a:solidFill>
                  <a:srgbClr val="253957"/>
                </a:solidFill>
                <a:latin typeface="Arial Narrow" charset="0"/>
                <a:ea typeface="Arial Narrow" charset="0"/>
                <a:cs typeface="Arial Narrow" charset="0"/>
              </a:rPr>
              <a:t>Накопление, систематизация и передача предпринимательского опыта</a:t>
            </a:r>
          </a:p>
          <a:p>
            <a:pPr marL="304810" indent="-304810" algn="l" defTabSz="975390" hangingPunct="1">
              <a:lnSpc>
                <a:spcPct val="115000"/>
              </a:lnSpc>
              <a:spcBef>
                <a:spcPts val="640"/>
              </a:spcBef>
              <a:buFont typeface="Wingdings" charset="2"/>
              <a:buChar char="Ø"/>
              <a:tabLst>
                <a:tab pos="479567" algn="l"/>
                <a:tab pos="959134" algn="l"/>
                <a:tab pos="1438701" algn="l"/>
                <a:tab pos="1918268" algn="l"/>
                <a:tab pos="2397835" algn="l"/>
                <a:tab pos="2877402" algn="l"/>
                <a:tab pos="3356969" algn="l"/>
                <a:tab pos="3836536" algn="l"/>
                <a:tab pos="4316103" algn="l"/>
                <a:tab pos="4795670" algn="l"/>
                <a:tab pos="5275237" algn="l"/>
                <a:tab pos="5754804" algn="l"/>
                <a:tab pos="6234371" algn="l"/>
              </a:tabLst>
            </a:pPr>
            <a:r>
              <a:rPr lang="ru-RU" sz="3000" dirty="0">
                <a:solidFill>
                  <a:srgbClr val="253957"/>
                </a:solidFill>
                <a:latin typeface="Arial Narrow" charset="0"/>
                <a:ea typeface="Arial Narrow" charset="0"/>
                <a:cs typeface="Arial Narrow" charset="0"/>
              </a:rPr>
              <a:t>Развитие межфакультетской проектной деятельности</a:t>
            </a:r>
          </a:p>
          <a:p>
            <a:pPr marL="304810" indent="-304810" algn="l" defTabSz="975390" hangingPunct="1">
              <a:lnSpc>
                <a:spcPct val="115000"/>
              </a:lnSpc>
              <a:spcBef>
                <a:spcPts val="640"/>
              </a:spcBef>
              <a:buFont typeface="Wingdings" charset="2"/>
              <a:buChar char="Ø"/>
              <a:tabLst>
                <a:tab pos="479567" algn="l"/>
                <a:tab pos="959134" algn="l"/>
                <a:tab pos="1438701" algn="l"/>
                <a:tab pos="1918268" algn="l"/>
                <a:tab pos="2397835" algn="l"/>
                <a:tab pos="2877402" algn="l"/>
                <a:tab pos="3356969" algn="l"/>
                <a:tab pos="3836536" algn="l"/>
                <a:tab pos="4316103" algn="l"/>
                <a:tab pos="4795670" algn="l"/>
                <a:tab pos="5275237" algn="l"/>
                <a:tab pos="5754804" algn="l"/>
                <a:tab pos="6234371" algn="l"/>
              </a:tabLst>
            </a:pPr>
            <a:r>
              <a:rPr lang="ru-RU" sz="3000" dirty="0">
                <a:solidFill>
                  <a:srgbClr val="253957"/>
                </a:solidFill>
                <a:latin typeface="Arial Narrow" charset="0"/>
                <a:ea typeface="Arial Narrow" charset="0"/>
                <a:cs typeface="Arial Narrow" charset="0"/>
              </a:rPr>
              <a:t>Развитие системы мотивации к предпринимательской деятельности</a:t>
            </a:r>
          </a:p>
          <a:p>
            <a:pPr marL="304810" indent="-304810" algn="l" defTabSz="975390" hangingPunct="1">
              <a:lnSpc>
                <a:spcPct val="115000"/>
              </a:lnSpc>
              <a:spcBef>
                <a:spcPts val="640"/>
              </a:spcBef>
              <a:buFont typeface="Wingdings" charset="2"/>
              <a:buChar char="Ø"/>
              <a:tabLst>
                <a:tab pos="479567" algn="l"/>
                <a:tab pos="959134" algn="l"/>
                <a:tab pos="1438701" algn="l"/>
                <a:tab pos="1918268" algn="l"/>
                <a:tab pos="2397835" algn="l"/>
                <a:tab pos="2877402" algn="l"/>
                <a:tab pos="3356969" algn="l"/>
                <a:tab pos="3836536" algn="l"/>
                <a:tab pos="4316103" algn="l"/>
                <a:tab pos="4795670" algn="l"/>
                <a:tab pos="5275237" algn="l"/>
                <a:tab pos="5754804" algn="l"/>
                <a:tab pos="6234371" algn="l"/>
              </a:tabLst>
            </a:pPr>
            <a:r>
              <a:rPr lang="ru-RU" sz="3000" dirty="0">
                <a:solidFill>
                  <a:srgbClr val="253957"/>
                </a:solidFill>
                <a:latin typeface="Arial Narrow" charset="0"/>
                <a:ea typeface="Arial Narrow" charset="0"/>
                <a:cs typeface="Arial Narrow" charset="0"/>
              </a:rPr>
              <a:t>Развитие исследований мирового уровня в области предпринимательства</a:t>
            </a:r>
          </a:p>
        </p:txBody>
      </p:sp>
    </p:spTree>
    <p:extLst>
      <p:ext uri="{BB962C8B-B14F-4D97-AF65-F5344CB8AC3E}">
        <p14:creationId xmlns:p14="http://schemas.microsoft.com/office/powerpoint/2010/main" val="19266108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Прямоугольник 6"/>
          <p:cNvSpPr/>
          <p:nvPr/>
        </p:nvSpPr>
        <p:spPr>
          <a:xfrm>
            <a:off x="805561" y="1574800"/>
            <a:ext cx="11411839" cy="1015663"/>
          </a:xfrm>
          <a:prstGeom prst="rect">
            <a:avLst/>
          </a:prstGeom>
        </p:spPr>
        <p:txBody>
          <a:bodyPr wrap="square">
            <a:spAutoFit/>
          </a:bodyPr>
          <a:lstStyle/>
          <a:p>
            <a:r>
              <a:rPr lang="ru-RU" sz="3000" dirty="0">
                <a:solidFill>
                  <a:srgbClr val="002060"/>
                </a:solidFill>
                <a:latin typeface="Arial Narrow" pitchFamily="34" charset="0"/>
                <a:cs typeface="Calibri" panose="020F0502020204030204" pitchFamily="34" charset="0"/>
              </a:rPr>
              <a:t>СТРАТЕГИЯ РАЗВИТИЯ НИУ ВШЭ 2030 – ИНИЦИАТИВА №3 «РАЗВИТИЕ ПРЕДПРИНИМАТЕЛЬСКОЙ КУЛЬТУРЫ»</a:t>
            </a:r>
          </a:p>
        </p:txBody>
      </p:sp>
      <p:sp>
        <p:nvSpPr>
          <p:cNvPr id="8" name="Прямоугольник 7"/>
          <p:cNvSpPr/>
          <p:nvPr/>
        </p:nvSpPr>
        <p:spPr>
          <a:xfrm>
            <a:off x="4460470" y="2980232"/>
            <a:ext cx="4497493" cy="630757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ru-RU" sz="2000" b="1" kern="1200" dirty="0">
              <a:solidFill>
                <a:prstClr val="black"/>
              </a:solidFill>
              <a:latin typeface="Calibri" panose="020F0502020204030204"/>
            </a:endParaRPr>
          </a:p>
        </p:txBody>
      </p:sp>
      <p:sp>
        <p:nvSpPr>
          <p:cNvPr id="9" name="TextBox 8"/>
          <p:cNvSpPr txBox="1"/>
          <p:nvPr/>
        </p:nvSpPr>
        <p:spPr>
          <a:xfrm>
            <a:off x="584882" y="3029479"/>
            <a:ext cx="2765501" cy="738664"/>
          </a:xfrm>
          <a:prstGeom prst="rect">
            <a:avLst/>
          </a:prstGeom>
          <a:noFill/>
        </p:spPr>
        <p:txBody>
          <a:bodyPr wrap="none" rtlCol="0">
            <a:spAutoFit/>
          </a:bodyPr>
          <a:lstStyle/>
          <a:p>
            <a:pPr algn="l" defTabSz="975390" hangingPunct="1"/>
            <a:r>
              <a:rPr lang="ru-RU" sz="2100" b="1" dirty="0">
                <a:solidFill>
                  <a:srgbClr val="253957"/>
                </a:solidFill>
                <a:latin typeface="Arial Narrow" charset="0"/>
                <a:ea typeface="Arial Narrow" charset="0"/>
                <a:cs typeface="Arial Narrow" charset="0"/>
              </a:rPr>
              <a:t>Предпринимательское </a:t>
            </a:r>
          </a:p>
          <a:p>
            <a:pPr algn="l" defTabSz="975390" hangingPunct="1"/>
            <a:r>
              <a:rPr lang="ru-RU" sz="2100" b="1" dirty="0">
                <a:solidFill>
                  <a:srgbClr val="253957"/>
                </a:solidFill>
                <a:latin typeface="Arial Narrow" charset="0"/>
                <a:ea typeface="Arial Narrow" charset="0"/>
                <a:cs typeface="Arial Narrow" charset="0"/>
              </a:rPr>
              <a:t>образование</a:t>
            </a:r>
          </a:p>
        </p:txBody>
      </p:sp>
      <p:sp>
        <p:nvSpPr>
          <p:cNvPr id="11" name="TextBox 10"/>
          <p:cNvSpPr txBox="1"/>
          <p:nvPr/>
        </p:nvSpPr>
        <p:spPr>
          <a:xfrm>
            <a:off x="572293" y="3748954"/>
            <a:ext cx="2879767" cy="1200329"/>
          </a:xfrm>
          <a:prstGeom prst="rect">
            <a:avLst/>
          </a:prstGeom>
          <a:noFill/>
        </p:spPr>
        <p:txBody>
          <a:bodyPr wrap="square" rtlCol="0">
            <a:spAutoFit/>
          </a:bodyPr>
          <a:lstStyle/>
          <a:p>
            <a:pPr algn="l" defTabSz="975390" hangingPunct="1"/>
            <a:r>
              <a:rPr lang="ru-RU" sz="1800" b="1" dirty="0">
                <a:solidFill>
                  <a:srgbClr val="253957"/>
                </a:solidFill>
                <a:latin typeface="Arial Narrow" charset="0"/>
                <a:ea typeface="Arial Narrow" charset="0"/>
                <a:cs typeface="Arial Narrow" charset="0"/>
              </a:rPr>
              <a:t>Задача 3.1 «Формирование предпринимательских компетенций студентов и сотрудников»</a:t>
            </a:r>
          </a:p>
        </p:txBody>
      </p:sp>
      <p:sp>
        <p:nvSpPr>
          <p:cNvPr id="12" name="Content Placeholder 2"/>
          <p:cNvSpPr txBox="1">
            <a:spLocks/>
          </p:cNvSpPr>
          <p:nvPr/>
        </p:nvSpPr>
        <p:spPr>
          <a:xfrm>
            <a:off x="436480" y="5226282"/>
            <a:ext cx="3045026" cy="1718384"/>
          </a:xfrm>
          <a:prstGeom prst="rect">
            <a:avLst/>
          </a:prstGeom>
        </p:spPr>
        <p:txBody>
          <a:bodyPr vert="horz" lIns="97536" tIns="48768" rIns="97536" bIns="48768"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65771" indent="-365771" algn="l" defTabSz="975390">
              <a:spcBef>
                <a:spcPts val="1067"/>
              </a:spcBef>
              <a:buFont typeface="Arial" charset="0"/>
              <a:buChar char="•"/>
            </a:pPr>
            <a:r>
              <a:rPr lang="ru-RU" sz="1800" b="1" dirty="0">
                <a:solidFill>
                  <a:srgbClr val="253957"/>
                </a:solidFill>
                <a:latin typeface="Arial Narrow" charset="0"/>
                <a:ea typeface="Arial Narrow" charset="0"/>
                <a:cs typeface="Arial Narrow" charset="0"/>
              </a:rPr>
              <a:t>Новая модель обучения предпринимательским компетенциям в вузе</a:t>
            </a:r>
          </a:p>
          <a:p>
            <a:pPr marL="365771" indent="-365771" algn="l" defTabSz="975390">
              <a:spcBef>
                <a:spcPts val="1067"/>
              </a:spcBef>
              <a:buFont typeface="Arial" charset="0"/>
              <a:buChar char="•"/>
            </a:pPr>
            <a:r>
              <a:rPr lang="ru-RU" sz="1800" b="1" dirty="0">
                <a:solidFill>
                  <a:srgbClr val="253957"/>
                </a:solidFill>
                <a:latin typeface="Arial Narrow" charset="0"/>
                <a:ea typeface="Arial Narrow" charset="0"/>
                <a:cs typeface="Arial Narrow" charset="0"/>
              </a:rPr>
              <a:t>Предпринимательские модули в основных программах</a:t>
            </a:r>
          </a:p>
          <a:p>
            <a:pPr marL="365771" indent="-365771" algn="l" defTabSz="975390">
              <a:spcBef>
                <a:spcPts val="1067"/>
              </a:spcBef>
              <a:buFont typeface="Arial" charset="0"/>
              <a:buChar char="•"/>
            </a:pPr>
            <a:r>
              <a:rPr lang="ru-RU" sz="1800" b="1" dirty="0">
                <a:solidFill>
                  <a:srgbClr val="253957"/>
                </a:solidFill>
                <a:latin typeface="Arial Narrow" charset="0"/>
                <a:ea typeface="Arial Narrow" charset="0"/>
                <a:cs typeface="Arial Narrow" charset="0"/>
              </a:rPr>
              <a:t>Обучение НПР</a:t>
            </a:r>
          </a:p>
          <a:p>
            <a:pPr marL="365771" indent="-365771" algn="l" defTabSz="975390">
              <a:spcBef>
                <a:spcPts val="1067"/>
              </a:spcBef>
              <a:buFont typeface="Arial" charset="0"/>
              <a:buChar char="•"/>
            </a:pPr>
            <a:r>
              <a:rPr lang="ru-RU" sz="1800" b="1" dirty="0">
                <a:solidFill>
                  <a:srgbClr val="253957"/>
                </a:solidFill>
                <a:latin typeface="Arial Narrow" charset="0"/>
                <a:ea typeface="Arial Narrow" charset="0"/>
                <a:cs typeface="Arial Narrow" charset="0"/>
              </a:rPr>
              <a:t>Обучение студентов</a:t>
            </a:r>
          </a:p>
        </p:txBody>
      </p:sp>
      <p:sp>
        <p:nvSpPr>
          <p:cNvPr id="13" name="Прямоугольник 12"/>
          <p:cNvSpPr/>
          <p:nvPr/>
        </p:nvSpPr>
        <p:spPr>
          <a:xfrm>
            <a:off x="4548522" y="2775129"/>
            <a:ext cx="4321387" cy="630757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hangingPunct="1"/>
            <a:endParaRPr lang="ru-RU" sz="1920" kern="1200">
              <a:solidFill>
                <a:prstClr val="white"/>
              </a:solidFill>
              <a:latin typeface="Calibri" panose="020F0502020204030204"/>
            </a:endParaRPr>
          </a:p>
        </p:txBody>
      </p:sp>
      <p:sp>
        <p:nvSpPr>
          <p:cNvPr id="14" name="TextBox 13"/>
          <p:cNvSpPr txBox="1"/>
          <p:nvPr/>
        </p:nvSpPr>
        <p:spPr>
          <a:xfrm>
            <a:off x="4972496" y="2980232"/>
            <a:ext cx="2857156" cy="748795"/>
          </a:xfrm>
          <a:prstGeom prst="rect">
            <a:avLst/>
          </a:prstGeom>
          <a:noFill/>
        </p:spPr>
        <p:txBody>
          <a:bodyPr wrap="square" rtlCol="0">
            <a:spAutoFit/>
          </a:bodyPr>
          <a:lstStyle/>
          <a:p>
            <a:pPr algn="l" defTabSz="975390" hangingPunct="1"/>
            <a:r>
              <a:rPr lang="ru-RU" sz="2100" b="1" dirty="0">
                <a:solidFill>
                  <a:srgbClr val="253957"/>
                </a:solidFill>
                <a:latin typeface="Arial Narrow" charset="0"/>
                <a:ea typeface="Arial Narrow" charset="0"/>
                <a:cs typeface="Arial Narrow" charset="0"/>
              </a:rPr>
              <a:t>Поддержка</a:t>
            </a:r>
          </a:p>
          <a:p>
            <a:pPr algn="l" defTabSz="975390" hangingPunct="1"/>
            <a:r>
              <a:rPr lang="ru-RU" sz="2100" b="1" dirty="0">
                <a:solidFill>
                  <a:srgbClr val="253957"/>
                </a:solidFill>
                <a:latin typeface="Arial Narrow" charset="0"/>
                <a:ea typeface="Arial Narrow" charset="0"/>
                <a:cs typeface="Arial Narrow" charset="0"/>
              </a:rPr>
              <a:t>предпринимательства</a:t>
            </a:r>
          </a:p>
        </p:txBody>
      </p:sp>
      <p:sp>
        <p:nvSpPr>
          <p:cNvPr id="15" name="TextBox 14"/>
          <p:cNvSpPr txBox="1"/>
          <p:nvPr/>
        </p:nvSpPr>
        <p:spPr>
          <a:xfrm>
            <a:off x="4972496" y="3764541"/>
            <a:ext cx="3172057" cy="2031325"/>
          </a:xfrm>
          <a:prstGeom prst="rect">
            <a:avLst/>
          </a:prstGeom>
          <a:noFill/>
        </p:spPr>
        <p:txBody>
          <a:bodyPr wrap="square" rtlCol="0">
            <a:spAutoFit/>
          </a:bodyPr>
          <a:lstStyle/>
          <a:p>
            <a:pPr algn="l" defTabSz="975390" hangingPunct="1"/>
            <a:r>
              <a:rPr lang="ru-RU" sz="1800" b="1" dirty="0">
                <a:solidFill>
                  <a:srgbClr val="253957"/>
                </a:solidFill>
                <a:latin typeface="Arial Narrow" charset="0"/>
                <a:ea typeface="Arial Narrow" charset="0"/>
                <a:cs typeface="Arial Narrow" charset="0"/>
              </a:rPr>
              <a:t>Задача 3.3 «Стимулирование и развитие предпринимательства» и задача 3.4 «Развитие инфраструктуры, экосистемы и предпринимательской среды»</a:t>
            </a:r>
          </a:p>
        </p:txBody>
      </p:sp>
      <p:sp>
        <p:nvSpPr>
          <p:cNvPr id="16" name="Content Placeholder 3"/>
          <p:cNvSpPr txBox="1">
            <a:spLocks/>
          </p:cNvSpPr>
          <p:nvPr/>
        </p:nvSpPr>
        <p:spPr>
          <a:xfrm>
            <a:off x="4873796" y="5795866"/>
            <a:ext cx="3193098" cy="1359041"/>
          </a:xfrm>
          <a:prstGeom prst="rect">
            <a:avLst/>
          </a:prstGeom>
        </p:spPr>
        <p:txBody>
          <a:bodyPr vert="horz" lIns="97536" tIns="48768" rIns="97536" bIns="48768"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43848" indent="-243848" defTabSz="975390">
              <a:spcBef>
                <a:spcPts val="1067"/>
              </a:spcBef>
            </a:pPr>
            <a:r>
              <a:rPr lang="ru-RU" sz="1800" b="1" dirty="0">
                <a:solidFill>
                  <a:srgbClr val="253957"/>
                </a:solidFill>
                <a:latin typeface="Arial Narrow" charset="0"/>
                <a:ea typeface="Arial Narrow" charset="0"/>
                <a:cs typeface="Arial Narrow" charset="0"/>
              </a:rPr>
              <a:t>Открытый центр предпринимательства и инноваций</a:t>
            </a:r>
          </a:p>
          <a:p>
            <a:pPr marL="243848" indent="-243848" defTabSz="975390">
              <a:spcBef>
                <a:spcPts val="1067"/>
              </a:spcBef>
            </a:pPr>
            <a:r>
              <a:rPr lang="ru-RU" sz="1800" b="1" dirty="0">
                <a:solidFill>
                  <a:srgbClr val="253957"/>
                </a:solidFill>
                <a:latin typeface="Arial Narrow" charset="0"/>
                <a:ea typeface="Arial Narrow" charset="0"/>
                <a:cs typeface="Arial Narrow" charset="0"/>
              </a:rPr>
              <a:t>Система стимулирования студенческого предпринимательства</a:t>
            </a:r>
          </a:p>
          <a:p>
            <a:pPr marL="243848" indent="-243848" defTabSz="975390">
              <a:spcBef>
                <a:spcPts val="1067"/>
              </a:spcBef>
            </a:pPr>
            <a:r>
              <a:rPr lang="ru-RU" sz="1800" b="1" dirty="0">
                <a:solidFill>
                  <a:srgbClr val="253957"/>
                </a:solidFill>
                <a:latin typeface="Arial Narrow" charset="0"/>
                <a:ea typeface="Arial Narrow" charset="0"/>
                <a:cs typeface="Arial Narrow" charset="0"/>
              </a:rPr>
              <a:t>Линейка мероприятий </a:t>
            </a:r>
            <a:r>
              <a:rPr lang="en-US" sz="1800" b="1" dirty="0">
                <a:solidFill>
                  <a:srgbClr val="253957"/>
                </a:solidFill>
                <a:latin typeface="Arial Narrow" charset="0"/>
                <a:ea typeface="Arial Narrow" charset="0"/>
                <a:cs typeface="Arial Narrow" charset="0"/>
              </a:rPr>
              <a:t>HSE{</a:t>
            </a:r>
            <a:r>
              <a:rPr lang="en-US" sz="1800" b="1" dirty="0" err="1">
                <a:solidFill>
                  <a:srgbClr val="253957"/>
                </a:solidFill>
                <a:latin typeface="Arial Narrow" charset="0"/>
                <a:ea typeface="Arial Narrow" charset="0"/>
                <a:cs typeface="Arial Narrow" charset="0"/>
              </a:rPr>
              <a:t>inc</a:t>
            </a:r>
            <a:r>
              <a:rPr lang="en-US" sz="1800" b="1" dirty="0">
                <a:solidFill>
                  <a:srgbClr val="253957"/>
                </a:solidFill>
                <a:latin typeface="Arial Narrow" charset="0"/>
                <a:ea typeface="Arial Narrow" charset="0"/>
                <a:cs typeface="Arial Narrow" charset="0"/>
              </a:rPr>
              <a:t>} / HSE{</a:t>
            </a:r>
            <a:r>
              <a:rPr lang="en-US" sz="1800" b="1" dirty="0" err="1">
                <a:solidFill>
                  <a:srgbClr val="253957"/>
                </a:solidFill>
                <a:latin typeface="Arial Narrow" charset="0"/>
                <a:ea typeface="Arial Narrow" charset="0"/>
                <a:cs typeface="Arial Narrow" charset="0"/>
              </a:rPr>
              <a:t>acc</a:t>
            </a:r>
            <a:r>
              <a:rPr lang="en-US" sz="1800" b="1" dirty="0">
                <a:solidFill>
                  <a:srgbClr val="253957"/>
                </a:solidFill>
                <a:latin typeface="Arial Narrow" charset="0"/>
                <a:ea typeface="Arial Narrow" charset="0"/>
                <a:cs typeface="Arial Narrow" charset="0"/>
              </a:rPr>
              <a:t>}</a:t>
            </a:r>
            <a:endParaRPr lang="ru-RU" sz="1800" b="1" dirty="0">
              <a:solidFill>
                <a:srgbClr val="253957"/>
              </a:solidFill>
              <a:latin typeface="Arial Narrow" charset="0"/>
              <a:ea typeface="Arial Narrow" charset="0"/>
              <a:cs typeface="Arial Narrow" charset="0"/>
            </a:endParaRPr>
          </a:p>
          <a:p>
            <a:pPr marL="243848" indent="-243848" defTabSz="975390">
              <a:spcBef>
                <a:spcPts val="1067"/>
              </a:spcBef>
            </a:pPr>
            <a:r>
              <a:rPr lang="ru-RU" sz="1800" b="1" dirty="0">
                <a:solidFill>
                  <a:srgbClr val="253957"/>
                </a:solidFill>
                <a:latin typeface="Arial Narrow" charset="0"/>
                <a:ea typeface="Arial Narrow" charset="0"/>
                <a:cs typeface="Arial Narrow" charset="0"/>
              </a:rPr>
              <a:t>Инфраструктура, партнерства, среда</a:t>
            </a:r>
          </a:p>
          <a:p>
            <a:pPr marL="243848" indent="-243848" defTabSz="975390">
              <a:spcBef>
                <a:spcPts val="1067"/>
              </a:spcBef>
            </a:pPr>
            <a:endParaRPr lang="en-US" sz="1800" b="1" dirty="0">
              <a:solidFill>
                <a:srgbClr val="253957"/>
              </a:solidFill>
              <a:latin typeface="Arial Narrow" charset="0"/>
              <a:ea typeface="Arial Narrow" charset="0"/>
              <a:cs typeface="Arial Narrow" charset="0"/>
            </a:endParaRPr>
          </a:p>
        </p:txBody>
      </p:sp>
      <p:sp>
        <p:nvSpPr>
          <p:cNvPr id="17" name="Прямоугольник 16"/>
          <p:cNvSpPr/>
          <p:nvPr/>
        </p:nvSpPr>
        <p:spPr>
          <a:xfrm>
            <a:off x="8984368" y="2825665"/>
            <a:ext cx="4020432" cy="6264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hangingPunct="1"/>
            <a:endParaRPr lang="ru-RU" sz="1920" kern="1200">
              <a:solidFill>
                <a:prstClr val="white"/>
              </a:solidFill>
              <a:latin typeface="Calibri" panose="020F0502020204030204"/>
            </a:endParaRPr>
          </a:p>
        </p:txBody>
      </p:sp>
      <p:sp>
        <p:nvSpPr>
          <p:cNvPr id="18" name="TextBox 17"/>
          <p:cNvSpPr txBox="1"/>
          <p:nvPr/>
        </p:nvSpPr>
        <p:spPr>
          <a:xfrm>
            <a:off x="9097047" y="2980232"/>
            <a:ext cx="1989647" cy="738664"/>
          </a:xfrm>
          <a:prstGeom prst="rect">
            <a:avLst/>
          </a:prstGeom>
          <a:noFill/>
        </p:spPr>
        <p:txBody>
          <a:bodyPr wrap="none" rtlCol="0">
            <a:spAutoFit/>
          </a:bodyPr>
          <a:lstStyle/>
          <a:p>
            <a:pPr algn="l" defTabSz="975390" hangingPunct="1"/>
            <a:r>
              <a:rPr lang="ru-RU" sz="2100" b="1" dirty="0">
                <a:solidFill>
                  <a:srgbClr val="253957"/>
                </a:solidFill>
                <a:latin typeface="Arial Narrow" charset="0"/>
                <a:ea typeface="Arial Narrow" charset="0"/>
                <a:cs typeface="Arial Narrow" charset="0"/>
              </a:rPr>
              <a:t>Инновационная </a:t>
            </a:r>
          </a:p>
          <a:p>
            <a:pPr algn="l" defTabSz="975390" hangingPunct="1"/>
            <a:r>
              <a:rPr lang="ru-RU" sz="2100" b="1" dirty="0">
                <a:solidFill>
                  <a:srgbClr val="253957"/>
                </a:solidFill>
                <a:latin typeface="Arial Narrow" charset="0"/>
                <a:ea typeface="Arial Narrow" charset="0"/>
                <a:cs typeface="Arial Narrow" charset="0"/>
              </a:rPr>
              <a:t>деятельность</a:t>
            </a:r>
          </a:p>
        </p:txBody>
      </p:sp>
      <p:sp>
        <p:nvSpPr>
          <p:cNvPr id="19" name="TextBox 18"/>
          <p:cNvSpPr txBox="1"/>
          <p:nvPr/>
        </p:nvSpPr>
        <p:spPr>
          <a:xfrm>
            <a:off x="9342048" y="3764541"/>
            <a:ext cx="2879767" cy="1754326"/>
          </a:xfrm>
          <a:prstGeom prst="rect">
            <a:avLst/>
          </a:prstGeom>
          <a:noFill/>
        </p:spPr>
        <p:txBody>
          <a:bodyPr wrap="square" rtlCol="0">
            <a:spAutoFit/>
          </a:bodyPr>
          <a:lstStyle/>
          <a:p>
            <a:pPr algn="l" defTabSz="975390" hangingPunct="1"/>
            <a:r>
              <a:rPr lang="ru-RU" sz="1800" b="1" dirty="0">
                <a:solidFill>
                  <a:srgbClr val="253957"/>
                </a:solidFill>
                <a:latin typeface="Arial Narrow" charset="0"/>
                <a:ea typeface="Arial Narrow" charset="0"/>
                <a:cs typeface="Arial Narrow" charset="0"/>
              </a:rPr>
              <a:t>Задача 3.2 «Наращивание компетенций в области коммерциализации результатов интеллектуальной деятельности»</a:t>
            </a:r>
          </a:p>
        </p:txBody>
      </p:sp>
      <p:sp>
        <p:nvSpPr>
          <p:cNvPr id="20" name="Content Placeholder 4"/>
          <p:cNvSpPr txBox="1">
            <a:spLocks/>
          </p:cNvSpPr>
          <p:nvPr/>
        </p:nvSpPr>
        <p:spPr>
          <a:xfrm>
            <a:off x="9342048" y="5556738"/>
            <a:ext cx="2950604" cy="1201883"/>
          </a:xfrm>
          <a:prstGeom prst="rect">
            <a:avLst/>
          </a:prstGeom>
        </p:spPr>
        <p:txBody>
          <a:bodyPr vert="horz" lIns="97536" tIns="48768" rIns="97536" bIns="48768"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43848" indent="-243848" defTabSz="975390">
              <a:spcBef>
                <a:spcPts val="1067"/>
              </a:spcBef>
            </a:pPr>
            <a:r>
              <a:rPr lang="ru-RU" sz="1800" b="1" dirty="0">
                <a:solidFill>
                  <a:srgbClr val="253957"/>
                </a:solidFill>
                <a:latin typeface="Arial Narrow" charset="0"/>
                <a:ea typeface="Arial Narrow" charset="0"/>
                <a:cs typeface="Arial Narrow" charset="0"/>
              </a:rPr>
              <a:t>Аудит интеллектуальной собственности</a:t>
            </a:r>
          </a:p>
          <a:p>
            <a:pPr marL="243848" indent="-243848" defTabSz="975390">
              <a:spcBef>
                <a:spcPts val="1067"/>
              </a:spcBef>
            </a:pPr>
            <a:r>
              <a:rPr lang="ru-RU" sz="1800" b="1" dirty="0">
                <a:solidFill>
                  <a:srgbClr val="253957"/>
                </a:solidFill>
                <a:latin typeface="Arial Narrow" charset="0"/>
                <a:ea typeface="Arial Narrow" charset="0"/>
                <a:cs typeface="Arial Narrow" charset="0"/>
              </a:rPr>
              <a:t>Карта экспертных компетенций</a:t>
            </a:r>
          </a:p>
          <a:p>
            <a:pPr marL="243848" indent="-243848" defTabSz="975390">
              <a:spcBef>
                <a:spcPts val="1067"/>
              </a:spcBef>
            </a:pPr>
            <a:r>
              <a:rPr lang="ru-RU" sz="1800" b="1" dirty="0">
                <a:solidFill>
                  <a:srgbClr val="253957"/>
                </a:solidFill>
                <a:latin typeface="Arial Narrow" charset="0"/>
                <a:ea typeface="Arial Narrow" charset="0"/>
                <a:cs typeface="Arial Narrow" charset="0"/>
              </a:rPr>
              <a:t>Маркетинг прикладных исследований</a:t>
            </a:r>
          </a:p>
          <a:p>
            <a:pPr marL="243848" indent="-243848" defTabSz="975390">
              <a:spcBef>
                <a:spcPts val="1067"/>
              </a:spcBef>
            </a:pPr>
            <a:r>
              <a:rPr lang="ru-RU" sz="1800" b="1" dirty="0">
                <a:solidFill>
                  <a:srgbClr val="253957"/>
                </a:solidFill>
                <a:latin typeface="Arial Narrow" charset="0"/>
                <a:ea typeface="Arial Narrow" charset="0"/>
                <a:cs typeface="Arial Narrow" charset="0"/>
              </a:rPr>
              <a:t>Коммерциализация  РИД</a:t>
            </a:r>
          </a:p>
        </p:txBody>
      </p:sp>
      <p:sp>
        <p:nvSpPr>
          <p:cNvPr id="3" name="Правая фигурная скобка 2"/>
          <p:cNvSpPr/>
          <p:nvPr/>
        </p:nvSpPr>
        <p:spPr>
          <a:xfrm rot="5400000">
            <a:off x="8093271" y="5087073"/>
            <a:ext cx="1281363" cy="7720314"/>
          </a:xfrm>
          <a:prstGeom prst="rightBrace">
            <a:avLst>
              <a:gd name="adj1" fmla="val 8333"/>
              <a:gd name="adj2" fmla="val 46591"/>
            </a:avLst>
          </a:prstGeom>
          <a:noFill/>
          <a:ln w="25400" cap="flat">
            <a:solidFill>
              <a:srgbClr val="000000"/>
            </a:solidFill>
            <a:prstDash val="solid"/>
            <a:miter lim="400000"/>
          </a:ln>
          <a:effectLst/>
          <a:scene3d>
            <a:camera prst="orthographicFront">
              <a:rot lat="0" lon="0" rev="0"/>
            </a:camera>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9968" y="3105515"/>
            <a:ext cx="8071340" cy="1631216"/>
          </a:xfrm>
          <a:prstGeom prst="rect">
            <a:avLst/>
          </a:prstGeom>
          <a:noFill/>
        </p:spPr>
        <p:txBody>
          <a:bodyPr wrap="square" rtlCol="0">
            <a:spAutoFit/>
          </a:bodyPr>
          <a:lstStyle/>
          <a:p>
            <a:r>
              <a:rPr lang="ru-RU" sz="5000" b="1" cap="all" dirty="0">
                <a:solidFill>
                  <a:srgbClr val="253957"/>
                </a:solidFill>
                <a:latin typeface="Arial Narrow" charset="0"/>
                <a:ea typeface="Arial Narrow" charset="0"/>
                <a:cs typeface="Arial Narrow" charset="0"/>
              </a:rPr>
              <a:t>ПРЕДПРИНИМАТЕЛЬСКОЕ ОБРАЗОВАНИЕ </a:t>
            </a:r>
          </a:p>
        </p:txBody>
      </p:sp>
      <p:pic>
        <p:nvPicPr>
          <p:cNvPr id="4" name="Изображение" descr="Изображение">
            <a:extLst>
              <a:ext uri="{FF2B5EF4-FFF2-40B4-BE49-F238E27FC236}">
                <a16:creationId xmlns:a16="http://schemas.microsoft.com/office/drawing/2014/main" xmlns="" id="{D3509450-7D86-47F0-ACC1-74720A5948C5}"/>
              </a:ext>
            </a:extLst>
          </p:cNvPr>
          <p:cNvPicPr>
            <a:picLocks noChangeAspect="1"/>
          </p:cNvPicPr>
          <p:nvPr/>
        </p:nvPicPr>
        <p:blipFill>
          <a:blip r:embed="rId2" cstate="print">
            <a:extLst/>
          </a:blip>
          <a:stretch>
            <a:fillRect/>
          </a:stretch>
        </p:blipFill>
        <p:spPr>
          <a:xfrm>
            <a:off x="805561" y="416838"/>
            <a:ext cx="2440661" cy="2440661"/>
          </a:xfrm>
          <a:prstGeom prst="rect">
            <a:avLst/>
          </a:prstGeom>
          <a:solidFill>
            <a:schemeClr val="bg1"/>
          </a:solidFill>
          <a:ln w="12700">
            <a:miter lim="400000"/>
          </a:ln>
        </p:spPr>
      </p:pic>
    </p:spTree>
    <p:extLst>
      <p:ext uri="{BB962C8B-B14F-4D97-AF65-F5344CB8AC3E}">
        <p14:creationId xmlns:p14="http://schemas.microsoft.com/office/powerpoint/2010/main" val="25318573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2" name="Прямоугольник 1"/>
          <p:cNvSpPr/>
          <p:nvPr/>
        </p:nvSpPr>
        <p:spPr>
          <a:xfrm>
            <a:off x="1658596" y="3346708"/>
            <a:ext cx="9741877" cy="5139869"/>
          </a:xfrm>
          <a:prstGeom prst="rect">
            <a:avLst/>
          </a:prstGeom>
        </p:spPr>
        <p:txBody>
          <a:bodyPr wrap="square">
            <a:spAutoFit/>
          </a:bodyPr>
          <a:lstStyle/>
          <a:p>
            <a:pPr lvl="0" algn="l">
              <a:buFont typeface="Arial" pitchFamily="34" charset="0"/>
              <a:buChar char="•"/>
              <a:defRPr/>
            </a:pPr>
            <a:r>
              <a:rPr lang="ru-RU" sz="3000" dirty="0">
                <a:solidFill>
                  <a:srgbClr val="002060"/>
                </a:solidFill>
                <a:latin typeface="Arial Narrow" pitchFamily="34" charset="0"/>
              </a:rPr>
              <a:t>Международный бизнес</a:t>
            </a:r>
          </a:p>
          <a:p>
            <a:pPr lvl="0" algn="l">
              <a:buFont typeface="Arial" pitchFamily="34" charset="0"/>
              <a:buChar char="•"/>
              <a:defRPr/>
            </a:pPr>
            <a:r>
              <a:rPr lang="ru-RU" sz="3000" dirty="0">
                <a:solidFill>
                  <a:srgbClr val="002060"/>
                </a:solidFill>
                <a:latin typeface="Arial Narrow" pitchFamily="34" charset="0"/>
              </a:rPr>
              <a:t>Инвестиции</a:t>
            </a:r>
          </a:p>
          <a:p>
            <a:pPr lvl="0" algn="l">
              <a:buFont typeface="Arial" pitchFamily="34" charset="0"/>
              <a:buChar char="•"/>
              <a:defRPr/>
            </a:pPr>
            <a:r>
              <a:rPr lang="ru-RU" sz="3000" dirty="0">
                <a:solidFill>
                  <a:srgbClr val="002060"/>
                </a:solidFill>
                <a:latin typeface="Arial Narrow" pitchFamily="34" charset="0"/>
              </a:rPr>
              <a:t>Маркетинг</a:t>
            </a:r>
          </a:p>
          <a:p>
            <a:pPr lvl="0" algn="l">
              <a:buFont typeface="Arial" pitchFamily="34" charset="0"/>
              <a:buChar char="•"/>
              <a:defRPr/>
            </a:pPr>
            <a:r>
              <a:rPr lang="ru-RU" sz="3000" dirty="0">
                <a:solidFill>
                  <a:srgbClr val="002060"/>
                </a:solidFill>
                <a:latin typeface="Arial Narrow" pitchFamily="34" charset="0"/>
              </a:rPr>
              <a:t>Управление проектами</a:t>
            </a:r>
          </a:p>
          <a:p>
            <a:pPr lvl="0" algn="l">
              <a:buFont typeface="Arial" pitchFamily="34" charset="0"/>
              <a:buChar char="•"/>
              <a:defRPr/>
            </a:pPr>
            <a:r>
              <a:rPr lang="ru-RU" sz="3000" dirty="0">
                <a:solidFill>
                  <a:srgbClr val="002060"/>
                </a:solidFill>
                <a:latin typeface="Arial Narrow" pitchFamily="34" charset="0"/>
              </a:rPr>
              <a:t>Предпринимательство и бизнес планирование</a:t>
            </a:r>
          </a:p>
          <a:p>
            <a:pPr lvl="0" algn="l">
              <a:buFont typeface="Arial" pitchFamily="34" charset="0"/>
              <a:buChar char="•"/>
              <a:defRPr/>
            </a:pPr>
            <a:r>
              <a:rPr lang="ru-RU" sz="3000" dirty="0">
                <a:solidFill>
                  <a:srgbClr val="002060"/>
                </a:solidFill>
                <a:latin typeface="Arial Narrow" pitchFamily="34" charset="0"/>
              </a:rPr>
              <a:t>Предпринимательское право</a:t>
            </a:r>
          </a:p>
          <a:p>
            <a:pPr lvl="0" algn="l">
              <a:buFont typeface="Arial" pitchFamily="34" charset="0"/>
              <a:buChar char="•"/>
              <a:defRPr/>
            </a:pPr>
            <a:r>
              <a:rPr lang="ru-RU" sz="3000" dirty="0">
                <a:solidFill>
                  <a:srgbClr val="002060"/>
                </a:solidFill>
                <a:latin typeface="Arial Narrow" pitchFamily="34" charset="0"/>
              </a:rPr>
              <a:t>Сети, массовое поведение и рынки</a:t>
            </a:r>
          </a:p>
          <a:p>
            <a:pPr lvl="0" algn="l">
              <a:buFont typeface="Arial" pitchFamily="34" charset="0"/>
              <a:buChar char="•"/>
              <a:defRPr/>
            </a:pPr>
            <a:r>
              <a:rPr lang="ru-RU" sz="3000" dirty="0">
                <a:solidFill>
                  <a:srgbClr val="002060"/>
                </a:solidFill>
                <a:latin typeface="Arial Narrow" pitchFamily="34" charset="0"/>
              </a:rPr>
              <a:t>Налоги и налогообложение</a:t>
            </a:r>
          </a:p>
          <a:p>
            <a:pPr lvl="0" algn="l">
              <a:buFont typeface="Arial" pitchFamily="34" charset="0"/>
              <a:buChar char="•"/>
              <a:defRPr/>
            </a:pPr>
            <a:r>
              <a:rPr lang="ru-RU" sz="3000" dirty="0">
                <a:solidFill>
                  <a:srgbClr val="002060"/>
                </a:solidFill>
                <a:latin typeface="Arial Narrow" pitchFamily="34" charset="0"/>
              </a:rPr>
              <a:t>Этика бизнеса</a:t>
            </a:r>
          </a:p>
          <a:p>
            <a:pPr lvl="0" algn="l">
              <a:buFont typeface="Arial" pitchFamily="34" charset="0"/>
              <a:buChar char="•"/>
              <a:defRPr/>
            </a:pPr>
            <a:r>
              <a:rPr lang="ru-RU" sz="3000" dirty="0">
                <a:solidFill>
                  <a:srgbClr val="002060"/>
                </a:solidFill>
                <a:latin typeface="Arial Narrow" pitchFamily="34" charset="0"/>
              </a:rPr>
              <a:t>И др. всего более 20 курсов</a:t>
            </a:r>
          </a:p>
          <a:p>
            <a:pPr marL="457200" indent="-457200">
              <a:buAutoNum type="arabicPeriod"/>
            </a:pPr>
            <a:endParaRPr lang="ru-RU" sz="2800" dirty="0">
              <a:solidFill>
                <a:srgbClr val="253957"/>
              </a:solidFill>
              <a:latin typeface="Arial Narrow" charset="0"/>
            </a:endParaRPr>
          </a:p>
        </p:txBody>
      </p:sp>
      <p:sp>
        <p:nvSpPr>
          <p:cNvPr id="7" name="Прямоугольник 6"/>
          <p:cNvSpPr/>
          <p:nvPr/>
        </p:nvSpPr>
        <p:spPr>
          <a:xfrm>
            <a:off x="402336" y="1816051"/>
            <a:ext cx="12179807" cy="1015663"/>
          </a:xfrm>
          <a:prstGeom prst="rect">
            <a:avLst/>
          </a:prstGeom>
        </p:spPr>
        <p:txBody>
          <a:bodyPr wrap="square">
            <a:spAutoFit/>
          </a:bodyPr>
          <a:lstStyle/>
          <a:p>
            <a:r>
              <a:rPr lang="ru-RU" sz="3000" dirty="0">
                <a:solidFill>
                  <a:srgbClr val="253957"/>
                </a:solidFill>
                <a:latin typeface="Arial Narrow" charset="0"/>
                <a:ea typeface="Arial Narrow" charset="0"/>
                <a:cs typeface="Arial Narrow" charset="0"/>
              </a:rPr>
              <a:t>КУРСЫ, РАЗВИВАЮЩИЕ ПРЕДПРИНИМАТЕЛЬСКИЕ КОМПЕТЕНЦИИ В РАМКАХ ООП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Ф.А. Казин, заместитель директора НИУ ВШЭ – Санкт-Петербург</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Прямоугольник 6"/>
          <p:cNvSpPr/>
          <p:nvPr/>
        </p:nvSpPr>
        <p:spPr>
          <a:xfrm>
            <a:off x="805561" y="1750297"/>
            <a:ext cx="11411839" cy="553998"/>
          </a:xfrm>
          <a:prstGeom prst="rect">
            <a:avLst/>
          </a:prstGeom>
        </p:spPr>
        <p:txBody>
          <a:bodyPr wrap="square">
            <a:spAutoFit/>
          </a:bodyPr>
          <a:lstStyle/>
          <a:p>
            <a:r>
              <a:rPr lang="ru-RU" sz="3000" dirty="0" smtClean="0">
                <a:solidFill>
                  <a:srgbClr val="002060"/>
                </a:solidFill>
                <a:latin typeface="Arial Narrow" pitchFamily="34" charset="0"/>
                <a:cs typeface="Calibri" panose="020F0502020204030204" pitchFamily="34" charset="0"/>
              </a:rPr>
              <a:t>МАЙНОРЫ</a:t>
            </a:r>
            <a:endParaRPr lang="ru-RU" sz="3000" dirty="0">
              <a:latin typeface="Arial Narrow" pitchFamily="34" charset="0"/>
            </a:endParaRPr>
          </a:p>
        </p:txBody>
      </p:sp>
      <p:sp>
        <p:nvSpPr>
          <p:cNvPr id="9" name="Прямоугольник 8"/>
          <p:cNvSpPr/>
          <p:nvPr/>
        </p:nvSpPr>
        <p:spPr>
          <a:xfrm>
            <a:off x="1062203" y="3255554"/>
            <a:ext cx="10898554" cy="2862322"/>
          </a:xfrm>
          <a:prstGeom prst="rect">
            <a:avLst/>
          </a:prstGeom>
        </p:spPr>
        <p:txBody>
          <a:bodyPr wrap="square">
            <a:spAutoFit/>
          </a:bodyPr>
          <a:lstStyle/>
          <a:p>
            <a:pPr lvl="0" algn="l">
              <a:buFont typeface="Arial" pitchFamily="34" charset="0"/>
              <a:buChar char="•"/>
              <a:defRPr/>
            </a:pPr>
            <a:r>
              <a:rPr lang="ru-RU" sz="3000" b="1" dirty="0">
                <a:solidFill>
                  <a:srgbClr val="253957"/>
                </a:solidFill>
                <a:latin typeface="Arial Narrow" charset="0"/>
                <a:ea typeface="Arial Narrow" charset="0"/>
                <a:cs typeface="Arial Narrow" charset="0"/>
              </a:rPr>
              <a:t>Предпринимательские проекты и </a:t>
            </a:r>
            <a:r>
              <a:rPr lang="ru-RU" sz="3000" b="1" dirty="0" err="1">
                <a:solidFill>
                  <a:srgbClr val="253957"/>
                </a:solidFill>
                <a:latin typeface="Arial Narrow" charset="0"/>
                <a:ea typeface="Arial Narrow" charset="0"/>
                <a:cs typeface="Arial Narrow" charset="0"/>
              </a:rPr>
              <a:t>стартапы</a:t>
            </a:r>
            <a:endParaRPr lang="ru-RU" sz="3000" b="1" dirty="0">
              <a:solidFill>
                <a:srgbClr val="253957"/>
              </a:solidFill>
              <a:latin typeface="Arial Narrow" charset="0"/>
              <a:ea typeface="Arial Narrow" charset="0"/>
              <a:cs typeface="Arial Narrow" charset="0"/>
            </a:endParaRPr>
          </a:p>
          <a:p>
            <a:pPr lvl="0" algn="l">
              <a:buFont typeface="Arial" pitchFamily="34" charset="0"/>
              <a:buChar char="•"/>
              <a:defRPr/>
            </a:pPr>
            <a:r>
              <a:rPr lang="ru-RU" sz="3000" dirty="0">
                <a:solidFill>
                  <a:srgbClr val="253957"/>
                </a:solidFill>
                <a:latin typeface="Arial Narrow" charset="0"/>
                <a:ea typeface="Arial Narrow" charset="0"/>
                <a:cs typeface="Arial Narrow" charset="0"/>
              </a:rPr>
              <a:t> </a:t>
            </a:r>
            <a:r>
              <a:rPr lang="en-US" sz="3000" dirty="0">
                <a:solidFill>
                  <a:srgbClr val="253957"/>
                </a:solidFill>
                <a:latin typeface="Arial Narrow" charset="0"/>
                <a:ea typeface="Arial Narrow" charset="0"/>
                <a:cs typeface="Arial Narrow" charset="0"/>
              </a:rPr>
              <a:t>Creative industries</a:t>
            </a:r>
            <a:r>
              <a:rPr lang="ru-RU" sz="3000" dirty="0">
                <a:solidFill>
                  <a:srgbClr val="253957"/>
                </a:solidFill>
                <a:latin typeface="Arial Narrow" charset="0"/>
                <a:ea typeface="Arial Narrow" charset="0"/>
                <a:cs typeface="Arial Narrow" charset="0"/>
              </a:rPr>
              <a:t> -  курс «</a:t>
            </a:r>
            <a:r>
              <a:rPr lang="ru-RU" sz="3000" dirty="0" err="1">
                <a:solidFill>
                  <a:srgbClr val="253957"/>
                </a:solidFill>
                <a:latin typeface="Arial Narrow" charset="0"/>
                <a:ea typeface="Arial Narrow" charset="0"/>
                <a:cs typeface="Arial Narrow" charset="0"/>
              </a:rPr>
              <a:t>Cultural</a:t>
            </a:r>
            <a:r>
              <a:rPr lang="ru-RU" sz="3000" dirty="0">
                <a:solidFill>
                  <a:srgbClr val="253957"/>
                </a:solidFill>
                <a:latin typeface="Arial Narrow" charset="0"/>
                <a:ea typeface="Arial Narrow" charset="0"/>
                <a:cs typeface="Arial Narrow" charset="0"/>
              </a:rPr>
              <a:t> and </a:t>
            </a:r>
            <a:r>
              <a:rPr lang="ru-RU" sz="3000" dirty="0" err="1">
                <a:solidFill>
                  <a:srgbClr val="253957"/>
                </a:solidFill>
                <a:latin typeface="Arial Narrow" charset="0"/>
                <a:ea typeface="Arial Narrow" charset="0"/>
                <a:cs typeface="Arial Narrow" charset="0"/>
              </a:rPr>
              <a:t>creative</a:t>
            </a:r>
            <a:r>
              <a:rPr lang="ru-RU" sz="3000" dirty="0">
                <a:solidFill>
                  <a:srgbClr val="253957"/>
                </a:solidFill>
                <a:latin typeface="Arial Narrow" charset="0"/>
                <a:ea typeface="Arial Narrow" charset="0"/>
                <a:cs typeface="Arial Narrow" charset="0"/>
              </a:rPr>
              <a:t> </a:t>
            </a:r>
            <a:r>
              <a:rPr lang="ru-RU" sz="3000" dirty="0" err="1">
                <a:solidFill>
                  <a:srgbClr val="253957"/>
                </a:solidFill>
                <a:latin typeface="Arial Narrow" charset="0"/>
                <a:ea typeface="Arial Narrow" charset="0"/>
                <a:cs typeface="Arial Narrow" charset="0"/>
              </a:rPr>
              <a:t>industires</a:t>
            </a:r>
            <a:r>
              <a:rPr lang="ru-RU" sz="3000" dirty="0">
                <a:solidFill>
                  <a:srgbClr val="253957"/>
                </a:solidFill>
                <a:latin typeface="Arial Narrow" charset="0"/>
                <a:ea typeface="Arial Narrow" charset="0"/>
                <a:cs typeface="Arial Narrow" charset="0"/>
              </a:rPr>
              <a:t>»</a:t>
            </a:r>
          </a:p>
          <a:p>
            <a:pPr lvl="0" algn="l">
              <a:buFont typeface="Arial" pitchFamily="34" charset="0"/>
              <a:buChar char="•"/>
              <a:defRPr/>
            </a:pPr>
            <a:r>
              <a:rPr lang="ru-RU" sz="3000" dirty="0">
                <a:solidFill>
                  <a:srgbClr val="253957"/>
                </a:solidFill>
                <a:latin typeface="Arial Narrow" charset="0"/>
                <a:ea typeface="Arial Narrow" charset="0"/>
                <a:cs typeface="Arial Narrow" charset="0"/>
              </a:rPr>
              <a:t> Европейское пространство: политика, экономика, культура  - курс «</a:t>
            </a:r>
            <a:r>
              <a:rPr lang="en-US" sz="3000" dirty="0">
                <a:solidFill>
                  <a:srgbClr val="253957"/>
                </a:solidFill>
                <a:latin typeface="Arial Narrow" charset="0"/>
                <a:ea typeface="Arial Narrow" charset="0"/>
                <a:cs typeface="Arial Narrow" charset="0"/>
              </a:rPr>
              <a:t>Doing business in Europe</a:t>
            </a:r>
            <a:r>
              <a:rPr lang="ru-RU" sz="3000" dirty="0">
                <a:solidFill>
                  <a:srgbClr val="253957"/>
                </a:solidFill>
                <a:latin typeface="Arial Narrow" charset="0"/>
                <a:ea typeface="Arial Narrow" charset="0"/>
                <a:cs typeface="Arial Narrow" charset="0"/>
              </a:rPr>
              <a:t>. </a:t>
            </a:r>
            <a:r>
              <a:rPr lang="en-US" sz="3000" dirty="0">
                <a:solidFill>
                  <a:srgbClr val="253957"/>
                </a:solidFill>
                <a:latin typeface="Arial Narrow" charset="0"/>
                <a:ea typeface="Arial Narrow" charset="0"/>
                <a:cs typeface="Arial Narrow" charset="0"/>
              </a:rPr>
              <a:t> Manual for Russian </a:t>
            </a:r>
            <a:r>
              <a:rPr lang="en-US" sz="3000" dirty="0" err="1" smtClean="0">
                <a:solidFill>
                  <a:srgbClr val="253957"/>
                </a:solidFill>
                <a:latin typeface="Arial Narrow" charset="0"/>
                <a:ea typeface="Arial Narrow" charset="0"/>
                <a:cs typeface="Arial Narrow" charset="0"/>
              </a:rPr>
              <a:t>Startupers</a:t>
            </a:r>
            <a:r>
              <a:rPr lang="ru-RU" sz="3000" dirty="0">
                <a:solidFill>
                  <a:srgbClr val="253957"/>
                </a:solidFill>
                <a:latin typeface="Arial Narrow" charset="0"/>
                <a:ea typeface="Arial Narrow" charset="0"/>
                <a:cs typeface="Arial Narrow" charset="0"/>
              </a:rPr>
              <a:t>»</a:t>
            </a:r>
          </a:p>
          <a:p>
            <a:pPr lvl="0" algn="l">
              <a:buFont typeface="Arial" pitchFamily="34" charset="0"/>
              <a:buChar char="•"/>
              <a:defRPr/>
            </a:pPr>
            <a:r>
              <a:rPr lang="ru-RU" sz="3000" dirty="0">
                <a:solidFill>
                  <a:srgbClr val="253957"/>
                </a:solidFill>
                <a:latin typeface="Arial Narrow" charset="0"/>
                <a:ea typeface="Arial Narrow" charset="0"/>
                <a:cs typeface="Arial Narrow" charset="0"/>
              </a:rPr>
              <a:t> Обработка и анализ данных  - курс «Приложения  и практика анализа» </a:t>
            </a:r>
            <a:r>
              <a:rPr lang="en-US" sz="3000" dirty="0">
                <a:solidFill>
                  <a:srgbClr val="002060"/>
                </a:solidFill>
                <a:latin typeface="Arial Narrow" pitchFamily="34" charset="0"/>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209364"/>
            <a:ext cx="11430001" cy="5696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571500"/>
          <a:lstStyle/>
          <a:p>
            <a:pPr marL="228600" marR="0" lvl="0" indent="-228600" algn="l" defTabSz="584200" rtl="0" eaLnBrk="1" fontAlgn="auto" latinLnBrk="0" hangingPunct="0">
              <a:lnSpc>
                <a:spcPct val="100000"/>
              </a:lnSpc>
              <a:spcBef>
                <a:spcPts val="2000"/>
              </a:spcBef>
              <a:spcAft>
                <a:spcPts val="0"/>
              </a:spcAft>
              <a:buClrTx/>
              <a:buSzPct val="100000"/>
              <a:buFontTx/>
              <a:buChar char="•"/>
              <a:tabLst/>
              <a:defRPr sz="2100">
                <a:solidFill>
                  <a:srgbClr val="253957"/>
                </a:solidFill>
                <a:latin typeface="+mn-lt"/>
                <a:ea typeface="+mn-ea"/>
                <a:cs typeface="+mn-cs"/>
                <a:sym typeface="Arial Narrow"/>
              </a:defRPr>
            </a:pPr>
            <a:endParaRPr kumimoji="0" lang="ru-RU" sz="2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879728"/>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0" marR="0" lvl="0" indent="0" algn="l" defTabSz="584200" rtl="0" eaLnBrk="1" fontAlgn="auto" latinLnBrk="0" hangingPunct="0">
              <a:lnSpc>
                <a:spcPct val="100000"/>
              </a:lnSpc>
              <a:spcBef>
                <a:spcPts val="0"/>
              </a:spcBef>
              <a:spcAft>
                <a:spcPts val="0"/>
              </a:spcAft>
              <a:buClrTx/>
              <a:buSzTx/>
              <a:buFontTx/>
              <a:buNone/>
              <a:tabLst/>
              <a:defRPr sz="5000" b="1" cap="all">
                <a:solidFill>
                  <a:srgbClr val="253957"/>
                </a:solidFill>
                <a:latin typeface="+mn-lt"/>
                <a:ea typeface="+mn-ea"/>
                <a:cs typeface="+mn-cs"/>
                <a:sym typeface="Arial Narrow"/>
              </a:defRPr>
            </a:pPr>
            <a:endParaRPr kumimoji="0" sz="5000" b="1" i="0" u="none" strike="noStrike" kern="0" cap="all"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15" name="Прямоугольник 14"/>
          <p:cNvSpPr/>
          <p:nvPr/>
        </p:nvSpPr>
        <p:spPr>
          <a:xfrm>
            <a:off x="5240146" y="2293565"/>
            <a:ext cx="7518478" cy="611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4200" rtl="0" eaLnBrk="1" fontAlgn="auto" latinLnBrk="0" hangingPunct="0">
              <a:lnSpc>
                <a:spcPct val="100000"/>
              </a:lnSpc>
              <a:spcBef>
                <a:spcPts val="0"/>
              </a:spcBef>
              <a:spcAft>
                <a:spcPts val="0"/>
              </a:spcAft>
              <a:buClrTx/>
              <a:buSzTx/>
              <a:buFontTx/>
              <a:buNone/>
              <a:tabLst/>
              <a:defRPr/>
            </a:pPr>
            <a:r>
              <a:rPr lang="ru-RU" sz="2800" dirty="0">
                <a:solidFill>
                  <a:srgbClr val="253957"/>
                </a:solidFill>
                <a:latin typeface="Arial Narrow" charset="0"/>
                <a:ea typeface="Arial Narrow" charset="0"/>
                <a:cs typeface="Arial Narrow" charset="0"/>
              </a:rPr>
              <a:t>Разработка студентов Санкт-Петербургской школы экономики и менеджмента проект </a:t>
            </a:r>
            <a:r>
              <a:rPr lang="ru-RU" sz="2800" dirty="0" err="1">
                <a:solidFill>
                  <a:srgbClr val="253957"/>
                </a:solidFill>
                <a:latin typeface="Arial Narrow" charset="0"/>
                <a:ea typeface="Arial Narrow" charset="0"/>
                <a:cs typeface="Arial Narrow" charset="0"/>
              </a:rPr>
              <a:t>iBrand</a:t>
            </a:r>
            <a:r>
              <a:rPr lang="ru-RU" sz="2800" dirty="0">
                <a:solidFill>
                  <a:srgbClr val="253957"/>
                </a:solidFill>
                <a:latin typeface="Arial Narrow" charset="0"/>
                <a:ea typeface="Arial Narrow" charset="0"/>
                <a:cs typeface="Arial Narrow" charset="0"/>
              </a:rPr>
              <a:t> стал победителем IX конкурса инновационных проектов HSE{</a:t>
            </a:r>
            <a:r>
              <a:rPr lang="ru-RU" sz="2800" dirty="0" err="1">
                <a:solidFill>
                  <a:srgbClr val="253957"/>
                </a:solidFill>
                <a:latin typeface="Arial Narrow" charset="0"/>
                <a:ea typeface="Arial Narrow" charset="0"/>
                <a:cs typeface="Arial Narrow" charset="0"/>
              </a:rPr>
              <a:t>Tech</a:t>
            </a:r>
            <a:r>
              <a:rPr lang="ru-RU" sz="2800" dirty="0">
                <a:solidFill>
                  <a:srgbClr val="253957"/>
                </a:solidFill>
                <a:latin typeface="Arial Narrow" charset="0"/>
                <a:ea typeface="Arial Narrow" charset="0"/>
                <a:cs typeface="Arial Narrow" charset="0"/>
              </a:rPr>
              <a:t> </a:t>
            </a:r>
            <a:r>
              <a:rPr lang="ru-RU" sz="2800" dirty="0" err="1">
                <a:solidFill>
                  <a:srgbClr val="253957"/>
                </a:solidFill>
                <a:latin typeface="Arial Narrow" charset="0"/>
                <a:ea typeface="Arial Narrow" charset="0"/>
                <a:cs typeface="Arial Narrow" charset="0"/>
              </a:rPr>
              <a:t>Cup</a:t>
            </a:r>
            <a:r>
              <a:rPr lang="ru-RU" sz="2800" dirty="0">
                <a:solidFill>
                  <a:srgbClr val="253957"/>
                </a:solidFill>
                <a:latin typeface="Arial Narrow" charset="0"/>
                <a:ea typeface="Arial Narrow" charset="0"/>
                <a:cs typeface="Arial Narrow" charset="0"/>
              </a:rPr>
              <a:t>} Фонда поддержки инновационного предпринимательства 2017 года, который ежегодно проводится НИУ ВШЭ в Москве. </a:t>
            </a:r>
          </a:p>
          <a:p>
            <a:pPr marL="0" marR="0" lvl="0" indent="0" algn="l" defTabSz="584200" rtl="0" eaLnBrk="1" fontAlgn="auto" latinLnBrk="0" hangingPunct="0">
              <a:lnSpc>
                <a:spcPct val="100000"/>
              </a:lnSpc>
              <a:spcBef>
                <a:spcPts val="0"/>
              </a:spcBef>
              <a:spcAft>
                <a:spcPts val="0"/>
              </a:spcAft>
              <a:buClrTx/>
              <a:buSzTx/>
              <a:buFontTx/>
              <a:buNone/>
              <a:tabLst/>
              <a:defRPr/>
            </a:pPr>
            <a:r>
              <a:rPr lang="ru-RU" sz="2800" dirty="0">
                <a:solidFill>
                  <a:srgbClr val="253957"/>
                </a:solidFill>
                <a:latin typeface="Arial Narrow" charset="0"/>
                <a:ea typeface="Arial Narrow" charset="0"/>
                <a:cs typeface="Arial Narrow" charset="0"/>
              </a:rPr>
              <a:t>Грант 200 000 руб.</a:t>
            </a:r>
          </a:p>
          <a:p>
            <a:pPr marL="0" marR="0" lvl="0" indent="0" algn="l" defTabSz="584200" rtl="0" eaLnBrk="1" fontAlgn="auto" latinLnBrk="0" hangingPunct="0">
              <a:lnSpc>
                <a:spcPct val="100000"/>
              </a:lnSpc>
              <a:spcBef>
                <a:spcPts val="0"/>
              </a:spcBef>
              <a:spcAft>
                <a:spcPts val="0"/>
              </a:spcAft>
              <a:buClrTx/>
              <a:buSzTx/>
              <a:buFontTx/>
              <a:buNone/>
              <a:tabLst/>
              <a:defRPr/>
            </a:pPr>
            <a:endParaRPr lang="ru-RU" sz="2800" dirty="0">
              <a:solidFill>
                <a:srgbClr val="253957"/>
              </a:solidFill>
              <a:latin typeface="Arial Narrow" charset="0"/>
              <a:ea typeface="Arial Narrow" charset="0"/>
              <a:cs typeface="Arial Narrow" charset="0"/>
            </a:endParaRPr>
          </a:p>
          <a:p>
            <a:pPr marL="0" marR="0" lvl="0" indent="0" algn="l" defTabSz="584200" rtl="0" eaLnBrk="1" fontAlgn="auto" latinLnBrk="0" hangingPunct="0">
              <a:lnSpc>
                <a:spcPct val="100000"/>
              </a:lnSpc>
              <a:spcBef>
                <a:spcPts val="0"/>
              </a:spcBef>
              <a:spcAft>
                <a:spcPts val="0"/>
              </a:spcAft>
              <a:buClrTx/>
              <a:buSzTx/>
              <a:buFontTx/>
              <a:buNone/>
              <a:tabLst/>
              <a:defRPr/>
            </a:pPr>
            <a:r>
              <a:rPr lang="ru-RU" sz="2800" dirty="0">
                <a:solidFill>
                  <a:srgbClr val="253957"/>
                </a:solidFill>
                <a:latin typeface="Arial Narrow" charset="0"/>
                <a:ea typeface="Arial Narrow" charset="0"/>
                <a:cs typeface="Arial Narrow" charset="0"/>
              </a:rPr>
              <a:t>Проект </a:t>
            </a:r>
            <a:r>
              <a:rPr lang="ru-RU" sz="2800" dirty="0" err="1">
                <a:solidFill>
                  <a:srgbClr val="253957"/>
                </a:solidFill>
                <a:latin typeface="Arial Narrow" charset="0"/>
                <a:ea typeface="Arial Narrow" charset="0"/>
                <a:cs typeface="Arial Narrow" charset="0"/>
              </a:rPr>
              <a:t>iBrand</a:t>
            </a:r>
            <a:r>
              <a:rPr lang="ru-RU" sz="2800" dirty="0">
                <a:solidFill>
                  <a:srgbClr val="253957"/>
                </a:solidFill>
                <a:latin typeface="Arial Narrow" charset="0"/>
                <a:ea typeface="Arial Narrow" charset="0"/>
                <a:cs typeface="Arial Narrow" charset="0"/>
              </a:rPr>
              <a:t> представляет собой сервис по улучшению резюме соискателей с помощью технологий искусственного интеллекта и больших данных</a:t>
            </a:r>
          </a:p>
        </p:txBody>
      </p:sp>
      <p:pic>
        <p:nvPicPr>
          <p:cNvPr id="40962" name="Picture 2" descr="https://spb.hse.ru/data/2017/12/04/1161507277/UviZfLuir7Q.jpg"/>
          <p:cNvPicPr>
            <a:picLocks noChangeAspect="1" noChangeArrowheads="1"/>
          </p:cNvPicPr>
          <p:nvPr/>
        </p:nvPicPr>
        <p:blipFill>
          <a:blip r:embed="rId4" cstate="print"/>
          <a:srcRect/>
          <a:stretch>
            <a:fillRect/>
          </a:stretch>
        </p:blipFill>
        <p:spPr bwMode="auto">
          <a:xfrm>
            <a:off x="394338" y="2794255"/>
            <a:ext cx="4425696" cy="4425696"/>
          </a:xfrm>
          <a:prstGeom prst="rect">
            <a:avLst/>
          </a:prstGeom>
          <a:noFill/>
        </p:spPr>
      </p:pic>
      <p:sp>
        <p:nvSpPr>
          <p:cNvPr id="2" name="TextBox 1">
            <a:extLst>
              <a:ext uri="{FF2B5EF4-FFF2-40B4-BE49-F238E27FC236}">
                <a16:creationId xmlns:a16="http://schemas.microsoft.com/office/drawing/2014/main" xmlns="" id="{EA178BC0-0075-4006-884F-3357A5011302}"/>
              </a:ext>
            </a:extLst>
          </p:cNvPr>
          <p:cNvSpPr txBox="1"/>
          <p:nvPr/>
        </p:nvSpPr>
        <p:spPr>
          <a:xfrm>
            <a:off x="787399" y="1925894"/>
            <a:ext cx="11676271"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ПРОЕКНАЯ РАБОТА НА МАЙНОРЕ</a:t>
            </a:r>
          </a:p>
        </p:txBody>
      </p:sp>
    </p:spTree>
    <p:extLst>
      <p:ext uri="{BB962C8B-B14F-4D97-AF65-F5344CB8AC3E}">
        <p14:creationId xmlns:p14="http://schemas.microsoft.com/office/powerpoint/2010/main" val="27293654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rgbClr val="000000"/>
              </a:solidFill>
              <a:effectLst/>
              <a:uLnTx/>
              <a:uFillTx/>
              <a:latin typeface="Lucida Sans Unicode"/>
              <a:ea typeface="+mj-ea"/>
              <a:cs typeface="+mj-cs"/>
              <a:sym typeface="Helvetica Light"/>
            </a:endParaRPr>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209364"/>
            <a:ext cx="11430001" cy="5696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571500"/>
          <a:lstStyle/>
          <a:p>
            <a:pPr marL="228600" marR="0" lvl="0" indent="-228600" algn="l" defTabSz="584200" rtl="0" eaLnBrk="1" fontAlgn="auto" latinLnBrk="0" hangingPunct="0">
              <a:lnSpc>
                <a:spcPct val="100000"/>
              </a:lnSpc>
              <a:spcBef>
                <a:spcPts val="2000"/>
              </a:spcBef>
              <a:spcAft>
                <a:spcPts val="0"/>
              </a:spcAft>
              <a:buClrTx/>
              <a:buSzPct val="100000"/>
              <a:buFontTx/>
              <a:buChar char="•"/>
              <a:tabLst/>
              <a:defRPr sz="2100">
                <a:solidFill>
                  <a:srgbClr val="253957"/>
                </a:solidFill>
                <a:latin typeface="+mn-lt"/>
                <a:ea typeface="+mn-ea"/>
                <a:cs typeface="+mn-cs"/>
                <a:sym typeface="Arial Narrow"/>
              </a:defRPr>
            </a:pPr>
            <a:endParaRPr kumimoji="0" lang="ru-RU" sz="2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879728"/>
            <a:ext cx="11430002" cy="968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lvl="0">
              <a:defRPr/>
            </a:pPr>
            <a:r>
              <a:rPr lang="ru-RU" sz="3200" cap="all" dirty="0">
                <a:solidFill>
                  <a:srgbClr val="253957"/>
                </a:solidFill>
                <a:latin typeface="Arial Narrow" charset="0"/>
                <a:ea typeface="Arial Narrow" charset="0"/>
                <a:cs typeface="Arial Narrow" charset="0"/>
              </a:rPr>
              <a:t>КУРСЫ, РАЗВИВАЮЩИЕ  </a:t>
            </a:r>
            <a:r>
              <a:rPr lang="en-US" sz="3200" cap="all" dirty="0">
                <a:solidFill>
                  <a:srgbClr val="253957"/>
                </a:solidFill>
                <a:latin typeface="Arial Narrow" charset="0"/>
                <a:ea typeface="Arial Narrow" charset="0"/>
                <a:cs typeface="Arial Narrow" charset="0"/>
              </a:rPr>
              <a:t>SOFT SKILLS</a:t>
            </a: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rPr>
              <a:t>Ф.А. Казин, заместитель директора НИУ ВШЭ – Санкт-Петербург</a:t>
            </a:r>
          </a:p>
          <a:p>
            <a:pPr marL="0" marR="0" lvl="0" indent="0" algn="r" defTabSz="584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253957"/>
              </a:solidFill>
              <a:effectLst/>
              <a:uLnTx/>
              <a:uFillTx/>
              <a:latin typeface="Arial Narrow" charset="0"/>
              <a:ea typeface="Arial Narrow" charset="0"/>
              <a:cs typeface="Arial Narrow" charset="0"/>
              <a:sym typeface="Arial Narrow"/>
            </a:endParaRPr>
          </a:p>
        </p:txBody>
      </p:sp>
      <p:sp>
        <p:nvSpPr>
          <p:cNvPr id="16" name="TextBox 15"/>
          <p:cNvSpPr txBox="1"/>
          <p:nvPr/>
        </p:nvSpPr>
        <p:spPr>
          <a:xfrm>
            <a:off x="1267473" y="2848708"/>
            <a:ext cx="10197695" cy="2585323"/>
          </a:xfrm>
          <a:prstGeom prst="rect">
            <a:avLst/>
          </a:prstGeom>
          <a:noFill/>
        </p:spPr>
        <p:txBody>
          <a:bodyPr wrap="square" rtlCol="0">
            <a:spAutoFit/>
          </a:bodyPr>
          <a:lstStyle/>
          <a:p>
            <a:pPr marL="742950" marR="0" lvl="0" indent="-742950" algn="l" defTabSz="584200" rtl="0" eaLnBrk="1" fontAlgn="auto" latinLnBrk="0" hangingPunct="0">
              <a:lnSpc>
                <a:spcPct val="100000"/>
              </a:lnSpc>
              <a:spcBef>
                <a:spcPts val="0"/>
              </a:spcBef>
              <a:spcAft>
                <a:spcPts val="0"/>
              </a:spcAft>
              <a:buClrTx/>
              <a:buSzTx/>
              <a:buFont typeface="+mj-lt"/>
              <a:buAutoNum type="arabicPeriod"/>
              <a:tabLst/>
              <a:defRPr/>
            </a:pPr>
            <a:r>
              <a:rPr lang="ru-RU" sz="3000" dirty="0">
                <a:solidFill>
                  <a:srgbClr val="253957"/>
                </a:solidFill>
                <a:latin typeface="Arial Narrow" charset="0"/>
                <a:ea typeface="Arial Narrow" charset="0"/>
                <a:cs typeface="Arial Narrow" charset="0"/>
              </a:rPr>
              <a:t>Навыки эффективной коммуникации</a:t>
            </a:r>
          </a:p>
          <a:p>
            <a:pPr marL="742950" marR="0" lvl="0" indent="-742950" algn="l" defTabSz="584200" rtl="0" eaLnBrk="1" fontAlgn="auto" latinLnBrk="0" hangingPunct="0">
              <a:lnSpc>
                <a:spcPct val="100000"/>
              </a:lnSpc>
              <a:spcBef>
                <a:spcPts val="0"/>
              </a:spcBef>
              <a:spcAft>
                <a:spcPts val="0"/>
              </a:spcAft>
              <a:buClrTx/>
              <a:buSzTx/>
              <a:buFont typeface="+mj-lt"/>
              <a:buAutoNum type="arabicPeriod"/>
              <a:tabLst/>
              <a:defRPr/>
            </a:pPr>
            <a:r>
              <a:rPr lang="ru-RU" sz="3000" dirty="0">
                <a:solidFill>
                  <a:srgbClr val="253957"/>
                </a:solidFill>
                <a:latin typeface="Arial Narrow" charset="0"/>
                <a:ea typeface="Arial Narrow" charset="0"/>
                <a:cs typeface="Arial Narrow" charset="0"/>
              </a:rPr>
              <a:t>Современный рынок труда</a:t>
            </a:r>
          </a:p>
          <a:p>
            <a:pPr marL="742950" marR="0" lvl="0" indent="-742950" algn="l" defTabSz="584200" rtl="0" eaLnBrk="1" fontAlgn="auto" latinLnBrk="0" hangingPunct="0">
              <a:lnSpc>
                <a:spcPct val="100000"/>
              </a:lnSpc>
              <a:spcBef>
                <a:spcPts val="0"/>
              </a:spcBef>
              <a:spcAft>
                <a:spcPts val="0"/>
              </a:spcAft>
              <a:buClrTx/>
              <a:buSzTx/>
              <a:buFont typeface="+mj-lt"/>
              <a:buAutoNum type="arabicPeriod"/>
              <a:tabLst/>
              <a:defRPr/>
            </a:pPr>
            <a:r>
              <a:rPr lang="ru-RU" sz="3000" dirty="0">
                <a:solidFill>
                  <a:srgbClr val="253957"/>
                </a:solidFill>
                <a:latin typeface="Arial Narrow" charset="0"/>
                <a:ea typeface="Arial Narrow" charset="0"/>
                <a:cs typeface="Arial Narrow" charset="0"/>
              </a:rPr>
              <a:t>Эффективная </a:t>
            </a:r>
            <a:r>
              <a:rPr lang="ru-RU" sz="3000" dirty="0" err="1">
                <a:solidFill>
                  <a:srgbClr val="253957"/>
                </a:solidFill>
                <a:latin typeface="Arial Narrow" charset="0"/>
                <a:ea typeface="Arial Narrow" charset="0"/>
                <a:cs typeface="Arial Narrow" charset="0"/>
              </a:rPr>
              <a:t>самопрезентация</a:t>
            </a:r>
            <a:r>
              <a:rPr lang="ru-RU" sz="3000" dirty="0">
                <a:solidFill>
                  <a:srgbClr val="253957"/>
                </a:solidFill>
                <a:latin typeface="Arial Narrow" charset="0"/>
                <a:ea typeface="Arial Narrow" charset="0"/>
                <a:cs typeface="Arial Narrow" charset="0"/>
              </a:rPr>
              <a:t>, </a:t>
            </a:r>
            <a:r>
              <a:rPr lang="ru-RU" sz="3000" dirty="0" err="1">
                <a:solidFill>
                  <a:srgbClr val="253957"/>
                </a:solidFill>
                <a:latin typeface="Arial Narrow" charset="0"/>
                <a:ea typeface="Arial Narrow" charset="0"/>
                <a:cs typeface="Arial Narrow" charset="0"/>
              </a:rPr>
              <a:t>самопродвижение</a:t>
            </a:r>
            <a:endParaRPr lang="ru-RU" sz="3000" dirty="0">
              <a:solidFill>
                <a:srgbClr val="253957"/>
              </a:solidFill>
              <a:latin typeface="Arial Narrow" charset="0"/>
              <a:ea typeface="Arial Narrow" charset="0"/>
              <a:cs typeface="Arial Narrow" charset="0"/>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ru-RU" sz="3600" b="0" i="0" u="none" strike="noStrike" kern="0" cap="none" spc="0" normalizeH="0" baseline="0" noProof="0" dirty="0">
              <a:ln>
                <a:noFill/>
              </a:ln>
              <a:solidFill>
                <a:srgbClr val="474B78"/>
              </a:solidFill>
              <a:effectLst/>
              <a:uLnTx/>
              <a:uFillTx/>
              <a:latin typeface="Lucida Sans Unicode"/>
              <a:ea typeface="+mj-ea"/>
              <a:cs typeface="+mj-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ru-RU" sz="3600" b="0" i="0" u="none" strike="noStrike" kern="0" cap="none" spc="0" normalizeH="0" baseline="0" noProof="0" dirty="0">
                <a:ln>
                  <a:noFill/>
                </a:ln>
                <a:solidFill>
                  <a:srgbClr val="474B78"/>
                </a:solidFill>
                <a:effectLst/>
                <a:uLnTx/>
                <a:uFillTx/>
                <a:latin typeface="Lucida Sans Unicode"/>
                <a:ea typeface="+mj-ea"/>
                <a:cs typeface="+mj-cs"/>
                <a:sym typeface="Helvetica Light"/>
              </a:rPr>
              <a:t>  </a:t>
            </a:r>
          </a:p>
        </p:txBody>
      </p:sp>
      <p:pic>
        <p:nvPicPr>
          <p:cNvPr id="38913" name="Picture 1"/>
          <p:cNvPicPr>
            <a:picLocks noChangeAspect="1" noChangeArrowheads="1"/>
          </p:cNvPicPr>
          <p:nvPr/>
        </p:nvPicPr>
        <p:blipFill>
          <a:blip r:embed="rId4" cstate="print"/>
          <a:srcRect/>
          <a:stretch>
            <a:fillRect/>
          </a:stretch>
        </p:blipFill>
        <p:spPr bwMode="auto">
          <a:xfrm>
            <a:off x="1856616" y="4864227"/>
            <a:ext cx="2305050" cy="2914650"/>
          </a:xfrm>
          <a:prstGeom prst="rect">
            <a:avLst/>
          </a:prstGeom>
          <a:noFill/>
          <a:ln w="9525">
            <a:noFill/>
            <a:miter lim="800000"/>
            <a:headEnd/>
            <a:tailEnd/>
          </a:ln>
        </p:spPr>
      </p:pic>
      <p:pic>
        <p:nvPicPr>
          <p:cNvPr id="38915" name="Picture 3" descr="https://pulkovoairport.ru/r/6DDB7E8A-09F2-42E1-AE37-C12AEF123893/preview_donskaya.jpg"/>
          <p:cNvPicPr>
            <a:picLocks noChangeAspect="1" noChangeArrowheads="1"/>
          </p:cNvPicPr>
          <p:nvPr/>
        </p:nvPicPr>
        <p:blipFill>
          <a:blip r:embed="rId5" cstate="print"/>
          <a:srcRect/>
          <a:stretch>
            <a:fillRect/>
          </a:stretch>
        </p:blipFill>
        <p:spPr bwMode="auto">
          <a:xfrm>
            <a:off x="9235440" y="4965192"/>
            <a:ext cx="1875790" cy="2813685"/>
          </a:xfrm>
          <a:prstGeom prst="rect">
            <a:avLst/>
          </a:prstGeom>
          <a:noFill/>
        </p:spPr>
      </p:pic>
      <p:sp>
        <p:nvSpPr>
          <p:cNvPr id="11" name="TextBox 10"/>
          <p:cNvSpPr txBox="1"/>
          <p:nvPr/>
        </p:nvSpPr>
        <p:spPr>
          <a:xfrm>
            <a:off x="625034" y="8107553"/>
            <a:ext cx="523064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Кудрявцева Е.И.</a:t>
            </a:r>
          </a:p>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НИУ ВШЭ - Санкт-Петербург</a:t>
            </a:r>
          </a:p>
        </p:txBody>
      </p:sp>
      <p:sp>
        <p:nvSpPr>
          <p:cNvPr id="12" name="TextBox 11"/>
          <p:cNvSpPr txBox="1"/>
          <p:nvPr/>
        </p:nvSpPr>
        <p:spPr>
          <a:xfrm>
            <a:off x="6354501" y="7889486"/>
            <a:ext cx="6331352"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Донская Я.В.</a:t>
            </a:r>
          </a:p>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 Директор по персоналу </a:t>
            </a:r>
          </a:p>
          <a:p>
            <a:pPr marL="0" marR="0" indent="0" algn="ctr" defTabSz="584200" rtl="0" fontAlgn="auto" latinLnBrk="0" hangingPunct="0">
              <a:lnSpc>
                <a:spcPct val="100000"/>
              </a:lnSpc>
              <a:spcBef>
                <a:spcPts val="0"/>
              </a:spcBef>
              <a:spcAft>
                <a:spcPts val="0"/>
              </a:spcAft>
              <a:buClrTx/>
              <a:buSzTx/>
              <a:buFontTx/>
              <a:buNone/>
              <a:tabLst/>
            </a:pPr>
            <a:r>
              <a:rPr lang="ru-RU" sz="3000" dirty="0">
                <a:solidFill>
                  <a:srgbClr val="253957"/>
                </a:solidFill>
                <a:latin typeface="Arial Narrow" charset="0"/>
                <a:ea typeface="Arial Narrow" charset="0"/>
                <a:cs typeface="Arial Narrow" charset="0"/>
              </a:rPr>
              <a:t>ООО «Воздушные </a:t>
            </a:r>
            <a:r>
              <a:rPr lang="ru-RU" sz="3000" dirty="0" smtClean="0">
                <a:solidFill>
                  <a:srgbClr val="253957"/>
                </a:solidFill>
                <a:latin typeface="Arial Narrow" charset="0"/>
                <a:ea typeface="Arial Narrow" charset="0"/>
                <a:cs typeface="Arial Narrow" charset="0"/>
              </a:rPr>
              <a:t>ворота</a:t>
            </a:r>
            <a:endParaRPr lang="en-US" sz="3000" dirty="0" smtClean="0">
              <a:solidFill>
                <a:srgbClr val="253957"/>
              </a:solidFill>
              <a:latin typeface="Arial Narrow" charset="0"/>
              <a:ea typeface="Arial Narrow" charset="0"/>
              <a:cs typeface="Arial Narrow" charset="0"/>
            </a:endParaRPr>
          </a:p>
          <a:p>
            <a:pPr marL="0" marR="0" indent="0" algn="ctr" defTabSz="584200" rtl="0" fontAlgn="auto" latinLnBrk="0" hangingPunct="0">
              <a:lnSpc>
                <a:spcPct val="100000"/>
              </a:lnSpc>
              <a:spcBef>
                <a:spcPts val="0"/>
              </a:spcBef>
              <a:spcAft>
                <a:spcPts val="0"/>
              </a:spcAft>
              <a:buClrTx/>
              <a:buSzTx/>
              <a:buFontTx/>
              <a:buNone/>
              <a:tabLst/>
            </a:pPr>
            <a:r>
              <a:rPr lang="ru-RU" sz="3000" dirty="0" smtClean="0">
                <a:solidFill>
                  <a:srgbClr val="253957"/>
                </a:solidFill>
                <a:latin typeface="Arial Narrow" charset="0"/>
                <a:ea typeface="Arial Narrow" charset="0"/>
                <a:cs typeface="Arial Narrow" charset="0"/>
              </a:rPr>
              <a:t> </a:t>
            </a:r>
            <a:r>
              <a:rPr lang="ru-RU" sz="3000" dirty="0">
                <a:solidFill>
                  <a:srgbClr val="253957"/>
                </a:solidFill>
                <a:latin typeface="Arial Narrow" charset="0"/>
                <a:ea typeface="Arial Narrow" charset="0"/>
                <a:cs typeface="Arial Narrow" charset="0"/>
              </a:rPr>
              <a:t>Северной Столицы»</a:t>
            </a:r>
          </a:p>
        </p:txBody>
      </p:sp>
    </p:spTree>
    <p:extLst>
      <p:ext uri="{BB962C8B-B14F-4D97-AF65-F5344CB8AC3E}">
        <p14:creationId xmlns:p14="http://schemas.microsoft.com/office/powerpoint/2010/main" val="182016243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920</TotalTime>
  <Words>2207</Words>
  <Application>Microsoft Office PowerPoint</Application>
  <PresentationFormat>Произвольный</PresentationFormat>
  <Paragraphs>376</Paragraphs>
  <Slides>33</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White</vt:lpstr>
      <vt:lpstr>1_White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Бочарова Яна Викторовна</dc:creator>
  <cp:lastModifiedBy>Пользователь Windows</cp:lastModifiedBy>
  <cp:revision>120</cp:revision>
  <dcterms:modified xsi:type="dcterms:W3CDTF">2018-01-18T11:19:40Z</dcterms:modified>
</cp:coreProperties>
</file>