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 id="2147483669" r:id="rId3"/>
    <p:sldMasterId id="2147483706" r:id="rId4"/>
  </p:sldMasterIdLst>
  <p:notesMasterIdLst>
    <p:notesMasterId r:id="rId34"/>
  </p:notesMasterIdLst>
  <p:handoutMasterIdLst>
    <p:handoutMasterId r:id="rId35"/>
  </p:handoutMasterIdLst>
  <p:sldIdLst>
    <p:sldId id="523" r:id="rId5"/>
    <p:sldId id="579" r:id="rId6"/>
    <p:sldId id="536" r:id="rId7"/>
    <p:sldId id="553" r:id="rId8"/>
    <p:sldId id="567" r:id="rId9"/>
    <p:sldId id="584" r:id="rId10"/>
    <p:sldId id="588" r:id="rId11"/>
    <p:sldId id="626" r:id="rId12"/>
    <p:sldId id="632" r:id="rId13"/>
    <p:sldId id="627" r:id="rId14"/>
    <p:sldId id="633" r:id="rId15"/>
    <p:sldId id="623" r:id="rId16"/>
    <p:sldId id="629" r:id="rId17"/>
    <p:sldId id="583" r:id="rId18"/>
    <p:sldId id="634" r:id="rId19"/>
    <p:sldId id="586" r:id="rId20"/>
    <p:sldId id="585" r:id="rId21"/>
    <p:sldId id="560" r:id="rId22"/>
    <p:sldId id="547" r:id="rId23"/>
    <p:sldId id="589" r:id="rId24"/>
    <p:sldId id="605" r:id="rId25"/>
    <p:sldId id="620" r:id="rId26"/>
    <p:sldId id="631" r:id="rId27"/>
    <p:sldId id="587" r:id="rId28"/>
    <p:sldId id="562" r:id="rId29"/>
    <p:sldId id="593" r:id="rId30"/>
    <p:sldId id="594" r:id="rId31"/>
    <p:sldId id="591" r:id="rId32"/>
    <p:sldId id="519" r:id="rId33"/>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нна Федюнина"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0CCC3"/>
    <a:srgbClr val="76C8C0"/>
    <a:srgbClr val="94D4CE"/>
    <a:srgbClr val="E2E2E2"/>
    <a:srgbClr val="000403"/>
    <a:srgbClr val="FFFFFF"/>
    <a:srgbClr val="28BEA1"/>
    <a:srgbClr val="16A085"/>
    <a:srgbClr val="18B496"/>
    <a:srgbClr val="AC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3" autoAdjust="0"/>
    <p:restoredTop sz="86282" autoAdjust="0"/>
  </p:normalViewPr>
  <p:slideViewPr>
    <p:cSldViewPr>
      <p:cViewPr>
        <p:scale>
          <a:sx n="70" d="100"/>
          <a:sy n="70" d="100"/>
        </p:scale>
        <p:origin x="-2814" y="-756"/>
      </p:cViewPr>
      <p:guideLst>
        <p:guide orient="horz" pos="2160"/>
        <p:guide pos="2880"/>
      </p:guideLst>
    </p:cSldViewPr>
  </p:slideViewPr>
  <p:outlineViewPr>
    <p:cViewPr>
      <p:scale>
        <a:sx n="33" d="100"/>
        <a:sy n="33" d="100"/>
      </p:scale>
      <p:origin x="0" y="437"/>
    </p:cViewPr>
  </p:outlineViewPr>
  <p:notesTextViewPr>
    <p:cViewPr>
      <p:scale>
        <a:sx n="1" d="1"/>
        <a:sy n="1" d="1"/>
      </p:scale>
      <p:origin x="0" y="0"/>
    </p:cViewPr>
  </p:notesTextViewPr>
  <p:sorterViewPr>
    <p:cViewPr>
      <p:scale>
        <a:sx n="120" d="100"/>
        <a:sy n="120" d="100"/>
      </p:scale>
      <p:origin x="0" y="79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2556" tIns="46278" rIns="92556" bIns="46278" rtlCol="0"/>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3" name="Дата 2"/>
          <p:cNvSpPr>
            <a:spLocks noGrp="1"/>
          </p:cNvSpPr>
          <p:nvPr>
            <p:ph type="dt" sz="quarter" idx="1"/>
          </p:nvPr>
        </p:nvSpPr>
        <p:spPr>
          <a:xfrm>
            <a:off x="3884613" y="0"/>
            <a:ext cx="2971800" cy="496888"/>
          </a:xfrm>
          <a:prstGeom prst="rect">
            <a:avLst/>
          </a:prstGeom>
        </p:spPr>
        <p:txBody>
          <a:bodyPr vert="horz" lIns="92556" tIns="46278" rIns="92556" bIns="46278" rtlCol="0"/>
          <a:lstStyle>
            <a:lvl1pPr algn="r" fontAlgn="auto">
              <a:spcBef>
                <a:spcPts val="0"/>
              </a:spcBef>
              <a:spcAft>
                <a:spcPts val="0"/>
              </a:spcAft>
              <a:defRPr sz="1200" smtClean="0">
                <a:latin typeface="Tahoma" panose="020B0604030504040204" pitchFamily="34" charset="0"/>
                <a:cs typeface="+mn-cs"/>
              </a:defRPr>
            </a:lvl1pPr>
          </a:lstStyle>
          <a:p>
            <a:pPr>
              <a:defRPr/>
            </a:pPr>
            <a:fld id="{019A4F6B-FE60-42FF-B495-379023E7AECB}" type="datetimeFigureOut">
              <a:rPr lang="ru-RU"/>
              <a:pPr>
                <a:defRPr/>
              </a:pPr>
              <a:t>26.02.2016</a:t>
            </a:fld>
            <a:endParaRPr lang="ru-RU" dirty="0"/>
          </a:p>
        </p:txBody>
      </p:sp>
      <p:sp>
        <p:nvSpPr>
          <p:cNvPr id="4" name="Нижний колонтитул 3"/>
          <p:cNvSpPr>
            <a:spLocks noGrp="1"/>
          </p:cNvSpPr>
          <p:nvPr>
            <p:ph type="ftr" sz="quarter" idx="2"/>
          </p:nvPr>
        </p:nvSpPr>
        <p:spPr>
          <a:xfrm>
            <a:off x="0" y="9448800"/>
            <a:ext cx="2971800" cy="496888"/>
          </a:xfrm>
          <a:prstGeom prst="rect">
            <a:avLst/>
          </a:prstGeom>
        </p:spPr>
        <p:txBody>
          <a:bodyPr vert="horz" lIns="92556" tIns="46278" rIns="92556" bIns="46278" rtlCol="0" anchor="b"/>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884613" y="9448800"/>
            <a:ext cx="2971800" cy="496888"/>
          </a:xfrm>
          <a:prstGeom prst="rect">
            <a:avLst/>
          </a:prstGeom>
        </p:spPr>
        <p:txBody>
          <a:bodyPr vert="horz" lIns="92556" tIns="46278" rIns="92556" bIns="46278" rtlCol="0" anchor="b"/>
          <a:lstStyle>
            <a:lvl1pPr algn="r" fontAlgn="auto">
              <a:spcBef>
                <a:spcPts val="0"/>
              </a:spcBef>
              <a:spcAft>
                <a:spcPts val="0"/>
              </a:spcAft>
              <a:defRPr sz="1200" smtClean="0">
                <a:latin typeface="Tahoma" panose="020B0604030504040204" pitchFamily="34" charset="0"/>
                <a:cs typeface="+mn-cs"/>
              </a:defRPr>
            </a:lvl1pPr>
          </a:lstStyle>
          <a:p>
            <a:pPr>
              <a:defRPr/>
            </a:pPr>
            <a:fld id="{BD7FEC0A-D03A-4ABE-9657-C48016FF160F}" type="slidenum">
              <a:rPr lang="ru-RU"/>
              <a:pPr>
                <a:defRPr/>
              </a:pPr>
              <a:t>‹#›</a:t>
            </a:fld>
            <a:endParaRPr lang="ru-RU" dirty="0"/>
          </a:p>
        </p:txBody>
      </p:sp>
    </p:spTree>
    <p:extLst>
      <p:ext uri="{BB962C8B-B14F-4D97-AF65-F5344CB8AC3E}">
        <p14:creationId xmlns:p14="http://schemas.microsoft.com/office/powerpoint/2010/main" val="3027337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2556" tIns="46278" rIns="92556" bIns="46278" rtlCol="0"/>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3" name="Дата 2"/>
          <p:cNvSpPr>
            <a:spLocks noGrp="1"/>
          </p:cNvSpPr>
          <p:nvPr>
            <p:ph type="dt" idx="1"/>
          </p:nvPr>
        </p:nvSpPr>
        <p:spPr>
          <a:xfrm>
            <a:off x="3884613" y="0"/>
            <a:ext cx="2971800" cy="496888"/>
          </a:xfrm>
          <a:prstGeom prst="rect">
            <a:avLst/>
          </a:prstGeom>
        </p:spPr>
        <p:txBody>
          <a:bodyPr vert="horz" lIns="92556" tIns="46278" rIns="92556" bIns="46278" rtlCol="0"/>
          <a:lstStyle>
            <a:lvl1pPr algn="r" fontAlgn="auto">
              <a:spcBef>
                <a:spcPts val="0"/>
              </a:spcBef>
              <a:spcAft>
                <a:spcPts val="0"/>
              </a:spcAft>
              <a:defRPr sz="1200" smtClean="0">
                <a:latin typeface="Tahoma" panose="020B0604030504040204" pitchFamily="34" charset="0"/>
                <a:cs typeface="+mn-cs"/>
              </a:defRPr>
            </a:lvl1pPr>
          </a:lstStyle>
          <a:p>
            <a:pPr>
              <a:defRPr/>
            </a:pPr>
            <a:fld id="{94586810-FCA1-4E2F-853D-A6AE00FD55A1}" type="datetimeFigureOut">
              <a:rPr lang="ru-RU"/>
              <a:pPr>
                <a:defRPr/>
              </a:pPr>
              <a:t>26.02.2016</a:t>
            </a:fld>
            <a:endParaRPr lang="ru-RU" dirty="0"/>
          </a:p>
        </p:txBody>
      </p:sp>
      <p:sp>
        <p:nvSpPr>
          <p:cNvPr id="4" name="Образ слайда 3"/>
          <p:cNvSpPr>
            <a:spLocks noGrp="1" noRot="1" noChangeAspect="1"/>
          </p:cNvSpPr>
          <p:nvPr>
            <p:ph type="sldImg" idx="2"/>
          </p:nvPr>
        </p:nvSpPr>
        <p:spPr>
          <a:xfrm>
            <a:off x="941388" y="746125"/>
            <a:ext cx="4975225" cy="3732213"/>
          </a:xfrm>
          <a:prstGeom prst="rect">
            <a:avLst/>
          </a:prstGeom>
          <a:noFill/>
          <a:ln w="12700">
            <a:solidFill>
              <a:prstClr val="black"/>
            </a:solidFill>
          </a:ln>
        </p:spPr>
        <p:txBody>
          <a:bodyPr vert="horz" lIns="92556" tIns="46278" rIns="92556" bIns="46278" rtlCol="0" anchor="ctr"/>
          <a:lstStyle/>
          <a:p>
            <a:pPr lvl="0"/>
            <a:endParaRPr lang="ru-RU" noProof="0" dirty="0"/>
          </a:p>
        </p:txBody>
      </p:sp>
      <p:sp>
        <p:nvSpPr>
          <p:cNvPr id="5" name="Заметки 4"/>
          <p:cNvSpPr>
            <a:spLocks noGrp="1"/>
          </p:cNvSpPr>
          <p:nvPr>
            <p:ph type="body" sz="quarter" idx="3"/>
          </p:nvPr>
        </p:nvSpPr>
        <p:spPr>
          <a:xfrm>
            <a:off x="685800" y="4724400"/>
            <a:ext cx="5486400" cy="4476750"/>
          </a:xfrm>
          <a:prstGeom prst="rect">
            <a:avLst/>
          </a:prstGeom>
        </p:spPr>
        <p:txBody>
          <a:bodyPr vert="horz" lIns="92556" tIns="46278" rIns="92556" bIns="46278"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2556" tIns="46278" rIns="92556" bIns="46278" rtlCol="0" anchor="b"/>
          <a:lstStyle>
            <a:lvl1pPr algn="l" fontAlgn="auto">
              <a:spcBef>
                <a:spcPts val="0"/>
              </a:spcBef>
              <a:spcAft>
                <a:spcPts val="0"/>
              </a:spcAft>
              <a:defRPr sz="1200" dirty="0">
                <a:latin typeface="Tahoma" panose="020B0604030504040204" pitchFamily="34" charset="0"/>
                <a:cs typeface="+mn-cs"/>
              </a:defRPr>
            </a:lvl1pPr>
          </a:lstStyle>
          <a:p>
            <a:pPr>
              <a:defRPr/>
            </a:pPr>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2556" tIns="46278" rIns="92556" bIns="46278" rtlCol="0" anchor="b"/>
          <a:lstStyle>
            <a:lvl1pPr algn="r" fontAlgn="auto">
              <a:spcBef>
                <a:spcPts val="0"/>
              </a:spcBef>
              <a:spcAft>
                <a:spcPts val="0"/>
              </a:spcAft>
              <a:defRPr sz="1200" smtClean="0">
                <a:latin typeface="Tahoma" panose="020B0604030504040204" pitchFamily="34" charset="0"/>
                <a:cs typeface="+mn-cs"/>
              </a:defRPr>
            </a:lvl1pPr>
          </a:lstStyle>
          <a:p>
            <a:pPr>
              <a:defRPr/>
            </a:pPr>
            <a:fld id="{76EB1B13-6DE3-40A8-AD14-DA3CE1BA8053}" type="slidenum">
              <a:rPr lang="ru-RU"/>
              <a:pPr>
                <a:defRPr/>
              </a:pPr>
              <a:t>‹#›</a:t>
            </a:fld>
            <a:endParaRPr lang="ru-RU" dirty="0"/>
          </a:p>
        </p:txBody>
      </p:sp>
    </p:spTree>
    <p:extLst>
      <p:ext uri="{BB962C8B-B14F-4D97-AF65-F5344CB8AC3E}">
        <p14:creationId xmlns:p14="http://schemas.microsoft.com/office/powerpoint/2010/main" val="23555371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fontAlgn="base">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fontAlgn="base">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fontAlgn="base">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xfrm>
            <a:off x="1190625" y="1243013"/>
            <a:ext cx="4476750" cy="3357562"/>
          </a:xfrm>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471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97834-DFA1-4C3B-97C0-BECB6A96F698}" type="slidenum">
              <a:rPr lang="ru-RU">
                <a:cs typeface="Arial" charset="0"/>
              </a:rPr>
              <a:pPr fontAlgn="base">
                <a:spcBef>
                  <a:spcPct val="0"/>
                </a:spcBef>
                <a:spcAft>
                  <a:spcPct val="0"/>
                </a:spcAft>
              </a:pPr>
              <a:t>1</a:t>
            </a:fld>
            <a:endParaRPr lang="ru-RU"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29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EAA29-CD0C-49C7-A176-F54EE21147CC}" type="slidenum">
              <a:rPr lang="ru-RU">
                <a:cs typeface="Arial" charset="0"/>
              </a:rPr>
              <a:pPr fontAlgn="base">
                <a:spcBef>
                  <a:spcPct val="0"/>
                </a:spcBef>
                <a:spcAft>
                  <a:spcPct val="0"/>
                </a:spcAft>
              </a:pPr>
              <a:t>15</a:t>
            </a:fld>
            <a:endParaRPr lang="ru-RU">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5C3C0-5EA2-4436-B71D-B6CDD5FD0343}" type="slidenum">
              <a:rPr lang="ru-RU">
                <a:solidFill>
                  <a:srgbClr val="000000"/>
                </a:solidFill>
                <a:cs typeface="Arial" charset="0"/>
              </a:rPr>
              <a:pPr fontAlgn="base">
                <a:spcBef>
                  <a:spcPct val="0"/>
                </a:spcBef>
                <a:spcAft>
                  <a:spcPct val="0"/>
                </a:spcAft>
              </a:pPr>
              <a:t>16</a:t>
            </a:fld>
            <a:endParaRPr lang="ru-RU">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Образ слайда 1"/>
          <p:cNvSpPr>
            <a:spLocks noGrp="1" noRot="1" noChangeAspect="1"/>
          </p:cNvSpPr>
          <p:nvPr>
            <p:ph type="sldImg"/>
          </p:nvPr>
        </p:nvSpPr>
        <p:spPr bwMode="auto">
          <a:noFill/>
          <a:ln>
            <a:solidFill>
              <a:srgbClr val="000000"/>
            </a:solidFill>
            <a:miter lim="800000"/>
            <a:headEnd/>
            <a:tailEnd/>
          </a:ln>
        </p:spPr>
      </p:sp>
      <p:sp>
        <p:nvSpPr>
          <p:cNvPr id="757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57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1004E-4069-4BB4-94E7-42447A8D72DC}" type="slidenum">
              <a:rPr lang="ru-RU">
                <a:cs typeface="Arial" charset="0"/>
              </a:rPr>
              <a:pPr fontAlgn="base">
                <a:spcBef>
                  <a:spcPct val="0"/>
                </a:spcBef>
                <a:spcAft>
                  <a:spcPct val="0"/>
                </a:spcAft>
              </a:pPr>
              <a:t>18</a:t>
            </a:fld>
            <a:endParaRPr lang="ru-RU">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88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300D8-37EA-44E6-8718-7E4D3EA4A22A}" type="slidenum">
              <a:rPr lang="ru-RU">
                <a:cs typeface="Arial" charset="0"/>
              </a:rPr>
              <a:pPr fontAlgn="base">
                <a:spcBef>
                  <a:spcPct val="0"/>
                </a:spcBef>
                <a:spcAft>
                  <a:spcPct val="0"/>
                </a:spcAft>
              </a:pPr>
              <a:t>19</a:t>
            </a:fld>
            <a:endParaRPr lang="ru-RU">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p:cNvSpPr>
          <p:nvPr>
            <p:ph type="sldImg"/>
          </p:nvPr>
        </p:nvSpPr>
        <p:spPr bwMode="auto">
          <a:noFill/>
          <a:ln>
            <a:solidFill>
              <a:srgbClr val="000000"/>
            </a:solidFill>
            <a:miter lim="800000"/>
            <a:headEnd/>
            <a:tailEnd/>
          </a:ln>
        </p:spPr>
      </p:sp>
      <p:sp>
        <p:nvSpPr>
          <p:cNvPr id="808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08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E58E9E-50E1-424B-B915-EEC3A96ECC50}" type="slidenum">
              <a:rPr lang="ru-RU">
                <a:cs typeface="Arial" charset="0"/>
              </a:rPr>
              <a:pPr fontAlgn="base">
                <a:spcBef>
                  <a:spcPct val="0"/>
                </a:spcBef>
                <a:spcAft>
                  <a:spcPct val="0"/>
                </a:spcAft>
              </a:pPr>
              <a:t>20</a:t>
            </a:fld>
            <a:endParaRPr lang="ru-RU">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D716E-2A14-4FEB-8C1E-86869FDDB5F1}" type="slidenum">
              <a:rPr lang="ru-RU">
                <a:solidFill>
                  <a:srgbClr val="000000"/>
                </a:solidFill>
                <a:cs typeface="Arial" charset="0"/>
              </a:rPr>
              <a:pPr fontAlgn="base">
                <a:spcBef>
                  <a:spcPct val="0"/>
                </a:spcBef>
                <a:spcAft>
                  <a:spcPct val="0"/>
                </a:spcAft>
              </a:pPr>
              <a:t>22</a:t>
            </a:fld>
            <a:endParaRPr lang="ru-RU" dirty="0">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29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EAA29-CD0C-49C7-A176-F54EE21147CC}" type="slidenum">
              <a:rPr lang="ru-RU">
                <a:cs typeface="Arial" charset="0"/>
              </a:rPr>
              <a:pPr fontAlgn="base">
                <a:spcBef>
                  <a:spcPct val="0"/>
                </a:spcBef>
                <a:spcAft>
                  <a:spcPct val="0"/>
                </a:spcAft>
              </a:pPr>
              <a:t>24</a:t>
            </a:fld>
            <a:endParaRPr lang="ru-RU">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bwMode="auto">
          <a:noFill/>
          <a:ln>
            <a:solidFill>
              <a:srgbClr val="000000"/>
            </a:solidFill>
            <a:miter lim="800000"/>
            <a:headEnd/>
            <a:tailEnd/>
          </a:ln>
        </p:spPr>
      </p:sp>
      <p:sp>
        <p:nvSpPr>
          <p:cNvPr id="849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49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F7044D-A939-4CB4-9399-A9ED5413F85D}" type="slidenum">
              <a:rPr lang="ru-RU">
                <a:cs typeface="Arial" charset="0"/>
              </a:rPr>
              <a:pPr fontAlgn="base">
                <a:spcBef>
                  <a:spcPct val="0"/>
                </a:spcBef>
                <a:spcAft>
                  <a:spcPct val="0"/>
                </a:spcAft>
              </a:pPr>
              <a:t>25</a:t>
            </a:fld>
            <a:endParaRPr lang="ru-RU">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раз слайда 1"/>
          <p:cNvSpPr>
            <a:spLocks noGrp="1" noRot="1" noChangeAspect="1"/>
          </p:cNvSpPr>
          <p:nvPr>
            <p:ph type="sldImg"/>
          </p:nvPr>
        </p:nvSpPr>
        <p:spPr bwMode="auto">
          <a:noFill/>
          <a:ln>
            <a:solidFill>
              <a:srgbClr val="000000"/>
            </a:solidFill>
            <a:miter lim="800000"/>
            <a:headEnd/>
            <a:tailEnd/>
          </a:ln>
        </p:spPr>
      </p:sp>
      <p:sp>
        <p:nvSpPr>
          <p:cNvPr id="870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70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0B9BA4-8B76-4579-ABF9-249DB03C4A9D}" type="slidenum">
              <a:rPr lang="ru-RU">
                <a:cs typeface="Arial" charset="0"/>
              </a:rPr>
              <a:pPr fontAlgn="base">
                <a:spcBef>
                  <a:spcPct val="0"/>
                </a:spcBef>
                <a:spcAft>
                  <a:spcPct val="0"/>
                </a:spcAft>
              </a:pPr>
              <a:t>26</a:t>
            </a:fld>
            <a:endParaRPr lang="ru-RU">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noFill/>
          <a:ln>
            <a:solidFill>
              <a:srgbClr val="000000"/>
            </a:solidFill>
            <a:miter lim="800000"/>
            <a:headEnd/>
            <a:tailEnd/>
          </a:ln>
        </p:spPr>
      </p:sp>
      <p:sp>
        <p:nvSpPr>
          <p:cNvPr id="890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90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77DC5-C4DD-4CDE-AA93-99B04FD1F460}" type="slidenum">
              <a:rPr lang="ru-RU">
                <a:solidFill>
                  <a:srgbClr val="000000"/>
                </a:solidFill>
                <a:cs typeface="Arial" charset="0"/>
              </a:rPr>
              <a:pPr fontAlgn="base">
                <a:spcBef>
                  <a:spcPct val="0"/>
                </a:spcBef>
                <a:spcAft>
                  <a:spcPct val="0"/>
                </a:spcAft>
              </a:pPr>
              <a:t>27</a:t>
            </a:fld>
            <a:endParaRPr lang="ru-RU">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8CB09-A92F-4C65-9F1E-0051438AE371}" type="slidenum">
              <a:rPr lang="ru-RU">
                <a:cs typeface="Arial" charset="0"/>
              </a:rPr>
              <a:pPr fontAlgn="base">
                <a:spcBef>
                  <a:spcPct val="0"/>
                </a:spcBef>
                <a:spcAft>
                  <a:spcPct val="0"/>
                </a:spcAft>
              </a:pPr>
              <a:t>4</a:t>
            </a:fld>
            <a:endParaRPr lang="ru-RU"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раз слайда 1"/>
          <p:cNvSpPr>
            <a:spLocks noGrp="1" noRot="1" noChangeAspect="1"/>
          </p:cNvSpPr>
          <p:nvPr>
            <p:ph type="sldImg"/>
          </p:nvPr>
        </p:nvSpPr>
        <p:spPr bwMode="auto">
          <a:noFill/>
          <a:ln>
            <a:solidFill>
              <a:srgbClr val="000000"/>
            </a:solidFill>
            <a:miter lim="800000"/>
            <a:headEnd/>
            <a:tailEnd/>
          </a:ln>
        </p:spPr>
      </p:sp>
      <p:sp>
        <p:nvSpPr>
          <p:cNvPr id="911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11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56B65-0F52-4206-9B90-93132DEAF0A9}" type="slidenum">
              <a:rPr lang="ru-RU">
                <a:solidFill>
                  <a:srgbClr val="000000"/>
                </a:solidFill>
                <a:cs typeface="Arial" charset="0"/>
              </a:rPr>
              <a:pPr fontAlgn="base">
                <a:spcBef>
                  <a:spcPct val="0"/>
                </a:spcBef>
                <a:spcAft>
                  <a:spcPct val="0"/>
                </a:spcAft>
              </a:pPr>
              <a:t>28</a:t>
            </a:fld>
            <a:endParaRPr lang="ru-RU">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3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BC912C-6723-4082-A3F1-E4D6C095EFBE}" type="slidenum">
              <a:rPr lang="ru-RU">
                <a:solidFill>
                  <a:srgbClr val="000000"/>
                </a:solidFill>
                <a:cs typeface="Arial" charset="0"/>
              </a:rPr>
              <a:pPr fontAlgn="base">
                <a:spcBef>
                  <a:spcPct val="0"/>
                </a:spcBef>
                <a:spcAft>
                  <a:spcPct val="0"/>
                </a:spcAft>
              </a:pPr>
              <a:t>5</a:t>
            </a:fld>
            <a:endParaRPr lang="ru-RU" dirty="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D716E-2A14-4FEB-8C1E-86869FDDB5F1}" type="slidenum">
              <a:rPr lang="ru-RU">
                <a:solidFill>
                  <a:srgbClr val="000000"/>
                </a:solidFill>
                <a:cs typeface="Arial" charset="0"/>
              </a:rPr>
              <a:pPr fontAlgn="base">
                <a:spcBef>
                  <a:spcPct val="0"/>
                </a:spcBef>
                <a:spcAft>
                  <a:spcPct val="0"/>
                </a:spcAft>
              </a:pPr>
              <a:t>6</a:t>
            </a:fld>
            <a:endParaRPr lang="ru-RU" dirty="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73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E6631E-165B-4D8D-9E83-EA5B87654FF0}" type="slidenum">
              <a:rPr lang="ru-RU">
                <a:solidFill>
                  <a:srgbClr val="000000"/>
                </a:solidFill>
                <a:cs typeface="Arial" charset="0"/>
              </a:rPr>
              <a:pPr fontAlgn="base">
                <a:spcBef>
                  <a:spcPct val="0"/>
                </a:spcBef>
                <a:spcAft>
                  <a:spcPct val="0"/>
                </a:spcAft>
              </a:pPr>
              <a:t>7</a:t>
            </a:fld>
            <a:endParaRPr lang="ru-RU" dirty="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29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EAA29-CD0C-49C7-A176-F54EE21147CC}" type="slidenum">
              <a:rPr lang="ru-RU">
                <a:cs typeface="Arial" charset="0"/>
              </a:rPr>
              <a:pPr fontAlgn="base">
                <a:spcBef>
                  <a:spcPct val="0"/>
                </a:spcBef>
                <a:spcAft>
                  <a:spcPct val="0"/>
                </a:spcAft>
              </a:pPr>
              <a:t>8</a:t>
            </a:fld>
            <a:endParaRPr lang="ru-RU">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noFill/>
          <a:ln>
            <a:solidFill>
              <a:srgbClr val="000000"/>
            </a:solidFill>
            <a:miter lim="800000"/>
            <a:headEnd/>
            <a:tailEnd/>
          </a:ln>
        </p:spPr>
      </p:sp>
      <p:sp>
        <p:nvSpPr>
          <p:cNvPr id="890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90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77DC5-C4DD-4CDE-AA93-99B04FD1F460}" type="slidenum">
              <a:rPr lang="ru-RU">
                <a:solidFill>
                  <a:srgbClr val="000000"/>
                </a:solidFill>
                <a:cs typeface="Arial" charset="0"/>
              </a:rPr>
              <a:pPr fontAlgn="base">
                <a:spcBef>
                  <a:spcPct val="0"/>
                </a:spcBef>
                <a:spcAft>
                  <a:spcPct val="0"/>
                </a:spcAft>
              </a:pPr>
              <a:t>10</a:t>
            </a:fld>
            <a:endParaRPr lang="ru-RU">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bwMode="auto">
          <a:noFill/>
          <a:ln>
            <a:solidFill>
              <a:srgbClr val="000000"/>
            </a:solidFill>
            <a:miter lim="800000"/>
            <a:headEnd/>
            <a:tailEnd/>
          </a:ln>
        </p:spPr>
      </p:sp>
      <p:sp>
        <p:nvSpPr>
          <p:cNvPr id="55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5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D716E-2A14-4FEB-8C1E-86869FDDB5F1}" type="slidenum">
              <a:rPr lang="ru-RU">
                <a:solidFill>
                  <a:srgbClr val="000000"/>
                </a:solidFill>
                <a:cs typeface="Arial" charset="0"/>
              </a:rPr>
              <a:pPr fontAlgn="base">
                <a:spcBef>
                  <a:spcPct val="0"/>
                </a:spcBef>
                <a:spcAft>
                  <a:spcPct val="0"/>
                </a:spcAft>
              </a:pPr>
              <a:t>11</a:t>
            </a:fld>
            <a:endParaRPr lang="ru-RU" dirty="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5C3C0-5EA2-4436-B71D-B6CDD5FD0343}" type="slidenum">
              <a:rPr lang="ru-RU">
                <a:solidFill>
                  <a:srgbClr val="000000"/>
                </a:solidFill>
                <a:cs typeface="Arial" charset="0"/>
              </a:rPr>
              <a:pPr fontAlgn="base">
                <a:spcBef>
                  <a:spcPct val="0"/>
                </a:spcBef>
                <a:spcAft>
                  <a:spcPct val="0"/>
                </a:spcAft>
              </a:pPr>
              <a:t>12</a:t>
            </a:fld>
            <a:endParaRPr lang="ru-RU">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lvl1pPr>
              <a:defRPr>
                <a:latin typeface="Tahoma" panose="020B0604030504040204"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B9EC6ED1-3BEA-433E-B986-27E17C11DCC0}" type="datetimeFigureOut">
              <a:rPr lang="ru-RU"/>
              <a:pPr>
                <a:defRPr/>
              </a:pPr>
              <a:t>26.02.2016</a:t>
            </a:fld>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Tahoma" panose="020B0604030504040204" pitchFamily="34" charset="0"/>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6E8AF78A-FAB6-4419-B605-128C59E99E93}"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5ED977F-73A3-4761-9B53-835D93A24FCF}" type="datetimeFigureOut">
              <a:rPr lang="ru-RU"/>
              <a:pPr>
                <a:defRPr/>
              </a:pPr>
              <a:t>26.02.2016</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7472449-3E7F-48FD-B236-89FA023D1EE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9B6845-C95A-43BD-B7EC-63A46E0F6A3A}" type="datetimeFigureOut">
              <a:rPr lang="ru-RU"/>
              <a:pPr>
                <a:defRPr/>
              </a:pPr>
              <a:t>26.02.2016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1546E4-5127-4026-830A-81BE1214BCE7}"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9639C7-CC22-4B75-8DC8-494A83355463}" type="datetimeFigureOut">
              <a:rPr lang="ru-RU"/>
              <a:pPr>
                <a:defRPr/>
              </a:pPr>
              <a:t>26.02.2016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341FC4-53F9-4A9D-AB2C-F55C3E598235}"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173E03C-85C8-4120-96AF-4DFEAB4F4D01}" type="datetimeFigureOut">
              <a:rPr lang="ru-RU"/>
              <a:pPr>
                <a:defRPr/>
              </a:pPr>
              <a:t>26.02.2016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09A738-94FC-40AE-8060-D131FB52BB91}"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523C0B-5A9A-4B8C-95C3-72EC675ACB7C}" type="datetimeFigureOut">
              <a:rPr lang="ru-RU"/>
              <a:pPr>
                <a:defRPr/>
              </a:pPr>
              <a:t>26.02.2016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E11C8E-851B-4472-90CE-298AF9529B66}"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9005BFE8-29D1-4615-89C1-2A72E83C2B09}" type="datetimeFigureOut">
              <a:rPr lang="ru-RU"/>
              <a:pPr>
                <a:defRPr/>
              </a:pPr>
              <a:t>26.02.2016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4170C480-3D84-4EB0-BE60-C5420B7F0B36}"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DA912784-018D-4AAE-913B-69A91B215CB0}" type="datetimeFigureOut">
              <a:rPr lang="ru-RU"/>
              <a:pPr>
                <a:defRPr/>
              </a:pPr>
              <a:t>26.02.2016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F48E4B4D-14B7-418D-B2CB-6D0134924E1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1D900A4F-A36B-4529-ACDF-0793D1C01081}" type="datetimeFigureOut">
              <a:rPr lang="ru-RU"/>
              <a:pPr>
                <a:defRPr/>
              </a:pPr>
              <a:t>26.02.2016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0BBBA6C5-7A80-4617-97F8-C2E26770D8B1}"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fld id="{ED965E01-7F2B-4FC7-AE10-BCA4AE1885FB}" type="datetimeFigureOut">
              <a:rPr lang="ru-RU"/>
              <a:pPr>
                <a:defRPr/>
              </a:pPr>
              <a:t>26.02.2016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F9E0A633-CDC2-4CA0-95C6-179E9966EBB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fontAlgn="auto">
              <a:spcBef>
                <a:spcPts val="0"/>
              </a:spcBef>
              <a:spcAft>
                <a:spcPts val="0"/>
              </a:spcAft>
              <a:defRPr/>
            </a:lvl1pPr>
          </a:lstStyle>
          <a:p>
            <a:pPr>
              <a:defRPr/>
            </a:pPr>
            <a:fld id="{81689519-2ED7-4313-B340-B46D87185AA1}" type="datetimeFigureOut">
              <a:rPr lang="ru-RU"/>
              <a:pPr>
                <a:defRPr/>
              </a:pPr>
              <a:t>26.02.2016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AECB2543-B2D3-4C59-A84C-A5BEF3A0FA9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Прямоугольник 6"/>
          <p:cNvSpPr/>
          <p:nvPr userDrawn="1"/>
        </p:nvSpPr>
        <p:spPr>
          <a:xfrm>
            <a:off x="-9525" y="-26988"/>
            <a:ext cx="9153525" cy="360363"/>
          </a:xfrm>
          <a:prstGeom prst="rect">
            <a:avLst/>
          </a:prstGeom>
          <a:gradFill>
            <a:gsLst>
              <a:gs pos="48300">
                <a:schemeClr val="accent5">
                  <a:lumMod val="75000"/>
                </a:schemeClr>
              </a:gs>
              <a:gs pos="0">
                <a:schemeClr val="accent6">
                  <a:lumMod val="75000"/>
                </a:schemeClr>
              </a:gs>
              <a:gs pos="100000">
                <a:srgbClr val="47C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pic>
        <p:nvPicPr>
          <p:cNvPr id="3" name="Рисунок 7"/>
          <p:cNvPicPr>
            <a:picLocks noChangeAspect="1"/>
          </p:cNvPicPr>
          <p:nvPr userDrawn="1"/>
        </p:nvPicPr>
        <p:blipFill>
          <a:blip r:embed="rId2"/>
          <a:srcRect/>
          <a:stretch>
            <a:fillRect/>
          </a:stretch>
        </p:blipFill>
        <p:spPr bwMode="auto">
          <a:xfrm>
            <a:off x="8101013" y="5949950"/>
            <a:ext cx="617537" cy="617538"/>
          </a:xfrm>
          <a:prstGeom prst="rect">
            <a:avLst/>
          </a:prstGeom>
          <a:noFill/>
          <a:ln w="9525">
            <a:noFill/>
            <a:miter lim="800000"/>
            <a:headEnd/>
            <a:tailEnd/>
          </a:ln>
        </p:spPr>
      </p:pic>
      <p:cxnSp>
        <p:nvCxnSpPr>
          <p:cNvPr id="4" name="Прямая соединительная линия 8"/>
          <p:cNvCxnSpPr/>
          <p:nvPr userDrawn="1"/>
        </p:nvCxnSpPr>
        <p:spPr>
          <a:xfrm>
            <a:off x="395288" y="1204913"/>
            <a:ext cx="8137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fontAlgn="auto">
              <a:spcBef>
                <a:spcPts val="0"/>
              </a:spcBef>
              <a:spcAft>
                <a:spcPts val="0"/>
              </a:spcAft>
              <a:defRPr/>
            </a:lvl1pPr>
          </a:lstStyle>
          <a:p>
            <a:pPr>
              <a:defRPr/>
            </a:pPr>
            <a:fld id="{47043F82-6A32-4A7B-A727-9EEAA7746AEC}" type="datetimeFigureOut">
              <a:rPr lang="ru-RU"/>
              <a:pPr>
                <a:defRPr/>
              </a:pPr>
              <a:t>26.02.2016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76D83BED-4E45-4844-A1F4-E2970D4516A1}"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fontAlgn="auto">
              <a:spcBef>
                <a:spcPts val="0"/>
              </a:spcBef>
              <a:spcAft>
                <a:spcPts val="0"/>
              </a:spcAft>
              <a:defRPr/>
            </a:lvl1pPr>
          </a:lstStyle>
          <a:p>
            <a:pPr>
              <a:defRPr/>
            </a:pPr>
            <a:fld id="{91141551-31B0-46FA-A98E-710638808CD6}" type="datetimeFigureOut">
              <a:rPr lang="ru-RU"/>
              <a:pPr>
                <a:defRPr/>
              </a:pPr>
              <a:t>26.02.2016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94767639-9F8E-46BC-B09C-66F5F4192F7E}"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fld id="{15556A7F-9979-430F-A366-345945956170}" type="datetimeFigureOut">
              <a:rPr lang="ru-RU"/>
              <a:pPr>
                <a:defRPr/>
              </a:pPr>
              <a:t>26.02.2016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9E84ACD2-BFD2-4616-93B5-506240B9E56C}"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fld id="{714F1906-1A2D-49A8-805F-CB4EE961AFBA}" type="datetimeFigureOut">
              <a:rPr lang="ru-RU"/>
              <a:pPr>
                <a:defRPr/>
              </a:pPr>
              <a:t>26.02.2016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67E58FC2-D777-4526-AF36-8C060277D73E}"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AC6BE722-6E79-443F-8138-5D06F23049AC}" type="datetimeFigureOut">
              <a:rPr lang="ru-RU"/>
              <a:pPr>
                <a:defRPr/>
              </a:pPr>
              <a:t>26.02.2016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B6794484-4199-470D-BBDE-EC6158BA99E3}"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fld id="{8E913E17-C59E-4BAB-9E49-4442F1EFCC46}" type="datetimeFigureOut">
              <a:rPr lang="ru-RU"/>
              <a:pPr>
                <a:defRPr/>
              </a:pPr>
              <a:t>26.02.2016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065FCB63-8277-4782-9EAA-C2FE618EFD1E}"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CFD74B6-1DD7-456A-9F2F-2A5B832F36AE}" type="datetimeFigureOut">
              <a:rPr lang="ru-RU"/>
              <a:pPr>
                <a:defRPr/>
              </a:pPr>
              <a:t>26.02.2016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1F7CD89-1E48-4B48-A053-B4C01A79D536}"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F1CEC40-A5BB-42D6-967F-4522ECA6CE0B}" type="datetimeFigureOut">
              <a:rPr lang="ru-RU"/>
              <a:pPr>
                <a:defRPr/>
              </a:pPr>
              <a:t>26.02.2016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5ABCC8C-9E58-4084-AFEC-A762765ED619}"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1F49967-C27D-4AC2-BCBB-61ABF91B2C8A}" type="datetimeFigureOut">
              <a:rPr lang="ru-RU"/>
              <a:pPr>
                <a:defRPr/>
              </a:pPr>
              <a:t>26.02.2016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CF92AE0-EE24-457F-879B-01C64D57FED0}"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DF74034-F147-41CC-A4F2-56DE7D43D516}" type="datetimeFigureOut">
              <a:rPr lang="ru-RU"/>
              <a:pPr>
                <a:defRPr/>
              </a:pPr>
              <a:t>26.02.2016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2A3E5AA-D28F-4B79-9BF5-EC29D9BAEBE1}"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4850D9FD-2D31-4E8D-9C80-A13DF1D38022}" type="datetimeFigureOut">
              <a:rPr lang="ru-RU"/>
              <a:pPr>
                <a:defRPr/>
              </a:pPr>
              <a:t>26.02.2016</a:t>
            </a:fld>
            <a:endParaRPr lang="ru-RU"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dirty="0">
                <a:latin typeface="Tahoma" panose="020B0604030504040204" pitchFamily="34" charset="0"/>
                <a:cs typeface="+mn-cs"/>
              </a:defRPr>
            </a:lvl1pPr>
          </a:lstStyle>
          <a:p>
            <a:pPr>
              <a:defRPr/>
            </a:pPr>
            <a:endParaRPr lang="ru-RU"/>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smtClean="0">
                <a:latin typeface="Tahoma" panose="020B0604030504040204" pitchFamily="34" charset="0"/>
                <a:cs typeface="+mn-cs"/>
              </a:defRPr>
            </a:lvl1pPr>
          </a:lstStyle>
          <a:p>
            <a:pPr>
              <a:defRPr/>
            </a:pPr>
            <a:fld id="{659B6450-6A7B-4915-98EA-50E13A7C7367}"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936E56-02F3-4825-B398-C64BAE138BF3}" type="datetimeFigureOut">
              <a:rPr lang="ru-RU"/>
              <a:pPr>
                <a:defRPr/>
              </a:pPr>
              <a:t>26.02.2016</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68B85CC-E23F-440A-AFAC-23D8D04AACD3}"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B0B9D13-A97E-4C76-B56C-F54DDD4372D1}" type="datetimeFigureOut">
              <a:rPr lang="ru-RU"/>
              <a:pPr>
                <a:defRPr/>
              </a:pPr>
              <a:t>26.02.2016</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661CE09-EDE9-48C0-8EEE-78AB9B95F601}" type="slidenum">
              <a:rPr lang="ru-RU"/>
              <a:pPr>
                <a:defRPr/>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34EE54-F3C3-4642-8615-89430ABF4DCF}" type="datetimeFigureOut">
              <a:rPr lang="ru-RU"/>
              <a:pPr>
                <a:defRPr/>
              </a:pPr>
              <a:t>26.02.2016</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F206173-4259-49E5-A8D9-71E5A6C85120}"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91A5AC0-0AB6-4004-B284-958798BBC22D}" type="datetimeFigureOut">
              <a:rPr lang="ru-RU"/>
              <a:pPr>
                <a:defRPr/>
              </a:pPr>
              <a:t>26.02.2016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CB5623A-666F-4206-BD5C-18775E6BA658}"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0A01589-0F75-4105-AB79-A4D34384E03C}" type="datetimeFigureOut">
              <a:rPr lang="ru-RU"/>
              <a:pPr>
                <a:defRPr/>
              </a:pPr>
              <a:t>26.02.2016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7A1D80A-DA4B-4BEF-BFA9-7C4C57E85F69}" type="slidenum">
              <a:rPr lang="ru-RU"/>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F7E3C51-BC0C-42A6-B7A7-9929E070BA5F}" type="datetimeFigureOut">
              <a:rPr lang="ru-RU"/>
              <a:pPr>
                <a:defRPr/>
              </a:pPr>
              <a:t>26.02.2016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C3D0065-175D-47F7-8943-98F7695E1576}"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EE4F82E-9755-4D16-B161-389A1341809C}" type="datetimeFigureOut">
              <a:rPr lang="ru-RU"/>
              <a:pPr>
                <a:defRPr/>
              </a:pPr>
              <a:t>26.02.2016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811CFFE-EF9A-45D5-AF1F-D521550CB112}" type="slidenum">
              <a:rPr lang="ru-RU"/>
              <a:pPr>
                <a:defRPr/>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Прямоугольник 6"/>
          <p:cNvSpPr/>
          <p:nvPr userDrawn="1"/>
        </p:nvSpPr>
        <p:spPr>
          <a:xfrm>
            <a:off x="-9525" y="-26988"/>
            <a:ext cx="9153525" cy="360363"/>
          </a:xfrm>
          <a:prstGeom prst="rect">
            <a:avLst/>
          </a:prstGeom>
          <a:gradFill>
            <a:gsLst>
              <a:gs pos="48300">
                <a:schemeClr val="accent5">
                  <a:lumMod val="75000"/>
                </a:schemeClr>
              </a:gs>
              <a:gs pos="0">
                <a:schemeClr val="accent6">
                  <a:lumMod val="75000"/>
                </a:schemeClr>
              </a:gs>
              <a:gs pos="100000">
                <a:srgbClr val="47C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BDC3C7"/>
              </a:solidFill>
              <a:latin typeface="Tahoma" panose="020B0604030504040204" pitchFamily="34" charset="0"/>
            </a:endParaRPr>
          </a:p>
        </p:txBody>
      </p:sp>
      <p:pic>
        <p:nvPicPr>
          <p:cNvPr id="3" name="Рисунок 7"/>
          <p:cNvPicPr>
            <a:picLocks noChangeAspect="1"/>
          </p:cNvPicPr>
          <p:nvPr userDrawn="1"/>
        </p:nvPicPr>
        <p:blipFill>
          <a:blip r:embed="rId2"/>
          <a:srcRect/>
          <a:stretch>
            <a:fillRect/>
          </a:stretch>
        </p:blipFill>
        <p:spPr bwMode="auto">
          <a:xfrm>
            <a:off x="8101013" y="5949950"/>
            <a:ext cx="617537" cy="617538"/>
          </a:xfrm>
          <a:prstGeom prst="rect">
            <a:avLst/>
          </a:prstGeom>
          <a:noFill/>
          <a:ln w="9525">
            <a:noFill/>
            <a:miter lim="800000"/>
            <a:headEnd/>
            <a:tailEnd/>
          </a:ln>
        </p:spPr>
      </p:pic>
      <p:cxnSp>
        <p:nvCxnSpPr>
          <p:cNvPr id="4" name="Прямая соединительная линия 8"/>
          <p:cNvCxnSpPr/>
          <p:nvPr userDrawn="1"/>
        </p:nvCxnSpPr>
        <p:spPr>
          <a:xfrm>
            <a:off x="395288" y="1204913"/>
            <a:ext cx="8137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Прямоугольник 6"/>
          <p:cNvSpPr/>
          <p:nvPr userDrawn="1"/>
        </p:nvSpPr>
        <p:spPr>
          <a:xfrm>
            <a:off x="-9525" y="-26988"/>
            <a:ext cx="9153525" cy="360363"/>
          </a:xfrm>
          <a:prstGeom prst="rect">
            <a:avLst/>
          </a:prstGeom>
          <a:gradFill>
            <a:gsLst>
              <a:gs pos="48300">
                <a:schemeClr val="accent5">
                  <a:lumMod val="75000"/>
                </a:schemeClr>
              </a:gs>
              <a:gs pos="0">
                <a:schemeClr val="accent6">
                  <a:lumMod val="75000"/>
                </a:schemeClr>
              </a:gs>
              <a:gs pos="100000">
                <a:srgbClr val="47C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BDC3C7"/>
              </a:solidFill>
              <a:latin typeface="Tahoma" panose="020B0604030504040204" pitchFamily="34" charset="0"/>
            </a:endParaRPr>
          </a:p>
        </p:txBody>
      </p:sp>
      <p:pic>
        <p:nvPicPr>
          <p:cNvPr id="3" name="Рисунок 7"/>
          <p:cNvPicPr>
            <a:picLocks noChangeAspect="1"/>
          </p:cNvPicPr>
          <p:nvPr userDrawn="1"/>
        </p:nvPicPr>
        <p:blipFill>
          <a:blip r:embed="rId2"/>
          <a:srcRect/>
          <a:stretch>
            <a:fillRect/>
          </a:stretch>
        </p:blipFill>
        <p:spPr bwMode="auto">
          <a:xfrm>
            <a:off x="8101013" y="5949950"/>
            <a:ext cx="617537" cy="617538"/>
          </a:xfrm>
          <a:prstGeom prst="rect">
            <a:avLst/>
          </a:prstGeom>
          <a:noFill/>
          <a:ln w="9525">
            <a:noFill/>
            <a:miter lim="800000"/>
            <a:headEnd/>
            <a:tailEnd/>
          </a:ln>
        </p:spPr>
      </p:pic>
      <p:cxnSp>
        <p:nvCxnSpPr>
          <p:cNvPr id="4" name="Прямая соединительная линия 8"/>
          <p:cNvCxnSpPr/>
          <p:nvPr userDrawn="1"/>
        </p:nvCxnSpPr>
        <p:spPr>
          <a:xfrm>
            <a:off x="395288" y="1204913"/>
            <a:ext cx="8137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86D30AF-72AE-4653-8106-0B34AEE00CDC}" type="datetimeFigureOut">
              <a:rPr lang="ru-RU"/>
              <a:pPr>
                <a:defRPr/>
              </a:pPr>
              <a:t>26.02.2016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B70BEA-4995-45F5-B6AE-1C7077F551C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ECFED0-5F84-4118-AC0A-964A85B17007}" type="datetimeFigureOut">
              <a:rPr lang="ru-RU"/>
              <a:pPr>
                <a:defRPr/>
              </a:pPr>
              <a:t>26.02.2016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15B91A-7ED4-450E-B55A-FD511D8C043E}"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214ADB-0B91-4F84-A302-D25A6456D632}" type="datetimeFigureOut">
              <a:rPr lang="ru-RU"/>
              <a:pPr>
                <a:defRPr/>
              </a:pPr>
              <a:t>26.02.2016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773641-EF09-48F9-9358-9E19D622FAD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DA15CF8-2257-4558-BEF5-A0D30B19CB7F}" type="datetimeFigureOut">
              <a:rPr lang="ru-RU"/>
              <a:pPr>
                <a:defRPr/>
              </a:pPr>
              <a:t>26.02.2016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4A447CA-FCC3-4877-8C06-2CDC037DF29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1938F81-A2C3-4D43-A360-9DDF2EC4E0C5}" type="datetimeFigureOut">
              <a:rPr lang="ru-RU"/>
              <a:pPr>
                <a:defRPr/>
              </a:pPr>
              <a:t>26.02.2016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856CCCD-C6BF-42B7-8503-FDF0F43DE1EF}"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C78DC6-D82F-4D73-B92B-E620CE94D77F}" type="datetimeFigureOut">
              <a:rPr lang="ru-RU"/>
              <a:pPr>
                <a:defRPr/>
              </a:pPr>
              <a:t>26.02.2016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D11F4A-B04B-4182-93CF-9E6D7DE2C72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ahoma" panose="020B060403050404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ahoma" panose="020B060403050404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ahoma" panose="020B060403050404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6D2CE713-95C1-489A-A918-5EC9811971EB}" type="datetimeFigureOut">
              <a:rPr lang="ru-RU"/>
              <a:pPr>
                <a:defRPr/>
              </a:pPr>
              <a:t>26.02.2016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Tahoma" panose="020B0604030504040204" pitchFamily="34" charset="0"/>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56D1EEDB-E4BE-4DEF-869F-508438AC580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1"/>
          </a:solidFill>
          <a:latin typeface="Tahoma" panose="020B0604030504040204" pitchFamily="34" charset="0"/>
          <a:ea typeface="+mj-ea"/>
          <a:cs typeface="+mj-cs"/>
        </a:defRPr>
      </a:lvl1pPr>
      <a:lvl2pPr algn="ctr" rtl="0" fontAlgn="base">
        <a:spcBef>
          <a:spcPct val="0"/>
        </a:spcBef>
        <a:spcAft>
          <a:spcPct val="0"/>
        </a:spcAft>
        <a:defRPr sz="4400">
          <a:solidFill>
            <a:schemeClr val="tx1"/>
          </a:solidFill>
          <a:latin typeface="Tahoma" pitchFamily="34" charset="0"/>
        </a:defRPr>
      </a:lvl2pPr>
      <a:lvl3pPr algn="ctr" rtl="0" fontAlgn="base">
        <a:spcBef>
          <a:spcPct val="0"/>
        </a:spcBef>
        <a:spcAft>
          <a:spcPct val="0"/>
        </a:spcAft>
        <a:defRPr sz="4400">
          <a:solidFill>
            <a:schemeClr val="tx1"/>
          </a:solidFill>
          <a:latin typeface="Tahoma" pitchFamily="34" charset="0"/>
        </a:defRPr>
      </a:lvl3pPr>
      <a:lvl4pPr algn="ctr" rtl="0" fontAlgn="base">
        <a:spcBef>
          <a:spcPct val="0"/>
        </a:spcBef>
        <a:spcAft>
          <a:spcPct val="0"/>
        </a:spcAft>
        <a:defRPr sz="4400">
          <a:solidFill>
            <a:schemeClr val="tx1"/>
          </a:solidFill>
          <a:latin typeface="Tahoma" pitchFamily="34" charset="0"/>
        </a:defRPr>
      </a:lvl4pPr>
      <a:lvl5pPr algn="ctr" rtl="0" fontAlgn="base">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ahoma" panose="020B060403050404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ahoma" panose="020B060403050404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ahoma" panose="020B060403050404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Tahoma" panose="020B0604030504040204" pitchFamily="34" charset="0"/>
                <a:cs typeface="Tahoma" panose="020B0604030504040204" pitchFamily="34" charset="0"/>
              </a:defRPr>
            </a:lvl1pPr>
          </a:lstStyle>
          <a:p>
            <a:pPr>
              <a:defRPr/>
            </a:pPr>
            <a:fld id="{6E0C5291-511F-48FA-9FFF-E5F9532B2AEC}" type="datetimeFigureOut">
              <a:rPr lang="ru-RU"/>
              <a:pPr>
                <a:defRPr/>
              </a:pPr>
              <a:t>26.02.2016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Tahoma" panose="020B0604030504040204" pitchFamily="34" charset="0"/>
                <a:ea typeface="+mn-ea"/>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Tahoma" panose="020B0604030504040204" pitchFamily="34" charset="0"/>
                <a:cs typeface="Tahoma" panose="020B0604030504040204" pitchFamily="34" charset="0"/>
              </a:defRPr>
            </a:lvl1pPr>
          </a:lstStyle>
          <a:p>
            <a:pPr>
              <a:defRPr/>
            </a:pPr>
            <a:fld id="{6B881340-8A07-4486-AFE0-1D17E5D7BD02}"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kumimoji="1"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2pPr>
      <a:lvl3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3pPr>
      <a:lvl4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4pPr>
      <a:lvl5pPr algn="ctr" rtl="0" eaLnBrk="0" fontAlgn="base" hangingPunct="0">
        <a:spcBef>
          <a:spcPct val="0"/>
        </a:spcBef>
        <a:spcAft>
          <a:spcPct val="0"/>
        </a:spcAft>
        <a:defRPr kumimoji="1" sz="4400">
          <a:solidFill>
            <a:schemeClr val="tx1"/>
          </a:solidFill>
          <a:latin typeface="Tahoma" pitchFamily="34" charset="0"/>
          <a:ea typeface="Arial" charset="0"/>
          <a:cs typeface="Tahoma" pitchFamily="34" charset="0"/>
        </a:defRPr>
      </a:lvl5pPr>
      <a:lvl6pPr marL="457200" algn="ctr" rtl="0" fontAlgn="base">
        <a:spcBef>
          <a:spcPct val="0"/>
        </a:spcBef>
        <a:spcAft>
          <a:spcPct val="0"/>
        </a:spcAft>
        <a:defRPr sz="4400">
          <a:solidFill>
            <a:schemeClr val="tx1"/>
          </a:solidFill>
          <a:latin typeface="Calibri" charset="0"/>
          <a:ea typeface="Arial" charset="0"/>
        </a:defRPr>
      </a:lvl6pPr>
      <a:lvl7pPr marL="914400" algn="ctr" rtl="0" fontAlgn="base">
        <a:spcBef>
          <a:spcPct val="0"/>
        </a:spcBef>
        <a:spcAft>
          <a:spcPct val="0"/>
        </a:spcAft>
        <a:defRPr sz="4400">
          <a:solidFill>
            <a:schemeClr val="tx1"/>
          </a:solidFill>
          <a:latin typeface="Calibri" charset="0"/>
          <a:ea typeface="Arial" charset="0"/>
        </a:defRPr>
      </a:lvl7pPr>
      <a:lvl8pPr marL="1371600" algn="ctr" rtl="0" fontAlgn="base">
        <a:spcBef>
          <a:spcPct val="0"/>
        </a:spcBef>
        <a:spcAft>
          <a:spcPct val="0"/>
        </a:spcAft>
        <a:defRPr sz="4400">
          <a:solidFill>
            <a:schemeClr val="tx1"/>
          </a:solidFill>
          <a:latin typeface="Calibri" charset="0"/>
          <a:ea typeface="Arial" charset="0"/>
        </a:defRPr>
      </a:lvl8pPr>
      <a:lvl9pPr marL="1828800" algn="ctr" rtl="0" fontAlgn="base">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969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4566AE1E-7F7D-44E3-9332-D3251CFE0B05}" type="datetimeFigureOut">
              <a:rPr lang="ru-RU"/>
              <a:pPr>
                <a:defRPr/>
              </a:pPr>
              <a:t>26.02.2016</a:t>
            </a:fld>
            <a:endParaRPr lang="ru-R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Tahoma" panose="020B0604030504040204" pitchFamily="34" charset="0"/>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Tahoma" panose="020B0604030504040204" pitchFamily="34" charset="0"/>
                <a:cs typeface="+mn-cs"/>
              </a:defRPr>
            </a:lvl1pPr>
          </a:lstStyle>
          <a:p>
            <a:pPr>
              <a:defRPr/>
            </a:pPr>
            <a:fld id="{81BE5D42-6112-447B-B7A9-31C05809537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59" r:id="rId12"/>
    <p:sldLayoutId id="2147483760" r:id="rId13"/>
  </p:sldLayoutIdLst>
  <p:txStyles>
    <p:titleStyle>
      <a:lvl1pPr algn="l" rtl="0" fontAlgn="base">
        <a:lnSpc>
          <a:spcPct val="90000"/>
        </a:lnSpc>
        <a:spcBef>
          <a:spcPct val="0"/>
        </a:spcBef>
        <a:spcAft>
          <a:spcPct val="0"/>
        </a:spcAft>
        <a:defRPr sz="4400" kern="1200">
          <a:solidFill>
            <a:schemeClr val="tx1"/>
          </a:solidFill>
          <a:latin typeface="Tahoma" panose="020B0604030504040204" pitchFamily="34" charset="0"/>
          <a:ea typeface="+mj-ea"/>
          <a:cs typeface="+mj-cs"/>
        </a:defRPr>
      </a:lvl1pPr>
      <a:lvl2pPr algn="l" rtl="0" fontAlgn="base">
        <a:lnSpc>
          <a:spcPct val="90000"/>
        </a:lnSpc>
        <a:spcBef>
          <a:spcPct val="0"/>
        </a:spcBef>
        <a:spcAft>
          <a:spcPct val="0"/>
        </a:spcAft>
        <a:defRPr sz="4400">
          <a:solidFill>
            <a:schemeClr val="tx1"/>
          </a:solidFill>
          <a:latin typeface="Tahoma" pitchFamily="34" charset="0"/>
        </a:defRPr>
      </a:lvl2pPr>
      <a:lvl3pPr algn="l" rtl="0" fontAlgn="base">
        <a:lnSpc>
          <a:spcPct val="90000"/>
        </a:lnSpc>
        <a:spcBef>
          <a:spcPct val="0"/>
        </a:spcBef>
        <a:spcAft>
          <a:spcPct val="0"/>
        </a:spcAft>
        <a:defRPr sz="4400">
          <a:solidFill>
            <a:schemeClr val="tx1"/>
          </a:solidFill>
          <a:latin typeface="Tahoma" pitchFamily="34" charset="0"/>
        </a:defRPr>
      </a:lvl3pPr>
      <a:lvl4pPr algn="l" rtl="0" fontAlgn="base">
        <a:lnSpc>
          <a:spcPct val="90000"/>
        </a:lnSpc>
        <a:spcBef>
          <a:spcPct val="0"/>
        </a:spcBef>
        <a:spcAft>
          <a:spcPct val="0"/>
        </a:spcAft>
        <a:defRPr sz="4400">
          <a:solidFill>
            <a:schemeClr val="tx1"/>
          </a:solidFill>
          <a:latin typeface="Tahoma" pitchFamily="34" charset="0"/>
        </a:defRPr>
      </a:lvl4pPr>
      <a:lvl5pPr algn="l" rtl="0" fontAlgn="base">
        <a:lnSpc>
          <a:spcPct val="90000"/>
        </a:lnSpc>
        <a:spcBef>
          <a:spcPct val="0"/>
        </a:spcBef>
        <a:spcAft>
          <a:spcPct val="0"/>
        </a:spcAft>
        <a:defRPr sz="4400">
          <a:solidFill>
            <a:schemeClr val="tx1"/>
          </a:solidFill>
          <a:latin typeface="Tahoma" pitchFamily="34" charset="0"/>
        </a:defRPr>
      </a:lvl5pPr>
      <a:lvl6pPr marL="457200" algn="l" rtl="0" fontAlgn="base">
        <a:lnSpc>
          <a:spcPct val="90000"/>
        </a:lnSpc>
        <a:spcBef>
          <a:spcPct val="0"/>
        </a:spcBef>
        <a:spcAft>
          <a:spcPct val="0"/>
        </a:spcAft>
        <a:defRPr sz="4400">
          <a:solidFill>
            <a:schemeClr val="tx1"/>
          </a:solidFill>
          <a:latin typeface="Tahoma" pitchFamily="34" charset="0"/>
        </a:defRPr>
      </a:lvl6pPr>
      <a:lvl7pPr marL="914400" algn="l" rtl="0" fontAlgn="base">
        <a:lnSpc>
          <a:spcPct val="90000"/>
        </a:lnSpc>
        <a:spcBef>
          <a:spcPct val="0"/>
        </a:spcBef>
        <a:spcAft>
          <a:spcPct val="0"/>
        </a:spcAft>
        <a:defRPr sz="4400">
          <a:solidFill>
            <a:schemeClr val="tx1"/>
          </a:solidFill>
          <a:latin typeface="Tahoma" pitchFamily="34" charset="0"/>
        </a:defRPr>
      </a:lvl7pPr>
      <a:lvl8pPr marL="1371600" algn="l" rtl="0" fontAlgn="base">
        <a:lnSpc>
          <a:spcPct val="90000"/>
        </a:lnSpc>
        <a:spcBef>
          <a:spcPct val="0"/>
        </a:spcBef>
        <a:spcAft>
          <a:spcPct val="0"/>
        </a:spcAft>
        <a:defRPr sz="4400">
          <a:solidFill>
            <a:schemeClr val="tx1"/>
          </a:solidFill>
          <a:latin typeface="Tahoma" pitchFamily="34" charset="0"/>
        </a:defRPr>
      </a:lvl8pPr>
      <a:lvl9pPr marL="1828800" algn="l" rtl="0" fontAlgn="base">
        <a:lnSpc>
          <a:spcPct val="90000"/>
        </a:lnSpc>
        <a:spcBef>
          <a:spcPct val="0"/>
        </a:spcBef>
        <a:spcAft>
          <a:spcPct val="0"/>
        </a:spcAft>
        <a:defRPr sz="4400">
          <a:solidFill>
            <a:schemeClr val="tx1"/>
          </a:solidFill>
          <a:latin typeface="Tahoma"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Tahoma" panose="020B0604030504040204" pitchFamily="34" charset="0"/>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Tahoma" panose="020B0604030504040204" pitchFamily="34" charset="0"/>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Tahoma" panose="020B0604030504040204" pitchFamily="34" charset="0"/>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Tahoma" panose="020B0604030504040204" pitchFamily="34" charset="0"/>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Прямоугольник 5"/>
          <p:cNvSpPr>
            <a:spLocks noChangeArrowheads="1"/>
          </p:cNvSpPr>
          <p:nvPr/>
        </p:nvSpPr>
        <p:spPr bwMode="auto">
          <a:xfrm>
            <a:off x="1192213" y="3236913"/>
            <a:ext cx="6818312" cy="646112"/>
          </a:xfrm>
          <a:prstGeom prst="rect">
            <a:avLst/>
          </a:prstGeom>
          <a:noFill/>
          <a:ln w="9525">
            <a:noFill/>
            <a:miter lim="800000"/>
            <a:headEnd/>
            <a:tailEnd/>
          </a:ln>
        </p:spPr>
        <p:txBody>
          <a:bodyPr>
            <a:spAutoFit/>
          </a:bodyPr>
          <a:lstStyle/>
          <a:p>
            <a:pPr algn="ctr"/>
            <a:r>
              <a:rPr lang="ru-RU" b="1" dirty="0">
                <a:solidFill>
                  <a:schemeClr val="bg1"/>
                </a:solidFill>
                <a:latin typeface="Tahoma" pitchFamily="34" charset="0"/>
                <a:cs typeface="Tahoma" pitchFamily="34" charset="0"/>
              </a:rPr>
              <a:t>КРАСИВОЕ НАЗВАНИЕ</a:t>
            </a:r>
            <a:endParaRPr lang="en-US" b="1" dirty="0">
              <a:solidFill>
                <a:schemeClr val="bg1"/>
              </a:solidFill>
              <a:latin typeface="Tahoma" pitchFamily="34" charset="0"/>
              <a:cs typeface="Tahoma" pitchFamily="34" charset="0"/>
            </a:endParaRPr>
          </a:p>
          <a:p>
            <a:pPr algn="ctr"/>
            <a:r>
              <a:rPr lang="ru-RU" b="1" dirty="0">
                <a:solidFill>
                  <a:schemeClr val="bg1"/>
                </a:solidFill>
                <a:latin typeface="Tahoma" pitchFamily="34" charset="0"/>
                <a:cs typeface="Tahoma" pitchFamily="34" charset="0"/>
              </a:rPr>
              <a:t>ПО ЦЕНТРУ</a:t>
            </a:r>
          </a:p>
        </p:txBody>
      </p:sp>
      <p:pic>
        <p:nvPicPr>
          <p:cNvPr id="46082" name="Рисунок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6083" name="Рисунок 2"/>
          <p:cNvPicPr>
            <a:picLocks noChangeAspect="1"/>
          </p:cNvPicPr>
          <p:nvPr/>
        </p:nvPicPr>
        <p:blipFill>
          <a:blip r:embed="rId4"/>
          <a:srcRect/>
          <a:stretch>
            <a:fillRect/>
          </a:stretch>
        </p:blipFill>
        <p:spPr bwMode="auto">
          <a:xfrm>
            <a:off x="3975100" y="363538"/>
            <a:ext cx="1254125" cy="1254125"/>
          </a:xfrm>
          <a:prstGeom prst="rect">
            <a:avLst/>
          </a:prstGeom>
          <a:noFill/>
          <a:ln w="9525">
            <a:noFill/>
            <a:miter lim="800000"/>
            <a:headEnd/>
            <a:tailEnd/>
          </a:ln>
        </p:spPr>
      </p:pic>
      <p:sp>
        <p:nvSpPr>
          <p:cNvPr id="7" name="Прямоугольник 6"/>
          <p:cNvSpPr/>
          <p:nvPr/>
        </p:nvSpPr>
        <p:spPr>
          <a:xfrm>
            <a:off x="30163" y="1773238"/>
            <a:ext cx="9144000" cy="2184400"/>
          </a:xfrm>
          <a:prstGeom prst="rect">
            <a:avLst/>
          </a:prstGeom>
        </p:spPr>
        <p:txBody>
          <a:bodyPr>
            <a:spAutoFit/>
          </a:bodyPr>
          <a:lstStyle/>
          <a:p>
            <a:pPr algn="ctr" fontAlgn="auto">
              <a:spcBef>
                <a:spcPts val="0"/>
              </a:spcBef>
              <a:spcAft>
                <a:spcPts val="0"/>
              </a:spcAft>
              <a:defRPr/>
            </a:pPr>
            <a:r>
              <a:rPr lang="en-US" altLang="ru-RU" sz="3200" b="1" dirty="0">
                <a:solidFill>
                  <a:schemeClr val="bg1">
                    <a:lumMod val="20000"/>
                    <a:lumOff val="80000"/>
                  </a:schemeClr>
                </a:solidFill>
                <a:latin typeface="Tahoma" pitchFamily="34" charset="0"/>
                <a:cs typeface="Tahoma" pitchFamily="34" charset="0"/>
              </a:rPr>
              <a:t>HIGHER SCHOOL OF ECONOMICS </a:t>
            </a:r>
          </a:p>
          <a:p>
            <a:pPr algn="ctr" fontAlgn="auto">
              <a:spcBef>
                <a:spcPts val="0"/>
              </a:spcBef>
              <a:spcAft>
                <a:spcPts val="0"/>
              </a:spcAft>
              <a:defRPr/>
            </a:pPr>
            <a:r>
              <a:rPr lang="en-US" altLang="ru-RU" sz="3200" b="1" dirty="0">
                <a:solidFill>
                  <a:schemeClr val="bg1">
                    <a:lumMod val="20000"/>
                    <a:lumOff val="80000"/>
                  </a:schemeClr>
                </a:solidFill>
                <a:latin typeface="Tahoma" pitchFamily="34" charset="0"/>
                <a:cs typeface="Tahoma" pitchFamily="34" charset="0"/>
              </a:rPr>
              <a:t> ST. PETERSBURG</a:t>
            </a:r>
          </a:p>
          <a:p>
            <a:pPr algn="ctr" fontAlgn="auto">
              <a:lnSpc>
                <a:spcPct val="200000"/>
              </a:lnSpc>
              <a:spcBef>
                <a:spcPts val="0"/>
              </a:spcBef>
              <a:spcAft>
                <a:spcPts val="0"/>
              </a:spcAft>
              <a:defRPr/>
            </a:pPr>
            <a:r>
              <a:rPr lang="en-US" altLang="ru-RU" sz="2400" dirty="0">
                <a:solidFill>
                  <a:schemeClr val="bg1">
                    <a:lumMod val="20000"/>
                    <a:lumOff val="80000"/>
                  </a:schemeClr>
                </a:solidFill>
                <a:latin typeface="Tahoma" pitchFamily="34" charset="0"/>
                <a:cs typeface="Tahoma" pitchFamily="34" charset="0"/>
              </a:rPr>
              <a:t>WINDOW TO THE WORLD — WINDOW TO RUSSIA</a:t>
            </a:r>
            <a:endParaRPr lang="ru-RU" altLang="ru-RU" sz="2400" dirty="0">
              <a:solidFill>
                <a:schemeClr val="bg1">
                  <a:lumMod val="20000"/>
                  <a:lumOff val="80000"/>
                </a:schemeClr>
              </a:solidFill>
              <a:latin typeface="Tahoma" pitchFamily="34" charset="0"/>
              <a:cs typeface="Tahoma" pitchFamily="34" charset="0"/>
            </a:endParaRPr>
          </a:p>
          <a:p>
            <a:pPr algn="ctr" fontAlgn="auto">
              <a:spcBef>
                <a:spcPts val="0"/>
              </a:spcBef>
              <a:spcAft>
                <a:spcPts val="0"/>
              </a:spcAft>
              <a:defRPr/>
            </a:pPr>
            <a:endParaRPr lang="en-US" altLang="ru-RU" sz="2400" spc="50" dirty="0">
              <a:solidFill>
                <a:schemeClr val="bg1"/>
              </a:solidFill>
              <a:latin typeface="Tahoma" pitchFamily="34" charset="0"/>
              <a:cs typeface="Tahoma" pitchFamily="34" charset="0"/>
            </a:endParaRPr>
          </a:p>
        </p:txBody>
      </p:sp>
      <p:sp>
        <p:nvSpPr>
          <p:cNvPr id="9" name="Прямоугольник 8"/>
          <p:cNvSpPr/>
          <p:nvPr/>
        </p:nvSpPr>
        <p:spPr>
          <a:xfrm>
            <a:off x="4284663" y="5967413"/>
            <a:ext cx="4662487" cy="461962"/>
          </a:xfrm>
          <a:prstGeom prst="rect">
            <a:avLst/>
          </a:prstGeom>
        </p:spPr>
        <p:txBody>
          <a:bodyPr>
            <a:spAutoFit/>
          </a:bodyPr>
          <a:lstStyle/>
          <a:p>
            <a:pPr algn="r" fontAlgn="auto">
              <a:spcBef>
                <a:spcPts val="0"/>
              </a:spcBef>
              <a:spcAft>
                <a:spcPts val="0"/>
              </a:spcAft>
              <a:defRPr/>
            </a:pPr>
            <a:r>
              <a:rPr lang="en-US" altLang="ru-RU" sz="2400" dirty="0">
                <a:solidFill>
                  <a:schemeClr val="bg1">
                    <a:lumMod val="40000"/>
                    <a:lumOff val="60000"/>
                  </a:schemeClr>
                </a:solidFill>
                <a:latin typeface="Tahoma" panose="020B0604030504040204" pitchFamily="34" charset="0"/>
                <a:cs typeface="Tahoma" panose="020B0604030504040204" pitchFamily="34" charset="0"/>
              </a:rPr>
              <a:t>http://sh.spb.hse.ru/en/history/</a:t>
            </a:r>
            <a:endParaRPr lang="en-US" altLang="ru-RU" spc="50" dirty="0">
              <a:solidFill>
                <a:schemeClr val="bg1">
                  <a:lumMod val="40000"/>
                  <a:lumOff val="60000"/>
                </a:schemeClr>
              </a:solidFill>
              <a:latin typeface="Tahoma" panose="020B0604030504040204" pitchFamily="34" charset="0"/>
              <a:cs typeface="Tahoma" panose="020B0604030504040204"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loria-nnov.ru/img/gallery/bus-tours/petersburg/7.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1352" y="0"/>
            <a:ext cx="9525000" cy="7610476"/>
          </a:xfrm>
          <a:prstGeom prst="rect">
            <a:avLst/>
          </a:prstGeom>
          <a:noFill/>
          <a:extLst/>
        </p:spPr>
      </p:pic>
      <p:sp>
        <p:nvSpPr>
          <p:cNvPr id="11" name="Прямоугольник 10"/>
          <p:cNvSpPr/>
          <p:nvPr/>
        </p:nvSpPr>
        <p:spPr>
          <a:xfrm>
            <a:off x="1056112" y="1772816"/>
            <a:ext cx="7632848" cy="4752528"/>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nSpc>
                <a:spcPct val="150000"/>
              </a:lnSpc>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Adrian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Selin</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Ivan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Kuzma</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Kurushkin</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Evgenii</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Anisimov</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(award of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the Russian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government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in the field of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culture)</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 project s</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upported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by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the Russian Humanities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Foundation.</a:t>
            </a:r>
          </a:p>
          <a:p>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Foci of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research</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orders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and borderlands as complex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phenomena;</a:t>
            </a:r>
          </a:p>
          <a:p>
            <a:pPr marL="342900" lvl="0" indent="-342900">
              <a:buFont typeface="Wingdings" panose="05000000000000000000" pitchFamily="2" charset="2"/>
              <a:buChar char="ü"/>
            </a:pPr>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Social and cultural history;</a:t>
            </a:r>
          </a:p>
          <a:p>
            <a:pPr lvl="0"/>
            <a:endParaRPr lang="en-US"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transboundary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entanglements and imagined borders </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case study:</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nl-NL"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Russian-Swedish </a:t>
            </a:r>
            <a:r>
              <a:rPr lang="nl-NL" sz="1900" dirty="0">
                <a:solidFill>
                  <a:schemeClr val="tx1"/>
                </a:solidFill>
                <a:latin typeface="Tahoma" panose="020B0604030504040204" pitchFamily="34" charset="0"/>
                <a:ea typeface="Tahoma" panose="020B0604030504040204" pitchFamily="34" charset="0"/>
                <a:cs typeface="Tahoma" panose="020B0604030504040204" pitchFamily="34" charset="0"/>
              </a:rPr>
              <a:t>border in </a:t>
            </a:r>
            <a:r>
              <a:rPr lang="nl-NL"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Ingria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(incorporating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BA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students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research project on GIS</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8071" name="Прямоугольник 6"/>
          <p:cNvSpPr>
            <a:spLocks noChangeArrowheads="1"/>
          </p:cNvSpPr>
          <p:nvPr/>
        </p:nvSpPr>
        <p:spPr bwMode="auto">
          <a:xfrm>
            <a:off x="2722563" y="3967163"/>
            <a:ext cx="5692775" cy="307777"/>
          </a:xfrm>
          <a:prstGeom prst="rect">
            <a:avLst/>
          </a:prstGeom>
          <a:noFill/>
          <a:ln w="9525">
            <a:noFill/>
            <a:miter lim="800000"/>
            <a:headEnd/>
            <a:tailEnd/>
          </a:ln>
        </p:spPr>
        <p:txBody>
          <a:bodyPr>
            <a:spAutoFit/>
          </a:bodyPr>
          <a:lstStyle/>
          <a:p>
            <a:endParaRPr lang="ru-RU" sz="1400" dirty="0">
              <a:latin typeface="Tahoma" pitchFamily="34" charset="0"/>
              <a:cs typeface="Tahoma" pitchFamily="34" charset="0"/>
            </a:endParaRPr>
          </a:p>
        </p:txBody>
      </p:sp>
      <p:sp>
        <p:nvSpPr>
          <p:cNvPr id="12" name="Текст 2"/>
          <p:cNvSpPr txBox="1">
            <a:spLocks/>
          </p:cNvSpPr>
          <p:nvPr/>
        </p:nvSpPr>
        <p:spPr>
          <a:xfrm>
            <a:off x="4380265" y="3834479"/>
            <a:ext cx="4015440" cy="207390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Tahoma" panose="020B060403050404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Tahoma" panose="020B060403050404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Tahoma" panose="020B060403050404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Tahom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ru-RU" sz="1600" b="1" i="1" dirty="0">
              <a:solidFill>
                <a:schemeClr val="tx2"/>
              </a:solidFill>
              <a:latin typeface="Book Antiqua" panose="02040602050305030304" pitchFamily="18" charset="0"/>
            </a:endParaRPr>
          </a:p>
        </p:txBody>
      </p:sp>
      <p:sp>
        <p:nvSpPr>
          <p:cNvPr id="13" name="Прямоугольник 12"/>
          <p:cNvSpPr/>
          <p:nvPr/>
        </p:nvSpPr>
        <p:spPr>
          <a:xfrm>
            <a:off x="1331640" y="419471"/>
            <a:ext cx="6480720" cy="1200329"/>
          </a:xfrm>
          <a:prstGeom prst="rect">
            <a:avLst/>
          </a:prstGeom>
        </p:spPr>
        <p:txBody>
          <a:bodyPr wrap="squar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Social and cultural </a:t>
            </a:r>
            <a:r>
              <a:rPr lang="en-US" sz="2400" b="1" dirty="0" smtClean="0">
                <a:latin typeface="Tahoma" panose="020B0604030504040204" pitchFamily="34" charset="0"/>
                <a:ea typeface="Tahoma" panose="020B0604030504040204" pitchFamily="34" charset="0"/>
                <a:cs typeface="Tahoma" panose="020B0604030504040204" pitchFamily="34" charset="0"/>
              </a:rPr>
              <a:t>history/History </a:t>
            </a:r>
            <a:r>
              <a:rPr lang="en-US" sz="2400" b="1" dirty="0">
                <a:latin typeface="Tahoma" panose="020B0604030504040204" pitchFamily="34" charset="0"/>
                <a:ea typeface="Tahoma" panose="020B0604030504040204" pitchFamily="34" charset="0"/>
                <a:cs typeface="Tahoma" panose="020B0604030504040204" pitchFamily="34" charset="0"/>
              </a:rPr>
              <a:t>of borders </a:t>
            </a:r>
            <a:r>
              <a:rPr lang="en-US" sz="2400" b="1" dirty="0" smtClean="0">
                <a:latin typeface="Tahoma" panose="020B0604030504040204" pitchFamily="34" charset="0"/>
                <a:ea typeface="Tahoma" panose="020B0604030504040204" pitchFamily="34" charset="0"/>
                <a:cs typeface="Tahoma" panose="020B0604030504040204" pitchFamily="34" charset="0"/>
              </a:rPr>
              <a:t>and </a:t>
            </a:r>
            <a:r>
              <a:rPr lang="en-US" sz="2400" b="1" dirty="0">
                <a:latin typeface="Tahoma" panose="020B0604030504040204" pitchFamily="34" charset="0"/>
                <a:ea typeface="Tahoma" panose="020B0604030504040204" pitchFamily="34" charset="0"/>
                <a:cs typeface="Tahoma" panose="020B0604030504040204" pitchFamily="34" charset="0"/>
              </a:rPr>
              <a:t>borderlands</a:t>
            </a:r>
            <a:endParaRPr lang="ru-RU" sz="2400" b="1" dirty="0">
              <a:latin typeface="Tahoma" panose="020B0604030504040204" pitchFamily="34" charset="0"/>
              <a:ea typeface="Tahoma" panose="020B0604030504040204" pitchFamily="34" charset="0"/>
              <a:cs typeface="Tahoma" panose="020B0604030504040204" pitchFamily="34" charset="0"/>
            </a:endParaRPr>
          </a:p>
          <a:p>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632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8325" t="-586" r="22301" b="29086"/>
          <a:stretch/>
        </p:blipFill>
        <p:spPr>
          <a:xfrm>
            <a:off x="0" y="-226510"/>
            <a:ext cx="9170744" cy="7084510"/>
          </a:xfrm>
          <a:prstGeom prst="rect">
            <a:avLst/>
          </a:prstGeom>
        </p:spPr>
      </p:pic>
      <p:sp>
        <p:nvSpPr>
          <p:cNvPr id="13" name="Прямоугольник 12"/>
          <p:cNvSpPr/>
          <p:nvPr/>
        </p:nvSpPr>
        <p:spPr>
          <a:xfrm>
            <a:off x="906290" y="1628800"/>
            <a:ext cx="7568598" cy="4824536"/>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Ivan </a:t>
            </a:r>
            <a:r>
              <a:rPr lang="en-US" sz="2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Adrian </a:t>
            </a:r>
            <a:r>
              <a:rPr lang="en-US" sz="2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Selin</a:t>
            </a:r>
            <a:endPar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ru-R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ombines</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research and teaching methodologies</a:t>
            </a:r>
            <a:r>
              <a:rPr lang="nl-NL" sz="2200" dirty="0">
                <a:solidFill>
                  <a:schemeClr val="tx1"/>
                </a:solidFill>
                <a:latin typeface="Tahoma" panose="020B0604030504040204" pitchFamily="34" charset="0"/>
                <a:ea typeface="Tahoma" panose="020B0604030504040204" pitchFamily="34" charset="0"/>
                <a:cs typeface="Tahoma" panose="020B0604030504040204" pitchFamily="34" charset="0"/>
              </a:rPr>
              <a:t> in digital humanities</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specifically digital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a:t>
            </a:r>
          </a:p>
          <a:p>
            <a:pPr marL="285750" lvl="0" indent="-285750">
              <a:buFont typeface="Wingdings" panose="05000000000000000000" pitchFamily="2" charset="2"/>
              <a:buChar char="ü"/>
            </a:pPr>
            <a:endParaRPr lang="ru-R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develops GIS and other historical </a:t>
            </a:r>
            <a:r>
              <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rPr>
              <a:t>databases a</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 part of BA and MA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curricula;</a:t>
            </a:r>
          </a:p>
          <a:p>
            <a:pPr marL="285750" lvl="0" indent="-285750">
              <a:buFont typeface="Wingdings" panose="05000000000000000000" pitchFamily="2" charset="2"/>
              <a:buChar char="ü"/>
            </a:pPr>
            <a:endParaRPr lang="ru-RU"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runs an Applied GIS in Humanities research/study group jointly between the Department of History (HSE Saint Petersburg) and the Department of Linguistics (HSE Moscow) and published </a:t>
            </a:r>
            <a:r>
              <a:rPr lang="nl-NL" sz="2200" dirty="0">
                <a:solidFill>
                  <a:schemeClr val="tx1"/>
                </a:solidFill>
                <a:latin typeface="Tahoma" panose="020B0604030504040204" pitchFamily="34" charset="0"/>
                <a:ea typeface="Tahoma" panose="020B0604030504040204" pitchFamily="34" charset="0"/>
                <a:cs typeface="Tahoma" panose="020B0604030504040204" pitchFamily="34" charset="0"/>
              </a:rPr>
              <a:t>a GIS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on linguistic, social and religious composition of the population of the Russian Empire and the early Soviet Union. </a:t>
            </a:r>
            <a:endParaRPr lang="en-US" sz="2200" b="1" dirty="0">
              <a:solidFill>
                <a:schemeClr val="tx1"/>
              </a:solidFill>
              <a:latin typeface="Tahoma" pitchFamily="34" charset="0"/>
              <a:ea typeface="Tahoma" pitchFamily="34" charset="0"/>
              <a:cs typeface="Tahoma" pitchFamily="34" charset="0"/>
            </a:endParaRPr>
          </a:p>
        </p:txBody>
      </p:sp>
      <p:sp>
        <p:nvSpPr>
          <p:cNvPr id="2" name="Прямоугольник 1"/>
          <p:cNvSpPr/>
          <p:nvPr/>
        </p:nvSpPr>
        <p:spPr>
          <a:xfrm>
            <a:off x="1691680" y="404664"/>
            <a:ext cx="5832648" cy="1200329"/>
          </a:xfrm>
          <a:prstGeom prst="rect">
            <a:avLst/>
          </a:prstGeom>
        </p:spPr>
        <p:txBody>
          <a:bodyPr wrap="squar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Historical Geography, Digital Humanities, </a:t>
            </a:r>
          </a:p>
          <a:p>
            <a:pPr algn="ctr"/>
            <a:r>
              <a:rPr lang="en-US" sz="2400" b="1" dirty="0">
                <a:latin typeface="Tahoma" panose="020B0604030504040204" pitchFamily="34" charset="0"/>
                <a:ea typeface="Tahoma" panose="020B0604030504040204" pitchFamily="34" charset="0"/>
                <a:cs typeface="Tahoma" panose="020B0604030504040204" pitchFamily="34" charset="0"/>
              </a:rPr>
              <a:t>and GIS </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423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73024" y="-24805"/>
            <a:ext cx="9217024" cy="7154069"/>
          </a:xfrm>
          <a:prstGeom prst="rect">
            <a:avLst/>
          </a:prstGeom>
        </p:spPr>
      </p:pic>
      <p:sp>
        <p:nvSpPr>
          <p:cNvPr id="16" name="Прямоугольник 15"/>
          <p:cNvSpPr/>
          <p:nvPr/>
        </p:nvSpPr>
        <p:spPr>
          <a:xfrm>
            <a:off x="827584" y="1340768"/>
            <a:ext cx="7522000" cy="532859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sz="19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Zhanna</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900" b="1" dirty="0" err="1">
                <a:solidFill>
                  <a:schemeClr val="tx1"/>
                </a:solidFill>
                <a:latin typeface="Tahoma" panose="020B0604030504040204" pitchFamily="34" charset="0"/>
                <a:ea typeface="Tahoma" panose="020B0604030504040204" pitchFamily="34" charset="0"/>
                <a:cs typeface="Tahoma" panose="020B0604030504040204" pitchFamily="34" charset="0"/>
              </a:rPr>
              <a:t>Kormina</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Ivan </a:t>
            </a:r>
            <a:r>
              <a:rPr lang="en-US" sz="19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Nikolai </a:t>
            </a:r>
            <a:r>
              <a:rPr lang="en-US" sz="1900" b="1" dirty="0" err="1">
                <a:solidFill>
                  <a:schemeClr val="tx1"/>
                </a:solidFill>
                <a:latin typeface="Tahoma" panose="020B0604030504040204" pitchFamily="34" charset="0"/>
                <a:ea typeface="Tahoma" panose="020B0604030504040204" pitchFamily="34" charset="0"/>
                <a:cs typeface="Tahoma" panose="020B0604030504040204" pitchFamily="34" charset="0"/>
              </a:rPr>
              <a:t>Ssorin-Chaikov</a:t>
            </a:r>
            <a:r>
              <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Evgeny </a:t>
            </a:r>
            <a:r>
              <a:rPr lang="en-US" sz="19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Khvalkov</a:t>
            </a:r>
            <a:endPar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Goals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of research:</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explore the reassertion of religion in new cultural forms and historical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dynamics;</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sz="1900" dirty="0" err="1">
                <a:solidFill>
                  <a:schemeClr val="tx1"/>
                </a:solidFill>
                <a:latin typeface="Tahoma" panose="020B0604030504040204" pitchFamily="34" charset="0"/>
                <a:ea typeface="Tahoma" panose="020B0604030504040204" pitchFamily="34" charset="0"/>
                <a:cs typeface="Tahoma" panose="020B0604030504040204" pitchFamily="34" charset="0"/>
              </a:rPr>
              <a:t>theorise</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the  “post-secular” (</a:t>
            </a:r>
            <a:r>
              <a:rPr lang="en-US" sz="1900" dirty="0" err="1">
                <a:solidFill>
                  <a:schemeClr val="tx1"/>
                </a:solidFill>
                <a:latin typeface="Tahoma" panose="020B0604030504040204" pitchFamily="34" charset="0"/>
                <a:ea typeface="Tahoma" panose="020B0604030504040204" pitchFamily="34" charset="0"/>
                <a:cs typeface="Tahoma" panose="020B0604030504040204" pitchFamily="34" charset="0"/>
              </a:rPr>
              <a:t>Habermas</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 combining anthropological and historical research methods that include fieldwork and collection of oral-historical and archival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materials</a:t>
            </a:r>
          </a:p>
          <a:p>
            <a:pPr lvl="0"/>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F</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oci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of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omparative </a:t>
            </a: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perspective in the history and anthropology of Christianity, Buddhism, shamanism and other religions </a:t>
            </a: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systems;</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in-depth exploration of multiplicity of everyday religious practices, as well as of boundaries of secularisms and religiosities.</a:t>
            </a:r>
            <a:endParaRPr lang="ru-RU"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p:cNvSpPr/>
          <p:nvPr/>
        </p:nvSpPr>
        <p:spPr>
          <a:xfrm>
            <a:off x="1639503" y="558988"/>
            <a:ext cx="5791970" cy="461665"/>
          </a:xfrm>
          <a:prstGeom prst="rect">
            <a:avLst/>
          </a:prstGeom>
        </p:spPr>
        <p:txBody>
          <a:bodyPr wrap="non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History and anthropology of religion</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4649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0"/>
            <a:ext cx="9144000" cy="6858000"/>
          </a:xfrm>
          <a:prstGeom prst="rect">
            <a:avLst/>
          </a:prstGeom>
        </p:spPr>
      </p:pic>
      <p:sp>
        <p:nvSpPr>
          <p:cNvPr id="19" name="Прямоугольник 18"/>
          <p:cNvSpPr/>
          <p:nvPr/>
        </p:nvSpPr>
        <p:spPr>
          <a:xfrm>
            <a:off x="891834" y="1052736"/>
            <a:ext cx="7496590" cy="5400600"/>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342900" indent="-342900">
              <a:buFont typeface="Wingdings" panose="05000000000000000000" pitchFamily="2" charset="2"/>
              <a:buChar char="ü"/>
            </a:pPr>
            <a:endParaRPr lang="en-US" sz="17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Partnership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with DAAD – The German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Academic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Exchange Service)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long-term associate professorship at the HSE department of History in St. Petersburg in May 2014.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Dietmar</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Wulff</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(Bielefeld University, Voronezh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State University,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HSE – Saint-Petersburg</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panose="05000000000000000000" pitchFamily="2" charset="2"/>
              <a:buChar char="ü"/>
            </a:pP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German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and Central European history is well represented at HSE Saint Petersburg. Three of its faculty members are engaged in teaching and researching the 19th and 20th history of German speaking countries and their relationship with Russia.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Dietmar</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Wulff</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has published widely on German-Russian relations in the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19th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and 20th century and organizes the annual DAAD HSE S</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ummer School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for German students in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Saint-Petersburg</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Alexander </a:t>
            </a:r>
            <a:r>
              <a:rPr lang="en-US" sz="1600" b="1" dirty="0" err="1">
                <a:solidFill>
                  <a:schemeClr val="tx1"/>
                </a:solidFill>
                <a:latin typeface="Tahoma" panose="020B0604030504040204" pitchFamily="34" charset="0"/>
                <a:ea typeface="Tahoma" panose="020B0604030504040204" pitchFamily="34" charset="0"/>
                <a:cs typeface="Tahoma" panose="020B0604030504040204" pitchFamily="34" charset="0"/>
              </a:rPr>
              <a:t>Khriakov</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who was awarded a university wide teaching prize in 2015, concentrates on German historians and their complex relationship with National socialism.  </a:t>
            </a: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Nathan </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Marcus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is an economic historian with a forth-coming book on Austrian history of the 1920s (HUP 2016). His next project compares the German and Austrian currency reforms that followed upon WWII</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132837" y="304361"/>
            <a:ext cx="4878325" cy="646331"/>
          </a:xfrm>
          <a:prstGeom prst="rect">
            <a:avLst/>
          </a:prstGeom>
        </p:spPr>
        <p:txBody>
          <a:bodyPr wrap="square">
            <a:spAutoFit/>
          </a:bodyPr>
          <a:lstStyle/>
          <a:p>
            <a:pPr algn="ct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Germany and Central Europe</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580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Рисунок 2"/>
          <p:cNvPicPr>
            <a:picLocks noChangeAspect="1"/>
          </p:cNvPicPr>
          <p:nvPr/>
        </p:nvPicPr>
        <p:blipFill>
          <a:blip r:embed="rId2"/>
          <a:srcRect/>
          <a:stretch>
            <a:fillRect/>
          </a:stretch>
        </p:blipFill>
        <p:spPr bwMode="auto">
          <a:xfrm>
            <a:off x="0" y="11008"/>
            <a:ext cx="9144001" cy="6858001"/>
          </a:xfrm>
          <a:prstGeom prst="rect">
            <a:avLst/>
          </a:prstGeom>
          <a:noFill/>
          <a:ln w="9525">
            <a:noFill/>
            <a:miter lim="800000"/>
            <a:headEnd/>
            <a:tailEnd/>
          </a:ln>
        </p:spPr>
      </p:pic>
      <p:sp>
        <p:nvSpPr>
          <p:cNvPr id="2" name="Прямоугольник 1"/>
          <p:cNvSpPr/>
          <p:nvPr/>
        </p:nvSpPr>
        <p:spPr>
          <a:xfrm>
            <a:off x="623888" y="188913"/>
            <a:ext cx="4681537" cy="8032968"/>
          </a:xfrm>
          <a:prstGeom prst="rect">
            <a:avLst/>
          </a:prstGeom>
        </p:spPr>
        <p:txBody>
          <a:bodyPr>
            <a:spAutoFit/>
          </a:bodyPr>
          <a:lstStyle/>
          <a:p>
            <a:pPr fontAlgn="auto">
              <a:spcBef>
                <a:spcPts val="0"/>
              </a:spcBef>
              <a:spcAft>
                <a:spcPts val="0"/>
              </a:spcAft>
              <a:defRPr/>
            </a:pPr>
            <a:r>
              <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rPr>
              <a:t>   BA in History today:</a:t>
            </a:r>
            <a:endParaRPr lang="en-US" sz="1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Courses in Russian and English in all </a:t>
            </a:r>
            <a:r>
              <a:rPr lang="en-US" sz="15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time periods </a:t>
            </a: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and areas of Russian and World </a:t>
            </a:r>
            <a:r>
              <a:rPr lang="en-US" sz="15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History</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140 students</a:t>
            </a: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Student research supervised by established scholars from the Department</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Archeological, museum, and archival internships </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Annual international summer/winter schools in English</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Student exchange with HSE Moscow</a:t>
            </a:r>
          </a:p>
          <a:p>
            <a:pPr marL="285750" indent="-285750" fontAlgn="auto">
              <a:spcBef>
                <a:spcPts val="0"/>
              </a:spcBef>
              <a:spcAft>
                <a:spcPts val="0"/>
              </a:spcAft>
              <a:buFont typeface="Wingdings" pitchFamily="2" charset="2"/>
              <a:buChar char="ü"/>
              <a:defRPr/>
            </a:pPr>
            <a:endPar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itchFamily="2" charset="2"/>
              <a:buChar char="ü"/>
              <a:defRPr/>
            </a:pPr>
            <a:r>
              <a:rPr lang="en-US" sz="1500" b="1" dirty="0">
                <a:solidFill>
                  <a:srgbClr val="FFFFFF"/>
                </a:solidFill>
                <a:latin typeface="Tahoma" panose="020B0604030504040204" pitchFamily="34" charset="0"/>
                <a:ea typeface="Tahoma" panose="020B0604030504040204" pitchFamily="34" charset="0"/>
                <a:cs typeface="Tahoma" panose="020B0604030504040204" pitchFamily="34" charset="0"/>
              </a:rPr>
              <a:t>Vibrant student life in the cultural capital of Russia</a:t>
            </a: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0"/>
            <a:ext cx="9353668" cy="7161402"/>
          </a:xfrm>
          <a:prstGeom prst="rect">
            <a:avLst/>
          </a:prstGeom>
          <a:noFill/>
          <a:extLst/>
        </p:spPr>
      </p:pic>
      <p:sp>
        <p:nvSpPr>
          <p:cNvPr id="17" name="Прямоугольник 16"/>
          <p:cNvSpPr/>
          <p:nvPr/>
        </p:nvSpPr>
        <p:spPr>
          <a:xfrm>
            <a:off x="1062070" y="980728"/>
            <a:ext cx="7172325" cy="5653865"/>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31775" lvl="0" fontAlgn="auto">
              <a:lnSpc>
                <a:spcPct val="150000"/>
              </a:lnSpc>
              <a:spcBef>
                <a:spcPts val="600"/>
              </a:spcBef>
              <a:spcAft>
                <a:spcPts val="0"/>
              </a:spcAft>
              <a:defRPr/>
            </a:pPr>
            <a:endParaRPr lang="en-US" dirty="0">
              <a:solidFill>
                <a:prstClr val="black">
                  <a:lumMod val="85000"/>
                  <a:lumOff val="15000"/>
                </a:prstClr>
              </a:solidFill>
              <a:latin typeface="Tahoma" pitchFamily="34" charset="0"/>
              <a:ea typeface="Tahoma" pitchFamily="34" charset="0"/>
              <a:cs typeface="Tahoma"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Opened in 2015</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Language of instruction – English</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Length of study - 2 years </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Total number of credits - 120 ECTS</a:t>
            </a: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Number of students: 15 Russian,  8 international</a:t>
            </a: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Key Program Features</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Unique combination of academic and professional training</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Interdisciplinary approach – admission of students  with a background in any academic discipline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Special emphasis on the practical use of historical knowledge through focusing on research work and practically oriented MA theses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Internships and projects in order to obtain cross-cultural skills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Active learning methods - case studies, research seminars, master classes and internships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Focus on digital humanities in teaching and research using modern IT </a:t>
            </a:r>
          </a:p>
          <a:p>
            <a:pPr marL="285750" lvl="0" indent="-285750" fontAlgn="auto">
              <a:spcBef>
                <a:spcPts val="0"/>
              </a:spcBef>
              <a:spcAft>
                <a:spcPts val="0"/>
              </a:spcAft>
              <a:buFont typeface="Wingdings" pitchFamily="2" charset="2"/>
              <a:buChar char="ü"/>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Partnership with University of </a:t>
            </a:r>
            <a:r>
              <a:rPr lang="en-US" dirty="0" err="1">
                <a:solidFill>
                  <a:prstClr val="black"/>
                </a:solidFill>
                <a:latin typeface="Tahoma" panose="020B0604030504040204" pitchFamily="34" charset="0"/>
                <a:ea typeface="Tahoma" panose="020B0604030504040204" pitchFamily="34" charset="0"/>
                <a:cs typeface="Tahoma" panose="020B0604030504040204" pitchFamily="34" charset="0"/>
              </a:rPr>
              <a:t>Jyväskylä</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(Finland) Student exchange (One semester abroad) + Intensive joint course</a:t>
            </a:r>
          </a:p>
          <a:p>
            <a:pPr marL="285750" lvl="0" indent="-285750" fontAlgn="auto">
              <a:spcBef>
                <a:spcPts val="0"/>
              </a:spcBef>
              <a:spcAft>
                <a:spcPts val="0"/>
              </a:spcAft>
              <a:buFont typeface="Wingdings" pitchFamily="2" charset="2"/>
              <a:buChar char="ü"/>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fontAlgn="auto">
              <a:spcBef>
                <a:spcPts val="0"/>
              </a:spcBef>
              <a:spcAft>
                <a:spcPts val="0"/>
              </a:spcAf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ru-RU"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31775" lvl="0" fontAlgn="auto">
              <a:lnSpc>
                <a:spcPct val="150000"/>
              </a:lnSpc>
              <a:spcBef>
                <a:spcPts val="600"/>
              </a:spcBef>
              <a:spcAft>
                <a:spcPts val="0"/>
              </a:spcAft>
              <a:defRPr/>
            </a:pPr>
            <a:endParaRPr lang="en-US" dirty="0">
              <a:solidFill>
                <a:prstClr val="black">
                  <a:lumMod val="85000"/>
                  <a:lumOff val="15000"/>
                </a:prstClr>
              </a:solidFill>
              <a:latin typeface="Tahoma" pitchFamily="34" charset="0"/>
              <a:ea typeface="Tahoma" pitchFamily="34" charset="0"/>
              <a:cs typeface="Tahoma" pitchFamily="34" charset="0"/>
            </a:endParaRPr>
          </a:p>
        </p:txBody>
      </p:sp>
      <p:sp>
        <p:nvSpPr>
          <p:cNvPr id="3" name="Прямоугольник 2"/>
          <p:cNvSpPr/>
          <p:nvPr/>
        </p:nvSpPr>
        <p:spPr>
          <a:xfrm>
            <a:off x="467544" y="188640"/>
            <a:ext cx="8424936" cy="646331"/>
          </a:xfrm>
          <a:prstGeom prst="rect">
            <a:avLst/>
          </a:prstGeom>
        </p:spPr>
        <p:txBody>
          <a:bodyPr wrap="square">
            <a:spAutoFit/>
          </a:bodyPr>
          <a:lstStyle/>
          <a:p>
            <a:pPr algn="ctr"/>
            <a:r>
              <a:rPr lang="en-US" b="1" dirty="0">
                <a:solidFill>
                  <a:srgbClr val="262626"/>
                </a:solidFill>
                <a:latin typeface="Tahoma" pitchFamily="34" charset="0"/>
                <a:cs typeface="Tahoma" pitchFamily="34" charset="0"/>
              </a:rPr>
              <a:t> INTERNATIONAL MASTER’S PROGRAM</a:t>
            </a:r>
          </a:p>
          <a:p>
            <a:pPr algn="ctr"/>
            <a:r>
              <a:rPr lang="en-US" b="1" dirty="0">
                <a:solidFill>
                  <a:srgbClr val="262626"/>
                </a:solidFill>
                <a:latin typeface="Tahoma" pitchFamily="34" charset="0"/>
                <a:cs typeface="Tahoma" pitchFamily="34" charset="0"/>
              </a:rPr>
              <a:t>APPLIED AND INTERDISCIPLINARY HISTORY  </a:t>
            </a:r>
            <a:r>
              <a:rPr lang="en-US" b="1" dirty="0" smtClean="0">
                <a:solidFill>
                  <a:srgbClr val="262626"/>
                </a:solidFill>
                <a:latin typeface="Tahoma" pitchFamily="34" charset="0"/>
                <a:cs typeface="Tahoma" pitchFamily="34" charset="0"/>
              </a:rPr>
              <a:t>“</a:t>
            </a:r>
            <a:r>
              <a:rPr lang="en-US" b="1" dirty="0">
                <a:solidFill>
                  <a:srgbClr val="262626"/>
                </a:solidFill>
                <a:latin typeface="Tahoma" pitchFamily="34" charset="0"/>
                <a:cs typeface="Tahoma" pitchFamily="34" charset="0"/>
              </a:rPr>
              <a:t>USABLE PASTS” </a:t>
            </a:r>
          </a:p>
        </p:txBody>
      </p:sp>
    </p:spTree>
    <p:extLst>
      <p:ext uri="{BB962C8B-B14F-4D97-AF65-F5344CB8AC3E}">
        <p14:creationId xmlns:p14="http://schemas.microsoft.com/office/powerpoint/2010/main" val="237903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17016" y="0"/>
            <a:ext cx="9217024" cy="7154069"/>
          </a:xfrm>
          <a:prstGeom prst="rect">
            <a:avLst/>
          </a:prstGeom>
        </p:spPr>
      </p:pic>
      <p:sp>
        <p:nvSpPr>
          <p:cNvPr id="16" name="Прямоугольник 15"/>
          <p:cNvSpPr/>
          <p:nvPr/>
        </p:nvSpPr>
        <p:spPr>
          <a:xfrm>
            <a:off x="952326" y="1181448"/>
            <a:ext cx="7200900" cy="396081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18" name="Прямоугольник 17"/>
          <p:cNvSpPr/>
          <p:nvPr/>
        </p:nvSpPr>
        <p:spPr>
          <a:xfrm>
            <a:off x="970582" y="5445224"/>
            <a:ext cx="7164387" cy="131286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7" name="TextBox 6"/>
          <p:cNvSpPr txBox="1"/>
          <p:nvPr/>
        </p:nvSpPr>
        <p:spPr>
          <a:xfrm>
            <a:off x="282575" y="4951413"/>
            <a:ext cx="4433888" cy="646112"/>
          </a:xfrm>
          <a:prstGeom prst="rect">
            <a:avLst/>
          </a:prstGeom>
          <a:noFill/>
        </p:spPr>
        <p:txBody>
          <a:bodyPr>
            <a:spAutoFit/>
          </a:bodyPr>
          <a:lstStyle/>
          <a:p>
            <a:pPr fontAlgn="auto">
              <a:spcBef>
                <a:spcPts val="0"/>
              </a:spcBef>
              <a:spcAft>
                <a:spcPts val="0"/>
              </a:spcAft>
              <a:defRPr/>
            </a:pPr>
            <a:endParaRPr lang="en-US" dirty="0">
              <a:solidFill>
                <a:prstClr val="black"/>
              </a:solidFill>
              <a:latin typeface="Tahoma" panose="020B0604030504040204" pitchFamily="34" charset="0"/>
              <a:cs typeface="+mn-cs"/>
            </a:endParaRPr>
          </a:p>
          <a:p>
            <a:pPr marL="285750" indent="-285750" fontAlgn="auto">
              <a:spcBef>
                <a:spcPts val="0"/>
              </a:spcBef>
              <a:spcAft>
                <a:spcPts val="0"/>
              </a:spcAft>
              <a:buFont typeface="Arial" panose="020B0604020202020204" pitchFamily="34" charset="0"/>
              <a:buChar char="•"/>
              <a:defRPr/>
            </a:pPr>
            <a:endParaRPr lang="en-US" dirty="0">
              <a:solidFill>
                <a:prstClr val="black"/>
              </a:solidFill>
              <a:latin typeface="Tahoma" panose="020B0604030504040204" pitchFamily="34" charset="0"/>
              <a:cs typeface="+mn-cs"/>
            </a:endParaRPr>
          </a:p>
        </p:txBody>
      </p:sp>
      <p:sp>
        <p:nvSpPr>
          <p:cNvPr id="4" name="Прямоугольник 3"/>
          <p:cNvSpPr/>
          <p:nvPr/>
        </p:nvSpPr>
        <p:spPr>
          <a:xfrm>
            <a:off x="952326" y="1268760"/>
            <a:ext cx="7200900" cy="3873500"/>
          </a:xfrm>
          <a:prstGeom prst="rect">
            <a:avLst/>
          </a:prstGeom>
        </p:spPr>
        <p:txBody>
          <a:bodyPr>
            <a:spAutoFit/>
          </a:bodyPr>
          <a:lstStyle/>
          <a:p>
            <a:pPr algn="ctr" fontAlgn="auto">
              <a:lnSpc>
                <a:spcPts val="2560"/>
              </a:lnSpc>
              <a:spcBef>
                <a:spcPts val="60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3 focus areas:</a:t>
            </a:r>
            <a:endPar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dirty="0">
                <a:latin typeface="Tahoma" panose="020B0604030504040204" pitchFamily="34" charset="0"/>
                <a:ea typeface="Tahoma" panose="020B0604030504040204" pitchFamily="34" charset="0"/>
                <a:cs typeface="Tahoma" panose="020B0604030504040204" pitchFamily="34" charset="0"/>
              </a:rPr>
              <a:t>Historical memory and historically informed discourses of public politics and identity politics, nationalism, cultural heritage and nationalization of the past, symbolic representations of history in post-imperial and post-colonial societies, studies of collective trauma and historical justice.</a:t>
            </a:r>
          </a:p>
          <a:p>
            <a:pPr marL="285750" indent="-285750" fontAlgn="auto">
              <a:spcBef>
                <a:spcPts val="0"/>
              </a:spcBef>
              <a:spcAft>
                <a:spcPts val="0"/>
              </a:spcAft>
              <a:buFont typeface="Wingdings" panose="05000000000000000000" pitchFamily="2" charset="2"/>
              <a:buChar char="ü"/>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dirty="0">
                <a:latin typeface="Tahoma" panose="020B0604030504040204" pitchFamily="34" charset="0"/>
                <a:ea typeface="Tahoma" panose="020B0604030504040204" pitchFamily="34" charset="0"/>
                <a:cs typeface="Tahoma" panose="020B0604030504040204" pitchFamily="34" charset="0"/>
              </a:rPr>
              <a:t>Historical training with the main focus on historical, cultural, and natural heritage, including public museums and media space; archeology and policy of historical heritage, environmental history, history of science, technological history, urban history, economic history, history and law. </a:t>
            </a:r>
          </a:p>
          <a:p>
            <a:pPr marL="285750" indent="-285750" fontAlgn="auto">
              <a:spcBef>
                <a:spcPts val="0"/>
              </a:spcBef>
              <a:spcAft>
                <a:spcPts val="0"/>
              </a:spcAft>
              <a:buFont typeface="Wingdings" panose="05000000000000000000" pitchFamily="2" charset="2"/>
              <a:buChar char="ü"/>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dirty="0">
                <a:latin typeface="Tahoma" panose="020B0604030504040204" pitchFamily="34" charset="0"/>
                <a:ea typeface="Tahoma" panose="020B0604030504040204" pitchFamily="34" charset="0"/>
                <a:cs typeface="Tahoma" panose="020B0604030504040204" pitchFamily="34" charset="0"/>
              </a:rPr>
              <a:t>Methodology of interdisciplinary history and applied historical methods including but not limited to material culture, digital humanities, oral history, database management, historical- geographic information systems and visualization methods</a:t>
            </a: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1528513" y="5497643"/>
            <a:ext cx="6048523" cy="1208023"/>
          </a:xfrm>
          <a:prstGeom prst="rect">
            <a:avLst/>
          </a:prstGeom>
        </p:spPr>
        <p:txBody>
          <a:bodyPr wrap="square">
            <a:spAutoFit/>
          </a:bodyPr>
          <a:lstStyle/>
          <a:p>
            <a:pPr algn="ctr">
              <a:lnSpc>
                <a:spcPts val="2525"/>
              </a:lnSpc>
              <a:spcBef>
                <a:spcPts val="600"/>
              </a:spcBef>
            </a:pPr>
            <a:r>
              <a:rPr lang="de-DE" altLang="ru-RU" sz="1400" b="1" dirty="0" err="1">
                <a:solidFill>
                  <a:srgbClr val="000000"/>
                </a:solidFill>
                <a:latin typeface="Tahoma" pitchFamily="34" charset="0"/>
                <a:cs typeface="Tahoma" pitchFamily="34" charset="0"/>
              </a:rPr>
              <a:t>Comparative</a:t>
            </a:r>
            <a:r>
              <a:rPr lang="de-DE" altLang="ru-RU" sz="1400" b="1" dirty="0">
                <a:solidFill>
                  <a:srgbClr val="000000"/>
                </a:solidFill>
                <a:latin typeface="Tahoma" pitchFamily="34" charset="0"/>
                <a:cs typeface="Tahoma" pitchFamily="34" charset="0"/>
              </a:rPr>
              <a:t> </a:t>
            </a:r>
            <a:r>
              <a:rPr lang="ru-RU" altLang="ru-RU" sz="1400" b="1" dirty="0" err="1">
                <a:solidFill>
                  <a:srgbClr val="000000"/>
                </a:solidFill>
                <a:latin typeface="Tahoma" pitchFamily="34" charset="0"/>
                <a:cs typeface="Tahoma" pitchFamily="34" charset="0"/>
              </a:rPr>
              <a:t>Area</a:t>
            </a:r>
            <a:r>
              <a:rPr lang="ru-RU" altLang="ru-RU" sz="1400" b="1" dirty="0">
                <a:solidFill>
                  <a:srgbClr val="000000"/>
                </a:solidFill>
                <a:latin typeface="Tahoma" pitchFamily="34" charset="0"/>
                <a:cs typeface="Tahoma" pitchFamily="34" charset="0"/>
              </a:rPr>
              <a:t> </a:t>
            </a:r>
            <a:r>
              <a:rPr lang="ru-RU" altLang="ru-RU" sz="1400" b="1" dirty="0" err="1">
                <a:solidFill>
                  <a:srgbClr val="000000"/>
                </a:solidFill>
                <a:latin typeface="Tahoma" pitchFamily="34" charset="0"/>
                <a:cs typeface="Tahoma" pitchFamily="34" charset="0"/>
              </a:rPr>
              <a:t>studies</a:t>
            </a:r>
            <a:r>
              <a:rPr lang="ru-RU" altLang="ru-RU" sz="1400" b="1" dirty="0">
                <a:solidFill>
                  <a:srgbClr val="000000"/>
                </a:solidFill>
                <a:latin typeface="Tahoma" pitchFamily="34" charset="0"/>
                <a:cs typeface="Tahoma" pitchFamily="34" charset="0"/>
              </a:rPr>
              <a:t> </a:t>
            </a:r>
          </a:p>
          <a:p>
            <a:pPr algn="ctr">
              <a:lnSpc>
                <a:spcPts val="2525"/>
              </a:lnSpc>
              <a:spcBef>
                <a:spcPts val="600"/>
              </a:spcBef>
            </a:pPr>
            <a:r>
              <a:rPr lang="ru-RU" altLang="ru-RU" sz="1400" dirty="0" err="1">
                <a:solidFill>
                  <a:srgbClr val="000000"/>
                </a:solidFill>
                <a:latin typeface="Tahoma" pitchFamily="34" charset="0"/>
                <a:cs typeface="Tahoma" pitchFamily="34" charset="0"/>
              </a:rPr>
              <a:t>Russia</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and</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Eurasia</a:t>
            </a:r>
            <a:r>
              <a:rPr lang="ru-RU" altLang="ru-RU" sz="1400" dirty="0">
                <a:solidFill>
                  <a:srgbClr val="000000"/>
                </a:solidFill>
                <a:latin typeface="Tahoma" pitchFamily="34" charset="0"/>
                <a:cs typeface="Tahoma" pitchFamily="34" charset="0"/>
              </a:rPr>
              <a:t>   /   </a:t>
            </a:r>
            <a:r>
              <a:rPr lang="ru-RU" altLang="ru-RU" sz="1400" dirty="0" err="1">
                <a:solidFill>
                  <a:srgbClr val="000000"/>
                </a:solidFill>
                <a:latin typeface="Tahoma" pitchFamily="34" charset="0"/>
                <a:cs typeface="Tahoma" pitchFamily="34" charset="0"/>
              </a:rPr>
              <a:t>Baltic</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Region</a:t>
            </a:r>
            <a:r>
              <a:rPr lang="en-US" altLang="ru-RU" sz="1400" dirty="0">
                <a:solidFill>
                  <a:srgbClr val="000000"/>
                </a:solidFill>
                <a:latin typeface="Tahoma" pitchFamily="34" charset="0"/>
                <a:cs typeface="Tahoma" pitchFamily="34" charset="0"/>
              </a:rPr>
              <a:t>                  </a:t>
            </a:r>
            <a:endParaRPr lang="ru-RU" altLang="ru-RU" sz="1400" dirty="0">
              <a:solidFill>
                <a:srgbClr val="000000"/>
              </a:solidFill>
              <a:latin typeface="Tahoma" pitchFamily="34" charset="0"/>
              <a:cs typeface="Tahoma" pitchFamily="34" charset="0"/>
            </a:endParaRPr>
          </a:p>
          <a:p>
            <a:pPr algn="ctr">
              <a:lnSpc>
                <a:spcPts val="2525"/>
              </a:lnSpc>
              <a:spcBef>
                <a:spcPts val="600"/>
              </a:spcBef>
            </a:pPr>
            <a:r>
              <a:rPr lang="en-US"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Circumpolar</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North</a:t>
            </a:r>
            <a:r>
              <a:rPr lang="ru-RU" altLang="ru-RU" sz="1400" dirty="0">
                <a:solidFill>
                  <a:srgbClr val="000000"/>
                </a:solidFill>
                <a:latin typeface="Tahoma" pitchFamily="34" charset="0"/>
                <a:cs typeface="Tahoma" pitchFamily="34" charset="0"/>
              </a:rPr>
              <a:t>  / </a:t>
            </a:r>
            <a:r>
              <a:rPr lang="ru-RU" altLang="ru-RU" sz="1400" dirty="0" err="1">
                <a:solidFill>
                  <a:srgbClr val="000000"/>
                </a:solidFill>
                <a:latin typeface="Tahoma" pitchFamily="34" charset="0"/>
                <a:cs typeface="Tahoma" pitchFamily="34" charset="0"/>
              </a:rPr>
              <a:t>Global</a:t>
            </a:r>
            <a:r>
              <a:rPr lang="ru-RU" altLang="ru-RU" sz="1400" dirty="0">
                <a:solidFill>
                  <a:srgbClr val="000000"/>
                </a:solidFill>
                <a:latin typeface="Tahoma" pitchFamily="34" charset="0"/>
                <a:cs typeface="Tahoma" pitchFamily="34" charset="0"/>
              </a:rPr>
              <a:t> </a:t>
            </a:r>
            <a:r>
              <a:rPr lang="ru-RU" altLang="ru-RU" sz="1400" dirty="0" err="1">
                <a:solidFill>
                  <a:srgbClr val="000000"/>
                </a:solidFill>
                <a:latin typeface="Tahoma" pitchFamily="34" charset="0"/>
                <a:cs typeface="Tahoma" pitchFamily="34" charset="0"/>
              </a:rPr>
              <a:t>South</a:t>
            </a:r>
            <a:r>
              <a:rPr lang="ru-RU" altLang="ru-RU" sz="1400" dirty="0">
                <a:solidFill>
                  <a:srgbClr val="000000"/>
                </a:solidFill>
                <a:latin typeface="Tahoma" pitchFamily="34" charset="0"/>
                <a:cs typeface="Tahoma" pitchFamily="34" charset="0"/>
              </a:rPr>
              <a:t> </a:t>
            </a:r>
            <a:r>
              <a:rPr lang="de-DE" altLang="ru-RU" sz="1400" dirty="0">
                <a:solidFill>
                  <a:srgbClr val="000000"/>
                </a:solidFill>
                <a:latin typeface="Tahoma" pitchFamily="34" charset="0"/>
                <a:cs typeface="Tahoma" pitchFamily="34" charset="0"/>
              </a:rPr>
              <a:t>&amp; </a:t>
            </a:r>
            <a:r>
              <a:rPr lang="en-US" altLang="ru-RU" sz="1400" dirty="0">
                <a:solidFill>
                  <a:srgbClr val="000000"/>
                </a:solidFill>
                <a:latin typeface="Tahoma" pitchFamily="34" charset="0"/>
                <a:cs typeface="Tahoma" pitchFamily="34" charset="0"/>
              </a:rPr>
              <a:t>BRICS</a:t>
            </a:r>
          </a:p>
        </p:txBody>
      </p:sp>
      <p:sp>
        <p:nvSpPr>
          <p:cNvPr id="71688" name="Прямоугольник 9"/>
          <p:cNvSpPr>
            <a:spLocks noChangeArrowheads="1"/>
          </p:cNvSpPr>
          <p:nvPr/>
        </p:nvSpPr>
        <p:spPr bwMode="auto">
          <a:xfrm>
            <a:off x="858838" y="288925"/>
            <a:ext cx="7458075" cy="646113"/>
          </a:xfrm>
          <a:prstGeom prst="rect">
            <a:avLst/>
          </a:prstGeom>
          <a:noFill/>
          <a:ln w="9525">
            <a:noFill/>
            <a:miter lim="800000"/>
            <a:headEnd/>
            <a:tailEnd/>
          </a:ln>
        </p:spPr>
        <p:txBody>
          <a:bodyPr>
            <a:spAutoFit/>
          </a:bodyPr>
          <a:lstStyle/>
          <a:p>
            <a:pPr algn="ctr"/>
            <a:r>
              <a:rPr lang="en-US" b="1" dirty="0">
                <a:solidFill>
                  <a:srgbClr val="262626"/>
                </a:solidFill>
                <a:latin typeface="Tahoma" pitchFamily="34" charset="0"/>
                <a:cs typeface="Tahoma" pitchFamily="34" charset="0"/>
              </a:rPr>
              <a:t>INTERNATIONAL </a:t>
            </a:r>
            <a:r>
              <a:rPr lang="en-US" b="1" dirty="0" smtClean="0">
                <a:solidFill>
                  <a:srgbClr val="262626"/>
                </a:solidFill>
                <a:latin typeface="Tahoma" pitchFamily="34" charset="0"/>
                <a:cs typeface="Tahoma" pitchFamily="34" charset="0"/>
              </a:rPr>
              <a:t>MASTER’S </a:t>
            </a:r>
            <a:r>
              <a:rPr lang="en-US" b="1" dirty="0">
                <a:solidFill>
                  <a:srgbClr val="262626"/>
                </a:solidFill>
                <a:latin typeface="Tahoma" pitchFamily="34" charset="0"/>
                <a:cs typeface="Tahoma" pitchFamily="34" charset="0"/>
              </a:rPr>
              <a:t>PROGRAM</a:t>
            </a:r>
          </a:p>
          <a:p>
            <a:r>
              <a:rPr lang="en-US" b="1" dirty="0">
                <a:solidFill>
                  <a:srgbClr val="262626"/>
                </a:solidFill>
                <a:latin typeface="Tahoma" pitchFamily="34" charset="0"/>
                <a:cs typeface="Tahoma" pitchFamily="34" charset="0"/>
              </a:rPr>
              <a:t>APPLIED AND INTERDISCIPLINARY HISTORY “USABLE PASTS”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251521" y="332656"/>
            <a:ext cx="4896544" cy="4688607"/>
          </a:xfrm>
          <a:prstGeom prst="rect">
            <a:avLst/>
          </a:prstGeom>
        </p:spPr>
        <p:txBody>
          <a:bodyPr wrap="square">
            <a:spAutoFit/>
          </a:bodyPr>
          <a:lstStyle/>
          <a:p>
            <a:pPr fontAlgn="auto">
              <a:spcBef>
                <a:spcPts val="0"/>
              </a:spcBef>
              <a:spcAft>
                <a:spcPts val="0"/>
              </a:spcAft>
              <a:defRPr/>
            </a:pPr>
            <a:r>
              <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rPr>
              <a:t>PH.D. PROGRAM:</a:t>
            </a: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Postgraduate School in History was opened in 2013. </a:t>
            </a:r>
          </a:p>
          <a:p>
            <a:pPr marL="342900" indent="-342900" fontAlgn="auto">
              <a:spcBef>
                <a:spcPts val="0"/>
              </a:spcBef>
              <a:spcAft>
                <a:spcPts val="0"/>
              </a:spcAft>
              <a:buFont typeface="Wingdings" panose="05000000000000000000" pitchFamily="2" charset="2"/>
              <a:buChar char="ü"/>
              <a:defRPr/>
            </a:pPr>
            <a:endPar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Postgraduate students are involved into the projects of the </a:t>
            </a:r>
            <a:r>
              <a:rPr lang="en-US" sz="2400" dirty="0" smtClean="0">
                <a:solidFill>
                  <a:srgbClr val="FFFFFF"/>
                </a:solidFill>
                <a:latin typeface="Tahoma" panose="020B0604030504040204" pitchFamily="34" charset="0"/>
                <a:ea typeface="Tahoma" panose="020B0604030504040204" pitchFamily="34" charset="0"/>
                <a:cs typeface="Tahoma" panose="020B0604030504040204" pitchFamily="34" charset="0"/>
              </a:rPr>
              <a:t>Center </a:t>
            </a: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for Historical Research</a:t>
            </a:r>
          </a:p>
          <a:p>
            <a:pPr marL="342900" indent="-342900" fontAlgn="auto">
              <a:spcBef>
                <a:spcPts val="0"/>
              </a:spcBef>
              <a:spcAft>
                <a:spcPts val="0"/>
              </a:spcAft>
              <a:buFont typeface="Wingdings" panose="05000000000000000000" pitchFamily="2" charset="2"/>
              <a:buChar char="ü"/>
              <a:defRPr/>
            </a:pPr>
            <a:endPar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Master classes and seminars with leading historians for postgraduate students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s5678.userapi.com/u35269264/-14/z_c06e9453.jpg"/>
          <p:cNvPicPr>
            <a:picLocks noChangeAspect="1" noChangeArrowheads="1"/>
          </p:cNvPicPr>
          <p:nvPr/>
        </p:nvPicPr>
        <p:blipFill rotWithShape="1">
          <a:blip r:embed="rId3" cstate="print">
            <a:duotone>
              <a:schemeClr val="accent3">
                <a:shade val="45000"/>
                <a:satMod val="135000"/>
              </a:schemeClr>
              <a:prstClr val="white"/>
            </a:duotone>
            <a:extLst/>
          </a:blip>
          <a:srcRect l="5573" t="6531" r="18828" b="-6531"/>
          <a:stretch/>
        </p:blipFill>
        <p:spPr bwMode="auto">
          <a:xfrm>
            <a:off x="-36512" y="-27384"/>
            <a:ext cx="9217024" cy="7620000"/>
          </a:xfrm>
          <a:prstGeom prst="rect">
            <a:avLst/>
          </a:prstGeom>
          <a:noFill/>
          <a:extLst/>
        </p:spPr>
      </p:pic>
      <p:sp>
        <p:nvSpPr>
          <p:cNvPr id="17" name="Прямоугольник 16"/>
          <p:cNvSpPr/>
          <p:nvPr/>
        </p:nvSpPr>
        <p:spPr>
          <a:xfrm>
            <a:off x="1024706" y="944662"/>
            <a:ext cx="7200900" cy="5675907"/>
          </a:xfrm>
          <a:prstGeom prst="rect">
            <a:avLst/>
          </a:prstGeom>
          <a:solidFill>
            <a:srgbClr val="16A085">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74755" name="Прямоугольник 3072"/>
          <p:cNvSpPr>
            <a:spLocks noChangeArrowheads="1"/>
          </p:cNvSpPr>
          <p:nvPr/>
        </p:nvSpPr>
        <p:spPr bwMode="auto">
          <a:xfrm>
            <a:off x="3419475" y="173038"/>
            <a:ext cx="2089150" cy="460375"/>
          </a:xfrm>
          <a:prstGeom prst="rect">
            <a:avLst/>
          </a:prstGeom>
          <a:noFill/>
          <a:ln w="9525">
            <a:noFill/>
            <a:miter lim="800000"/>
            <a:headEnd/>
            <a:tailEnd/>
          </a:ln>
        </p:spPr>
        <p:txBody>
          <a:bodyPr>
            <a:spAutoFit/>
          </a:bodyPr>
          <a:lstStyle/>
          <a:p>
            <a:r>
              <a:rPr lang="en-US" sz="2400" b="1" dirty="0">
                <a:solidFill>
                  <a:srgbClr val="262626"/>
                </a:solidFill>
                <a:latin typeface="Tahoma" pitchFamily="34" charset="0"/>
                <a:cs typeface="Tahoma" pitchFamily="34" charset="0"/>
              </a:rPr>
              <a:t>RESEARCH:</a:t>
            </a:r>
            <a:endParaRPr lang="ru-RU" sz="2400" dirty="0">
              <a:solidFill>
                <a:srgbClr val="262626"/>
              </a:solidFill>
              <a:latin typeface="Tahoma" pitchFamily="34" charset="0"/>
              <a:cs typeface="Tahoma" pitchFamily="34" charset="0"/>
            </a:endParaRPr>
          </a:p>
        </p:txBody>
      </p:sp>
      <p:sp>
        <p:nvSpPr>
          <p:cNvPr id="15" name="Прямоугольник 14"/>
          <p:cNvSpPr/>
          <p:nvPr/>
        </p:nvSpPr>
        <p:spPr>
          <a:xfrm>
            <a:off x="1073720" y="901800"/>
            <a:ext cx="7143750" cy="5811847"/>
          </a:xfrm>
          <a:prstGeom prst="rect">
            <a:avLst/>
          </a:prstGeom>
        </p:spPr>
        <p:txBody>
          <a:bodyPr>
            <a:spAutoFit/>
          </a:bodyPr>
          <a:lstStyle/>
          <a:p>
            <a:pPr marL="342900" indent="-342900">
              <a:lnSpc>
                <a:spcPts val="2563"/>
              </a:lnSpc>
              <a:spcBef>
                <a:spcPts val="600"/>
              </a:spcBef>
              <a:buFont typeface="Wingdings" pitchFamily="2" charset="2"/>
              <a:buChar char="ü"/>
            </a:pPr>
            <a:r>
              <a:rPr lang="en-US" sz="1750" b="1" dirty="0" smtClean="0">
                <a:solidFill>
                  <a:srgbClr val="262626"/>
                </a:solidFill>
                <a:latin typeface="Tahoma" pitchFamily="34" charset="0"/>
                <a:cs typeface="Tahoma" pitchFamily="34" charset="0"/>
              </a:rPr>
              <a:t>Research </a:t>
            </a:r>
            <a:r>
              <a:rPr lang="en-US" sz="1750" b="1" dirty="0">
                <a:solidFill>
                  <a:srgbClr val="262626"/>
                </a:solidFill>
                <a:latin typeface="Tahoma" pitchFamily="34" charset="0"/>
                <a:cs typeface="Tahoma" pitchFamily="34" charset="0"/>
              </a:rPr>
              <a:t>Seminar </a:t>
            </a:r>
            <a:r>
              <a:rPr lang="ru-RU" sz="1750" b="1" dirty="0" smtClean="0">
                <a:solidFill>
                  <a:srgbClr val="262626"/>
                </a:solidFill>
                <a:latin typeface="Tahoma" pitchFamily="34" charset="0"/>
                <a:cs typeface="Tahoma" pitchFamily="34" charset="0"/>
              </a:rPr>
              <a:t>«</a:t>
            </a:r>
            <a:r>
              <a:rPr lang="en-US" sz="1750" b="1" dirty="0" smtClean="0">
                <a:solidFill>
                  <a:srgbClr val="262626"/>
                </a:solidFill>
                <a:latin typeface="Tahoma" pitchFamily="34" charset="0"/>
                <a:cs typeface="Tahoma" pitchFamily="34" charset="0"/>
              </a:rPr>
              <a:t>Boundaries </a:t>
            </a:r>
            <a:r>
              <a:rPr lang="en-US" sz="1750" b="1" dirty="0">
                <a:solidFill>
                  <a:srgbClr val="262626"/>
                </a:solidFill>
                <a:latin typeface="Tahoma" pitchFamily="34" charset="0"/>
                <a:cs typeface="Tahoma" pitchFamily="34" charset="0"/>
              </a:rPr>
              <a:t>of </a:t>
            </a:r>
            <a:r>
              <a:rPr lang="en-US" sz="1750" b="1" dirty="0" smtClean="0">
                <a:solidFill>
                  <a:srgbClr val="262626"/>
                </a:solidFill>
                <a:latin typeface="Tahoma" pitchFamily="34" charset="0"/>
                <a:cs typeface="Tahoma" pitchFamily="34" charset="0"/>
              </a:rPr>
              <a:t>History</a:t>
            </a:r>
            <a:r>
              <a:rPr lang="ru-RU" sz="1750" b="1" dirty="0" smtClean="0">
                <a:solidFill>
                  <a:srgbClr val="262626"/>
                </a:solidFill>
                <a:latin typeface="Tahoma" pitchFamily="34" charset="0"/>
                <a:cs typeface="Tahoma" pitchFamily="34" charset="0"/>
              </a:rPr>
              <a:t>»</a:t>
            </a:r>
          </a:p>
          <a:p>
            <a:pPr marL="342900" indent="-342900">
              <a:lnSpc>
                <a:spcPts val="2563"/>
              </a:lnSpc>
              <a:spcBef>
                <a:spcPts val="600"/>
              </a:spcBef>
              <a:buFont typeface="Wingdings" pitchFamily="2" charset="2"/>
              <a:buChar char="ü"/>
            </a:pPr>
            <a:r>
              <a:rPr lang="en-US" sz="1750" b="1" dirty="0" smtClean="0">
                <a:solidFill>
                  <a:srgbClr val="262626"/>
                </a:solidFill>
                <a:latin typeface="Tahoma" pitchFamily="34" charset="0"/>
                <a:cs typeface="Tahoma" pitchFamily="34" charset="0"/>
              </a:rPr>
              <a:t>Center </a:t>
            </a:r>
            <a:r>
              <a:rPr lang="en-US" sz="1750" b="1" dirty="0">
                <a:solidFill>
                  <a:srgbClr val="262626"/>
                </a:solidFill>
                <a:latin typeface="Tahoma" pitchFamily="34" charset="0"/>
                <a:cs typeface="Tahoma" pitchFamily="34" charset="0"/>
              </a:rPr>
              <a:t>for Historical Research </a:t>
            </a:r>
            <a:r>
              <a:rPr lang="en-US" sz="1750" dirty="0">
                <a:solidFill>
                  <a:srgbClr val="262626"/>
                </a:solidFill>
                <a:latin typeface="Tahoma" pitchFamily="34" charset="0"/>
                <a:cs typeface="Tahoma" pitchFamily="34" charset="0"/>
              </a:rPr>
              <a:t> </a:t>
            </a:r>
            <a:r>
              <a:rPr lang="en-US" sz="1750" dirty="0" smtClean="0">
                <a:solidFill>
                  <a:srgbClr val="262626"/>
                </a:solidFill>
                <a:latin typeface="Tahoma" pitchFamily="34" charset="0"/>
                <a:cs typeface="Tahoma" pitchFamily="34" charset="0"/>
              </a:rPr>
              <a:t>		                  Projects</a:t>
            </a:r>
            <a:r>
              <a:rPr lang="en-US" sz="1750" dirty="0">
                <a:solidFill>
                  <a:srgbClr val="262626"/>
                </a:solidFill>
                <a:latin typeface="Tahoma" pitchFamily="34" charset="0"/>
                <a:cs typeface="Tahoma" pitchFamily="34" charset="0"/>
              </a:rPr>
              <a:t>: </a:t>
            </a:r>
            <a:r>
              <a:rPr lang="ru-RU" sz="1750" dirty="0" smtClean="0">
                <a:solidFill>
                  <a:srgbClr val="262626"/>
                </a:solidFill>
                <a:latin typeface="Tahoma" pitchFamily="34" charset="0"/>
                <a:cs typeface="Tahoma" pitchFamily="34" charset="0"/>
              </a:rPr>
              <a:t>«</a:t>
            </a:r>
            <a:r>
              <a:rPr lang="en-US" sz="1750" dirty="0" smtClean="0">
                <a:solidFill>
                  <a:srgbClr val="262626"/>
                </a:solidFill>
                <a:latin typeface="Tahoma" pitchFamily="34" charset="0"/>
                <a:cs typeface="Tahoma" pitchFamily="34" charset="0"/>
              </a:rPr>
              <a:t>History of technologies and infrastructure systems in Russia and the USSR</a:t>
            </a:r>
            <a:r>
              <a:rPr lang="ru-RU" sz="1750" dirty="0" smtClean="0">
                <a:solidFill>
                  <a:srgbClr val="262626"/>
                </a:solidFill>
                <a:latin typeface="Tahoma" pitchFamily="34" charset="0"/>
                <a:cs typeface="Tahoma" pitchFamily="34" charset="0"/>
              </a:rPr>
              <a:t>: </a:t>
            </a:r>
            <a:r>
              <a:rPr lang="en-US" sz="1750" dirty="0" smtClean="0">
                <a:solidFill>
                  <a:srgbClr val="262626"/>
                </a:solidFill>
                <a:latin typeface="Tahoma" pitchFamily="34" charset="0"/>
                <a:cs typeface="Tahoma" pitchFamily="34" charset="0"/>
              </a:rPr>
              <a:t>standardization processes and practices and its participants</a:t>
            </a:r>
            <a:r>
              <a:rPr lang="ru-RU" sz="1750" dirty="0" smtClean="0">
                <a:solidFill>
                  <a:srgbClr val="262626"/>
                </a:solidFill>
                <a:latin typeface="Tahoma" pitchFamily="34" charset="0"/>
                <a:cs typeface="Tahoma" pitchFamily="34" charset="0"/>
              </a:rPr>
              <a:t>», «</a:t>
            </a:r>
            <a:r>
              <a:rPr lang="en-US" sz="1750" dirty="0" smtClean="0">
                <a:solidFill>
                  <a:srgbClr val="262626"/>
                </a:solidFill>
                <a:latin typeface="Tahoma" pitchFamily="34" charset="0"/>
                <a:cs typeface="Tahoma" pitchFamily="34" charset="0"/>
              </a:rPr>
              <a:t>Territorialization of ruling regimes of diversity: inner and outer borders in the Russian history</a:t>
            </a:r>
            <a:r>
              <a:rPr lang="ru-RU" sz="1750" dirty="0" smtClean="0">
                <a:solidFill>
                  <a:srgbClr val="262626"/>
                </a:solidFill>
                <a:latin typeface="Tahoma" pitchFamily="34" charset="0"/>
                <a:cs typeface="Tahoma" pitchFamily="34" charset="0"/>
              </a:rPr>
              <a:t>» </a:t>
            </a:r>
            <a:r>
              <a:rPr lang="ru-RU" sz="1750" dirty="0">
                <a:solidFill>
                  <a:srgbClr val="262626"/>
                </a:solidFill>
                <a:latin typeface="Tahoma" pitchFamily="34" charset="0"/>
                <a:cs typeface="Tahoma" pitchFamily="34" charset="0"/>
              </a:rPr>
              <a:t>, </a:t>
            </a:r>
            <a:r>
              <a:rPr lang="ru-RU" sz="1750" dirty="0" smtClean="0">
                <a:solidFill>
                  <a:srgbClr val="262626"/>
                </a:solidFill>
                <a:latin typeface="Tahoma" pitchFamily="34" charset="0"/>
                <a:cs typeface="Tahoma" pitchFamily="34" charset="0"/>
              </a:rPr>
              <a:t>«</a:t>
            </a:r>
            <a:r>
              <a:rPr lang="en-US" sz="1750" dirty="0" smtClean="0">
                <a:solidFill>
                  <a:srgbClr val="262626"/>
                </a:solidFill>
                <a:latin typeface="Tahoma" pitchFamily="34" charset="0"/>
                <a:cs typeface="Tahoma" pitchFamily="34" charset="0"/>
              </a:rPr>
              <a:t>Construction of political space in historical empires: comparative historical analysis</a:t>
            </a:r>
            <a:r>
              <a:rPr lang="ru-RU" sz="1750" dirty="0" smtClean="0">
                <a:solidFill>
                  <a:srgbClr val="262626"/>
                </a:solidFill>
                <a:latin typeface="Tahoma" pitchFamily="34" charset="0"/>
                <a:cs typeface="Tahoma" pitchFamily="34" charset="0"/>
              </a:rPr>
              <a:t>», «</a:t>
            </a:r>
            <a:r>
              <a:rPr lang="en-US" sz="1750" dirty="0" smtClean="0">
                <a:solidFill>
                  <a:srgbClr val="262626"/>
                </a:solidFill>
                <a:latin typeface="Tahoma" pitchFamily="34" charset="0"/>
                <a:cs typeface="Tahoma" pitchFamily="34" charset="0"/>
              </a:rPr>
              <a:t>Historical problems of the Russian technological modernization</a:t>
            </a:r>
            <a:r>
              <a:rPr lang="ru-RU" sz="1750" dirty="0" smtClean="0">
                <a:solidFill>
                  <a:srgbClr val="262626"/>
                </a:solidFill>
                <a:latin typeface="Tahoma" pitchFamily="34" charset="0"/>
                <a:cs typeface="Tahoma" pitchFamily="34" charset="0"/>
              </a:rPr>
              <a:t>»</a:t>
            </a:r>
            <a:endParaRPr lang="en-US" sz="1750" dirty="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a:solidFill>
                  <a:srgbClr val="262626"/>
                </a:solidFill>
                <a:latin typeface="Tahoma" pitchFamily="34" charset="0"/>
                <a:cs typeface="Tahoma" pitchFamily="34" charset="0"/>
              </a:rPr>
              <a:t>International Research Project </a:t>
            </a:r>
            <a:r>
              <a:rPr lang="ru-RU" sz="1750" b="1" dirty="0" smtClean="0">
                <a:solidFill>
                  <a:srgbClr val="262626"/>
                </a:solidFill>
                <a:latin typeface="Tahoma" pitchFamily="34" charset="0"/>
                <a:cs typeface="Tahoma" pitchFamily="34" charset="0"/>
              </a:rPr>
              <a:t>«</a:t>
            </a:r>
            <a:r>
              <a:rPr lang="en-US" sz="1750" b="1" dirty="0" smtClean="0">
                <a:solidFill>
                  <a:srgbClr val="262626"/>
                </a:solidFill>
                <a:latin typeface="Tahoma" pitchFamily="34" charset="0"/>
                <a:cs typeface="Tahoma" pitchFamily="34" charset="0"/>
              </a:rPr>
              <a:t>Comparative </a:t>
            </a:r>
            <a:r>
              <a:rPr lang="en-US" sz="1750" b="1" dirty="0">
                <a:solidFill>
                  <a:srgbClr val="262626"/>
                </a:solidFill>
                <a:latin typeface="Tahoma" pitchFamily="34" charset="0"/>
                <a:cs typeface="Tahoma" pitchFamily="34" charset="0"/>
              </a:rPr>
              <a:t>Historical Studies of Empire and </a:t>
            </a:r>
            <a:r>
              <a:rPr lang="en-US" sz="1750" b="1" dirty="0" smtClean="0">
                <a:solidFill>
                  <a:srgbClr val="262626"/>
                </a:solidFill>
                <a:latin typeface="Tahoma" pitchFamily="34" charset="0"/>
                <a:cs typeface="Tahoma" pitchFamily="34" charset="0"/>
              </a:rPr>
              <a:t>Nationalism</a:t>
            </a:r>
            <a:r>
              <a:rPr lang="ru-RU" sz="1750" b="1" dirty="0" smtClean="0">
                <a:solidFill>
                  <a:srgbClr val="262626"/>
                </a:solidFill>
                <a:latin typeface="Tahoma" pitchFamily="34" charset="0"/>
                <a:cs typeface="Tahoma" pitchFamily="34" charset="0"/>
              </a:rPr>
              <a:t>»;</a:t>
            </a:r>
            <a:endParaRPr lang="en-US" sz="1750" b="1" dirty="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a:solidFill>
                  <a:srgbClr val="262626"/>
                </a:solidFill>
                <a:latin typeface="Tahoma" pitchFamily="34" charset="0"/>
                <a:cs typeface="Tahoma" pitchFamily="34" charset="0"/>
              </a:rPr>
              <a:t>Applied GIS in Humanities (student research group). </a:t>
            </a:r>
            <a:r>
              <a:rPr lang="en-US" sz="1750" b="1" dirty="0">
                <a:latin typeface="Tahoma" pitchFamily="34" charset="0"/>
              </a:rPr>
              <a:t>Fields of scientific research of the group: </a:t>
            </a:r>
            <a:r>
              <a:rPr lang="en-US" sz="1750" b="1" dirty="0" err="1">
                <a:latin typeface="Tahoma" pitchFamily="34" charset="0"/>
              </a:rPr>
              <a:t>geoinformatics</a:t>
            </a:r>
            <a:r>
              <a:rPr lang="en-US" sz="1750" b="1" dirty="0">
                <a:latin typeface="Tahoma" pitchFamily="34" charset="0"/>
              </a:rPr>
              <a:t>, history, </a:t>
            </a:r>
            <a:r>
              <a:rPr lang="en-US" sz="1750" b="1" dirty="0" smtClean="0">
                <a:latin typeface="Tahoma" pitchFamily="34" charset="0"/>
              </a:rPr>
              <a:t>linguistics</a:t>
            </a:r>
            <a:r>
              <a:rPr lang="ru-RU" sz="1750" b="1" dirty="0" smtClean="0">
                <a:latin typeface="Tahoma" pitchFamily="34" charset="0"/>
              </a:rPr>
              <a:t>;</a:t>
            </a:r>
            <a:endParaRPr lang="en-US" sz="1750" b="1" dirty="0">
              <a:solidFill>
                <a:srgbClr val="262626"/>
              </a:solidFill>
              <a:latin typeface="Tahoma" pitchFamily="34" charset="0"/>
              <a:cs typeface="Tahoma" pitchFamily="34" charset="0"/>
            </a:endParaRPr>
          </a:p>
          <a:p>
            <a:pPr marL="342900" indent="-342900">
              <a:lnSpc>
                <a:spcPts val="2563"/>
              </a:lnSpc>
              <a:spcBef>
                <a:spcPts val="600"/>
              </a:spcBef>
              <a:buFont typeface="Wingdings" pitchFamily="2" charset="2"/>
              <a:buChar char="ü"/>
            </a:pPr>
            <a:r>
              <a:rPr lang="en-US" sz="1750" b="1" dirty="0">
                <a:solidFill>
                  <a:srgbClr val="262626"/>
                </a:solidFill>
                <a:latin typeface="Tahoma" pitchFamily="34" charset="0"/>
                <a:cs typeface="Tahoma" pitchFamily="34" charset="0"/>
              </a:rPr>
              <a:t>Conferences, Summer Schools</a:t>
            </a:r>
          </a:p>
          <a:p>
            <a:pPr marL="342900" indent="-342900">
              <a:lnSpc>
                <a:spcPts val="2563"/>
              </a:lnSpc>
              <a:spcBef>
                <a:spcPts val="600"/>
              </a:spcBef>
              <a:buFont typeface="Arial" charset="0"/>
              <a:buChar char="•"/>
            </a:pPr>
            <a:endParaRPr lang="ru-RU" sz="1600" b="1" dirty="0">
              <a:solidFill>
                <a:srgbClr val="262626"/>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28789" y="0"/>
            <a:ext cx="9353668" cy="7161402"/>
          </a:xfrm>
          <a:prstGeom prst="rect">
            <a:avLst/>
          </a:prstGeom>
          <a:noFill/>
          <a:extLst/>
        </p:spPr>
      </p:pic>
      <p:sp>
        <p:nvSpPr>
          <p:cNvPr id="17" name="Прямоугольник 16"/>
          <p:cNvSpPr/>
          <p:nvPr/>
        </p:nvSpPr>
        <p:spPr>
          <a:xfrm>
            <a:off x="900113" y="836712"/>
            <a:ext cx="7344295" cy="6021288"/>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endParaRPr lang="en-US" sz="1600" b="1" dirty="0">
              <a:solidFill>
                <a:schemeClr val="tx1"/>
              </a:solidFill>
              <a:latin typeface="Tahoma" panose="020B0604030504040204" pitchFamily="34" charset="0"/>
            </a:endParaRPr>
          </a:p>
          <a:p>
            <a:pPr algn="ctr" fontAlgn="auto">
              <a:spcBef>
                <a:spcPts val="0"/>
              </a:spcBef>
              <a:spcAft>
                <a:spcPts val="0"/>
              </a:spcAft>
              <a:defRPr/>
            </a:pPr>
            <a:r>
              <a:rPr lang="en-US" sz="1600" b="1" dirty="0">
                <a:solidFill>
                  <a:schemeClr val="tx1"/>
                </a:solidFill>
                <a:latin typeface="Tahoma" panose="020B0604030504040204" pitchFamily="34" charset="0"/>
              </a:rPr>
              <a:t>Research Seminar </a:t>
            </a:r>
            <a:r>
              <a:rPr lang="ru-RU" sz="1600" b="1" dirty="0" smtClean="0">
                <a:solidFill>
                  <a:schemeClr val="tx1"/>
                </a:solidFill>
                <a:latin typeface="Tahoma" panose="020B0604030504040204" pitchFamily="34" charset="0"/>
              </a:rPr>
              <a:t>«</a:t>
            </a:r>
            <a:r>
              <a:rPr lang="en-US" sz="1600" b="1" dirty="0" smtClean="0">
                <a:solidFill>
                  <a:schemeClr val="tx1"/>
                </a:solidFill>
                <a:latin typeface="Tahoma" panose="020B0604030504040204" pitchFamily="34" charset="0"/>
              </a:rPr>
              <a:t>Boundaries </a:t>
            </a:r>
            <a:r>
              <a:rPr lang="en-US" sz="1600" b="1" dirty="0">
                <a:solidFill>
                  <a:schemeClr val="tx1"/>
                </a:solidFill>
                <a:latin typeface="Tahoma" panose="020B0604030504040204" pitchFamily="34" charset="0"/>
              </a:rPr>
              <a:t>of </a:t>
            </a:r>
            <a:r>
              <a:rPr lang="en-US" sz="1600" b="1" dirty="0" smtClean="0">
                <a:solidFill>
                  <a:schemeClr val="tx1"/>
                </a:solidFill>
                <a:latin typeface="Tahoma" panose="020B0604030504040204" pitchFamily="34" charset="0"/>
              </a:rPr>
              <a:t>History</a:t>
            </a:r>
            <a:r>
              <a:rPr lang="ru-RU" sz="1600" dirty="0" smtClean="0">
                <a:solidFill>
                  <a:schemeClr val="tx1"/>
                </a:solidFill>
                <a:latin typeface="Tahoma" panose="020B0604030504040204" pitchFamily="34" charset="0"/>
              </a:rPr>
              <a:t>»</a:t>
            </a:r>
            <a:endParaRPr lang="en-US" sz="1600" dirty="0">
              <a:solidFill>
                <a:schemeClr val="tx1"/>
              </a:solidFill>
              <a:latin typeface="Tahoma" panose="020B0604030504040204" pitchFamily="34" charset="0"/>
            </a:endParaRPr>
          </a:p>
          <a:p>
            <a:pPr algn="ctr" fontAlgn="auto">
              <a:spcBef>
                <a:spcPts val="0"/>
              </a:spcBef>
              <a:spcAft>
                <a:spcPts val="0"/>
              </a:spcAft>
              <a:defRPr/>
            </a:pPr>
            <a:endParaRPr lang="en-US" sz="1700" b="1"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The department hosts the regular research seminar </a:t>
            </a:r>
            <a:r>
              <a:rPr lang="ru-RU" sz="1700" dirty="0" smtClean="0">
                <a:solidFill>
                  <a:schemeClr val="tx1"/>
                </a:solidFill>
                <a:latin typeface="Tahoma" panose="020B0604030504040204" pitchFamily="34" charset="0"/>
              </a:rPr>
              <a:t>«</a:t>
            </a:r>
            <a:r>
              <a:rPr lang="en-US" sz="1700" dirty="0" smtClean="0">
                <a:solidFill>
                  <a:schemeClr val="tx1"/>
                </a:solidFill>
                <a:latin typeface="Tahoma" panose="020B0604030504040204" pitchFamily="34" charset="0"/>
              </a:rPr>
              <a:t>Boundaries </a:t>
            </a:r>
            <a:r>
              <a:rPr lang="en-US" sz="1700" dirty="0">
                <a:solidFill>
                  <a:schemeClr val="tx1"/>
                </a:solidFill>
                <a:latin typeface="Tahoma" panose="020B0604030504040204" pitchFamily="34" charset="0"/>
              </a:rPr>
              <a:t>of </a:t>
            </a:r>
            <a:r>
              <a:rPr lang="en-US" sz="1700" dirty="0" smtClean="0">
                <a:solidFill>
                  <a:schemeClr val="tx1"/>
                </a:solidFill>
                <a:latin typeface="Tahoma" panose="020B0604030504040204" pitchFamily="34" charset="0"/>
              </a:rPr>
              <a:t>History</a:t>
            </a:r>
            <a:r>
              <a:rPr lang="ru-RU" sz="1700" dirty="0" smtClean="0">
                <a:solidFill>
                  <a:schemeClr val="tx1"/>
                </a:solidFill>
                <a:latin typeface="Tahoma" panose="020B0604030504040204" pitchFamily="34" charset="0"/>
              </a:rPr>
              <a:t>»</a:t>
            </a:r>
            <a:r>
              <a:rPr lang="en-US" sz="1700" dirty="0" smtClean="0">
                <a:solidFill>
                  <a:schemeClr val="tx1"/>
                </a:solidFill>
                <a:latin typeface="Tahoma" panose="020B0604030504040204" pitchFamily="34" charset="0"/>
              </a:rPr>
              <a:t> </a:t>
            </a:r>
            <a:r>
              <a:rPr lang="en-US" sz="1700" dirty="0">
                <a:solidFill>
                  <a:schemeClr val="tx1"/>
                </a:solidFill>
                <a:latin typeface="Tahoma" panose="020B0604030504040204" pitchFamily="34" charset="0"/>
              </a:rPr>
              <a:t>chaired by </a:t>
            </a:r>
            <a:r>
              <a:rPr lang="en-US" sz="1700" dirty="0" smtClean="0">
                <a:solidFill>
                  <a:schemeClr val="tx1"/>
                </a:solidFill>
                <a:latin typeface="Tahoma" panose="020B0604030504040204" pitchFamily="34" charset="0"/>
              </a:rPr>
              <a:t>Professor </a:t>
            </a:r>
            <a:r>
              <a:rPr lang="en-US" sz="1700" dirty="0">
                <a:solidFill>
                  <a:schemeClr val="tx1"/>
                </a:solidFill>
                <a:latin typeface="Tahoma" panose="020B0604030504040204" pitchFamily="34" charset="0"/>
              </a:rPr>
              <a:t>Alexander Semyonov.  The potent metaphor of boundaries is deployed in the title of the seminar to highlight its permanent discussion threads: </a:t>
            </a:r>
          </a:p>
          <a:p>
            <a:pPr fontAlgn="auto">
              <a:spcBef>
                <a:spcPts val="0"/>
              </a:spcBef>
              <a:spcAft>
                <a:spcPts val="0"/>
              </a:spcAft>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smtClean="0">
                <a:solidFill>
                  <a:schemeClr val="tx1"/>
                </a:solidFill>
                <a:latin typeface="Tahoma" panose="020B0604030504040204" pitchFamily="34" charset="0"/>
              </a:rPr>
              <a:t>1) Opportunities </a:t>
            </a:r>
            <a:r>
              <a:rPr lang="en-US" sz="1700" dirty="0">
                <a:solidFill>
                  <a:schemeClr val="tx1"/>
                </a:solidFill>
                <a:latin typeface="Tahoma" panose="020B0604030504040204" pitchFamily="34" charset="0"/>
              </a:rPr>
              <a:t>and potentialities of historical research across </a:t>
            </a:r>
            <a:r>
              <a:rPr lang="en-US" sz="1700" dirty="0" smtClean="0">
                <a:solidFill>
                  <a:schemeClr val="tx1"/>
                </a:solidFill>
                <a:latin typeface="Tahoma" panose="020B0604030504040204" pitchFamily="34" charset="0"/>
              </a:rPr>
              <a:t>the boundaries </a:t>
            </a:r>
            <a:r>
              <a:rPr lang="en-US" sz="1700" dirty="0">
                <a:solidFill>
                  <a:schemeClr val="tx1"/>
                </a:solidFill>
                <a:latin typeface="Tahoma" panose="020B0604030504040204" pitchFamily="34" charset="0"/>
              </a:rPr>
              <a:t>of national history and beyond the research agenda of national historiographic canon; </a:t>
            </a:r>
          </a:p>
          <a:p>
            <a:pPr marL="342900" indent="-342900" fontAlgn="auto">
              <a:spcBef>
                <a:spcPts val="0"/>
              </a:spcBef>
              <a:spcAft>
                <a:spcPts val="0"/>
              </a:spcAft>
              <a:buFontTx/>
              <a:buAutoNum type="arabicParenR"/>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2) the porous boundaries between the discipline of history and    </a:t>
            </a:r>
            <a:r>
              <a:rPr lang="en-US" sz="1700" dirty="0" smtClean="0">
                <a:solidFill>
                  <a:schemeClr val="tx1"/>
                </a:solidFill>
                <a:latin typeface="Tahoma" panose="020B0604030504040204" pitchFamily="34" charset="0"/>
              </a:rPr>
              <a:t>adjacent </a:t>
            </a:r>
            <a:r>
              <a:rPr lang="en-US" sz="1700" dirty="0">
                <a:solidFill>
                  <a:schemeClr val="tx1"/>
                </a:solidFill>
                <a:latin typeface="Tahoma" panose="020B0604030504040204" pitchFamily="34" charset="0"/>
              </a:rPr>
              <a:t>fields of social sciences and potentialities of the cross-disciplinary research agenda setting; </a:t>
            </a:r>
          </a:p>
          <a:p>
            <a:pPr fontAlgn="auto">
              <a:spcBef>
                <a:spcPts val="0"/>
              </a:spcBef>
              <a:spcAft>
                <a:spcPts val="0"/>
              </a:spcAft>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3) the imagined boundary between the past and the present and the relevance of historical knowledge for contemporary and future-oriented public and expert debate in modern societies;  </a:t>
            </a:r>
          </a:p>
          <a:p>
            <a:pPr fontAlgn="auto">
              <a:spcBef>
                <a:spcPts val="0"/>
              </a:spcBef>
              <a:spcAft>
                <a:spcPts val="0"/>
              </a:spcAft>
              <a:defRPr/>
            </a:pPr>
            <a:endParaRPr lang="en-US" sz="1700" dirty="0">
              <a:solidFill>
                <a:schemeClr val="tx1"/>
              </a:solidFill>
              <a:latin typeface="Tahoma" panose="020B0604030504040204" pitchFamily="34" charset="0"/>
            </a:endParaRPr>
          </a:p>
          <a:p>
            <a:pPr fontAlgn="auto">
              <a:spcBef>
                <a:spcPts val="0"/>
              </a:spcBef>
              <a:spcAft>
                <a:spcPts val="0"/>
              </a:spcAft>
              <a:defRPr/>
            </a:pPr>
            <a:r>
              <a:rPr lang="en-US" sz="1700" dirty="0">
                <a:solidFill>
                  <a:schemeClr val="tx1"/>
                </a:solidFill>
                <a:latin typeface="Tahoma" panose="020B0604030504040204" pitchFamily="34" charset="0"/>
              </a:rPr>
              <a:t>4) the boundary between professional history and lay and public history. This seminar series comprises sessions with pre-circulated research papers both in English and Russian as well as public lectures and debates.</a:t>
            </a: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endParaRPr lang="ru-RU" sz="1600" dirty="0">
              <a:solidFill>
                <a:schemeClr val="tx1"/>
              </a:solidFill>
              <a:latin typeface="Tahoma" panose="020B0604030504040204" pitchFamily="34" charset="0"/>
            </a:endParaRPr>
          </a:p>
        </p:txBody>
      </p:sp>
      <p:sp>
        <p:nvSpPr>
          <p:cNvPr id="77827" name="Прямоугольник 1"/>
          <p:cNvSpPr>
            <a:spLocks noChangeArrowheads="1"/>
          </p:cNvSpPr>
          <p:nvPr/>
        </p:nvSpPr>
        <p:spPr bwMode="auto">
          <a:xfrm>
            <a:off x="846138" y="388302"/>
            <a:ext cx="7686675" cy="424732"/>
          </a:xfrm>
          <a:prstGeom prst="rect">
            <a:avLst/>
          </a:prstGeom>
          <a:noFill/>
          <a:ln w="9525">
            <a:noFill/>
            <a:miter lim="800000"/>
            <a:headEnd/>
            <a:tailEnd/>
          </a:ln>
        </p:spPr>
        <p:txBody>
          <a:bodyPr>
            <a:spAutoFit/>
          </a:bodyPr>
          <a:lstStyle/>
          <a:p>
            <a:pPr algn="ctr">
              <a:lnSpc>
                <a:spcPct val="90000"/>
              </a:lnSpc>
            </a:pPr>
            <a:r>
              <a:rPr lang="en-US" sz="2400" b="1" dirty="0">
                <a:solidFill>
                  <a:srgbClr val="262626"/>
                </a:solidFill>
                <a:latin typeface="Tahoma" pitchFamily="34" charset="0"/>
                <a:cs typeface="Tahoma" pitchFamily="34" charset="0"/>
              </a:rPr>
              <a:t>RESEARCH</a:t>
            </a:r>
            <a:endParaRPr lang="ru-RU" sz="2400" b="1" dirty="0">
              <a:solidFill>
                <a:srgbClr val="262626"/>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Рисунок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55650" y="333375"/>
            <a:ext cx="6911975" cy="2614613"/>
          </a:xfrm>
          <a:prstGeom prst="rect">
            <a:avLst/>
          </a:prstGeom>
        </p:spPr>
        <p:txBody>
          <a:bodyPr>
            <a:spAutoFit/>
          </a:bodyPr>
          <a:lstStyle/>
          <a:p>
            <a:pPr fontAlgn="auto">
              <a:spcBef>
                <a:spcPts val="0"/>
              </a:spcBef>
              <a:spcAft>
                <a:spcPts val="0"/>
              </a:spcAft>
              <a:defRPr/>
            </a:pPr>
            <a:r>
              <a:rPr lang="en-US" altLang="ru-RU" sz="2800" b="1" dirty="0">
                <a:solidFill>
                  <a:schemeClr val="bg1">
                    <a:lumMod val="20000"/>
                    <a:lumOff val="80000"/>
                  </a:schemeClr>
                </a:solidFill>
                <a:latin typeface="Tahoma" pitchFamily="34" charset="0"/>
                <a:cs typeface="Tahoma" pitchFamily="34" charset="0"/>
              </a:rPr>
              <a:t>HIGHER SCHOOL OF ECONOMICS </a:t>
            </a:r>
          </a:p>
          <a:p>
            <a:pPr fontAlgn="auto">
              <a:spcBef>
                <a:spcPts val="0"/>
              </a:spcBef>
              <a:spcAft>
                <a:spcPts val="0"/>
              </a:spcAft>
              <a:defRPr/>
            </a:pPr>
            <a:r>
              <a:rPr lang="en-US" altLang="ru-RU" sz="2800" b="1" dirty="0">
                <a:solidFill>
                  <a:schemeClr val="bg1">
                    <a:lumMod val="20000"/>
                    <a:lumOff val="80000"/>
                  </a:schemeClr>
                </a:solidFill>
                <a:latin typeface="Tahoma" pitchFamily="34" charset="0"/>
                <a:cs typeface="Tahoma" pitchFamily="34" charset="0"/>
              </a:rPr>
              <a:t>ST. PETERSBURG</a:t>
            </a: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2700" b="1" dirty="0">
                <a:solidFill>
                  <a:srgbClr val="FFFFFF"/>
                </a:solidFill>
                <a:latin typeface="Tahoma" panose="020B0604030504040204" pitchFamily="34" charset="0"/>
                <a:ea typeface="Tahoma" panose="020B0604030504040204" pitchFamily="34" charset="0"/>
                <a:cs typeface="Tahoma" panose="020B0604030504040204" pitchFamily="34" charset="0"/>
              </a:rPr>
              <a:t>FACTS AND FIGURES:</a:t>
            </a:r>
          </a:p>
          <a:p>
            <a:pPr fontAlgn="auto">
              <a:spcBef>
                <a:spcPts val="0"/>
              </a:spcBef>
              <a:spcAft>
                <a:spcPts val="0"/>
              </a:spcAft>
              <a:defRPr/>
            </a:pPr>
            <a:r>
              <a:rPr lang="en-US" sz="2700" dirty="0">
                <a:solidFill>
                  <a:srgbClr val="FFFFFF"/>
                </a:solidFill>
                <a:latin typeface="Tahoma" panose="020B0604030504040204" pitchFamily="34" charset="0"/>
                <a:ea typeface="Tahoma" panose="020B0604030504040204" pitchFamily="34" charset="0"/>
                <a:cs typeface="Tahoma" panose="020B0604030504040204" pitchFamily="34" charset="0"/>
              </a:rPr>
              <a:t>DISTINGUISHED UNIVERSITY FOR</a:t>
            </a:r>
            <a:endParaRPr lang="ru-RU" sz="27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2700" dirty="0">
                <a:solidFill>
                  <a:srgbClr val="FFFFFF"/>
                </a:solidFill>
                <a:latin typeface="Tahoma" panose="020B0604030504040204" pitchFamily="34" charset="0"/>
                <a:ea typeface="Tahoma" panose="020B0604030504040204" pitchFamily="34" charset="0"/>
                <a:cs typeface="Tahoma" panose="020B0604030504040204" pitchFamily="34" charset="0"/>
              </a:rPr>
              <a:t>A DISTINGUISHED CITY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28789" y="0"/>
            <a:ext cx="9353668" cy="7161402"/>
          </a:xfrm>
          <a:prstGeom prst="rect">
            <a:avLst/>
          </a:prstGeom>
          <a:noFill/>
          <a:extLst/>
        </p:spPr>
      </p:pic>
      <p:sp>
        <p:nvSpPr>
          <p:cNvPr id="17" name="Прямоугольник 16"/>
          <p:cNvSpPr/>
          <p:nvPr/>
        </p:nvSpPr>
        <p:spPr>
          <a:xfrm>
            <a:off x="683568" y="764704"/>
            <a:ext cx="8064896" cy="6264746"/>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400" b="1" dirty="0" smtClean="0">
                <a:solidFill>
                  <a:schemeClr val="tx1"/>
                </a:solidFill>
                <a:latin typeface="Tahoma" panose="020B0604030504040204" pitchFamily="34" charset="0"/>
              </a:rPr>
              <a:t>Center for Historical Research</a:t>
            </a:r>
          </a:p>
          <a:p>
            <a:pPr algn="ctr" fontAlgn="auto">
              <a:spcBef>
                <a:spcPts val="0"/>
              </a:spcBef>
              <a:spcAft>
                <a:spcPts val="0"/>
              </a:spcAft>
              <a:defRPr/>
            </a:pPr>
            <a:endParaRPr lang="en-US" sz="2400" b="1"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The </a:t>
            </a:r>
            <a:r>
              <a:rPr lang="en-US" sz="1600" b="1" dirty="0" smtClean="0">
                <a:solidFill>
                  <a:schemeClr val="tx1"/>
                </a:solidFill>
                <a:latin typeface="Tahoma" panose="020B0604030504040204" pitchFamily="34" charset="0"/>
              </a:rPr>
              <a:t>Center </a:t>
            </a:r>
            <a:r>
              <a:rPr lang="en-US" sz="1600" b="1" dirty="0">
                <a:solidFill>
                  <a:schemeClr val="tx1"/>
                </a:solidFill>
                <a:latin typeface="Tahoma" panose="020B0604030504040204" pitchFamily="34" charset="0"/>
              </a:rPr>
              <a:t>facilitates individual and collective research and provides organizational support for Russian and international research conferences and seminars. </a:t>
            </a: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The activities of the </a:t>
            </a:r>
            <a:r>
              <a:rPr lang="en-US" sz="1600" b="1" dirty="0" smtClean="0">
                <a:solidFill>
                  <a:schemeClr val="tx1"/>
                </a:solidFill>
                <a:latin typeface="Tahoma" panose="020B0604030504040204" pitchFamily="34" charset="0"/>
              </a:rPr>
              <a:t>Center </a:t>
            </a:r>
            <a:r>
              <a:rPr lang="en-US" sz="1600" b="1" dirty="0">
                <a:solidFill>
                  <a:schemeClr val="tx1"/>
                </a:solidFill>
                <a:latin typeface="Tahoma" panose="020B0604030504040204" pitchFamily="34" charset="0"/>
              </a:rPr>
              <a:t>are focused on historical studies of Early Modern, Modern and Contemporary History and aimed at developing innovative methodological approaches of global, comparative, and transnational history. The aim of the </a:t>
            </a:r>
            <a:r>
              <a:rPr lang="en-US" sz="1600" b="1" dirty="0" smtClean="0">
                <a:solidFill>
                  <a:schemeClr val="tx1"/>
                </a:solidFill>
                <a:latin typeface="Tahoma" panose="020B0604030504040204" pitchFamily="34" charset="0"/>
              </a:rPr>
              <a:t>Center </a:t>
            </a:r>
            <a:r>
              <a:rPr lang="en-US" sz="1600" b="1" dirty="0">
                <a:solidFill>
                  <a:schemeClr val="tx1"/>
                </a:solidFill>
                <a:latin typeface="Tahoma" panose="020B0604030504040204" pitchFamily="34" charset="0"/>
              </a:rPr>
              <a:t>is also to foster cross-disciplinary connections in historical research.</a:t>
            </a: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Research projects are in the following fields:</a:t>
            </a:r>
          </a:p>
          <a:p>
            <a:pPr fontAlgn="auto">
              <a:spcBef>
                <a:spcPts val="0"/>
              </a:spcBef>
              <a:spcAft>
                <a:spcPts val="0"/>
              </a:spcAft>
              <a:defRPr/>
            </a:pPr>
            <a:endParaRPr lang="en-US" sz="1600" b="1"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Comparative </a:t>
            </a:r>
            <a:r>
              <a:rPr lang="en-US" sz="1600" b="1" dirty="0">
                <a:solidFill>
                  <a:schemeClr val="tx1"/>
                </a:solidFill>
                <a:latin typeface="Tahoma" panose="020B0604030504040204" pitchFamily="34" charset="0"/>
              </a:rPr>
              <a:t>studies of Empire, Nationalism, and Colonialism;</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Environmental </a:t>
            </a:r>
            <a:r>
              <a:rPr lang="en-US" sz="1600" b="1" dirty="0">
                <a:solidFill>
                  <a:schemeClr val="tx1"/>
                </a:solidFill>
                <a:latin typeface="Tahoma" panose="020B0604030504040204" pitchFamily="34" charset="0"/>
              </a:rPr>
              <a:t>history and history of technology and mobility;</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History </a:t>
            </a:r>
            <a:r>
              <a:rPr lang="en-US" sz="1600" b="1" dirty="0">
                <a:solidFill>
                  <a:schemeClr val="tx1"/>
                </a:solidFill>
                <a:latin typeface="Tahoma" panose="020B0604030504040204" pitchFamily="34" charset="0"/>
              </a:rPr>
              <a:t>of Construction of Political Borders Boundaries, Cultural  </a:t>
            </a:r>
            <a:r>
              <a:rPr lang="en-US" sz="1600" b="1" dirty="0" smtClean="0">
                <a:solidFill>
                  <a:schemeClr val="tx1"/>
                </a:solidFill>
                <a:latin typeface="Tahoma" panose="020B0604030504040204" pitchFamily="34" charset="0"/>
              </a:rPr>
              <a:t>                      Boundaries</a:t>
            </a:r>
            <a:r>
              <a:rPr lang="en-US" sz="1600" b="1" dirty="0">
                <a:solidFill>
                  <a:schemeClr val="tx1"/>
                </a:solidFill>
                <a:latin typeface="Tahoma" panose="020B0604030504040204" pitchFamily="34" charset="0"/>
              </a:rPr>
              <a:t>, and Contact Zones;</a:t>
            </a:r>
          </a:p>
          <a:p>
            <a:pPr marL="285750" indent="-285750" fontAlgn="auto">
              <a:spcBef>
                <a:spcPts val="0"/>
              </a:spcBef>
              <a:spcAft>
                <a:spcPts val="0"/>
              </a:spcAft>
              <a:buFont typeface="Wingdings" panose="05000000000000000000" pitchFamily="2" charset="2"/>
              <a:buChar char="ü"/>
              <a:defRPr/>
            </a:pPr>
            <a:r>
              <a:rPr lang="en-US" sz="1600" b="1" dirty="0" smtClean="0">
                <a:solidFill>
                  <a:schemeClr val="tx1"/>
                </a:solidFill>
                <a:latin typeface="Tahoma" panose="020B0604030504040204" pitchFamily="34" charset="0"/>
              </a:rPr>
              <a:t>Intellectual </a:t>
            </a:r>
            <a:r>
              <a:rPr lang="en-US" sz="1600" b="1" dirty="0">
                <a:solidFill>
                  <a:schemeClr val="tx1"/>
                </a:solidFill>
                <a:latin typeface="Tahoma" panose="020B0604030504040204" pitchFamily="34" charset="0"/>
              </a:rPr>
              <a:t>history and political theory.</a:t>
            </a:r>
          </a:p>
          <a:p>
            <a:pPr fontAlgn="auto">
              <a:spcBef>
                <a:spcPts val="0"/>
              </a:spcBef>
              <a:spcAft>
                <a:spcPts val="0"/>
              </a:spcAft>
              <a:defRPr/>
            </a:pPr>
            <a:endParaRPr lang="en-US" sz="1600"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The </a:t>
            </a:r>
            <a:r>
              <a:rPr lang="en-US" sz="1600" b="1" dirty="0" smtClean="0">
                <a:solidFill>
                  <a:schemeClr val="tx1"/>
                </a:solidFill>
                <a:latin typeface="Tahoma" panose="020B0604030504040204" pitchFamily="34" charset="0"/>
              </a:rPr>
              <a:t>Center </a:t>
            </a:r>
            <a:r>
              <a:rPr lang="en-US" sz="1600" b="1" dirty="0">
                <a:solidFill>
                  <a:schemeClr val="tx1"/>
                </a:solidFill>
                <a:latin typeface="Tahoma" panose="020B0604030504040204" pitchFamily="34" charset="0"/>
              </a:rPr>
              <a:t>for </a:t>
            </a:r>
            <a:r>
              <a:rPr lang="en-US" sz="1600" b="1" dirty="0" smtClean="0">
                <a:solidFill>
                  <a:schemeClr val="tx1"/>
                </a:solidFill>
                <a:latin typeface="Tahoma" panose="020B0604030504040204" pitchFamily="34" charset="0"/>
              </a:rPr>
              <a:t>provides </a:t>
            </a:r>
            <a:r>
              <a:rPr lang="en-US" sz="1600" b="1" dirty="0">
                <a:solidFill>
                  <a:schemeClr val="tx1"/>
                </a:solidFill>
                <a:latin typeface="Tahoma" panose="020B0604030504040204" pitchFamily="34" charset="0"/>
              </a:rPr>
              <a:t>a platform for bridging research and education in the department of history and for involvement of undergraduate, graduate and postgraduate students in historical research.</a:t>
            </a:r>
            <a:endParaRPr lang="ru-RU" sz="1600" b="1" dirty="0">
              <a:solidFill>
                <a:schemeClr val="tx1"/>
              </a:solidFill>
              <a:latin typeface="Tahoma" panose="020B0604030504040204" pitchFamily="34" charset="0"/>
            </a:endParaRPr>
          </a:p>
          <a:p>
            <a:pPr fontAlgn="auto">
              <a:spcBef>
                <a:spcPts val="0"/>
              </a:spcBef>
              <a:spcAft>
                <a:spcPts val="0"/>
              </a:spcAft>
              <a:defRPr/>
            </a:pPr>
            <a:endParaRPr lang="ru-RU" sz="1600" b="1" dirty="0">
              <a:solidFill>
                <a:schemeClr val="tx1"/>
              </a:solidFill>
              <a:latin typeface="Tahoma" panose="020B0604030504040204" pitchFamily="34" charset="0"/>
            </a:endParaRPr>
          </a:p>
          <a:p>
            <a:pPr fontAlgn="auto">
              <a:spcBef>
                <a:spcPts val="0"/>
              </a:spcBef>
              <a:spcAft>
                <a:spcPts val="0"/>
              </a:spcAft>
              <a:defRPr/>
            </a:pPr>
            <a:r>
              <a:rPr lang="en-US" sz="1600" b="1" dirty="0">
                <a:solidFill>
                  <a:schemeClr val="tx1"/>
                </a:solidFill>
                <a:latin typeface="Tahoma" panose="020B0604030504040204" pitchFamily="34" charset="0"/>
              </a:rPr>
              <a:t>Students are involved in the work of the Centre as trainee researchers, and subsequently present their papers at international </a:t>
            </a:r>
            <a:r>
              <a:rPr lang="en-US" sz="1600" b="1" dirty="0" smtClean="0">
                <a:solidFill>
                  <a:schemeClr val="tx1"/>
                </a:solidFill>
                <a:latin typeface="Tahoma" panose="020B0604030504040204" pitchFamily="34" charset="0"/>
              </a:rPr>
              <a:t>conferences.</a:t>
            </a:r>
            <a:endParaRPr lang="en-US"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en-US" sz="1600" b="1" dirty="0">
              <a:solidFill>
                <a:schemeClr val="tx1"/>
              </a:solidFill>
              <a:latin typeface="Tahoma" panose="020B0604030504040204" pitchFamily="34" charset="0"/>
            </a:endParaRPr>
          </a:p>
          <a:p>
            <a:pPr fontAlgn="auto">
              <a:spcBef>
                <a:spcPts val="0"/>
              </a:spcBef>
              <a:spcAft>
                <a:spcPts val="0"/>
              </a:spcAft>
              <a:defRPr/>
            </a:pPr>
            <a:endParaRPr lang="ru-RU" sz="1600" b="1" dirty="0">
              <a:solidFill>
                <a:schemeClr val="tx1"/>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0"/>
            <a:ext cx="9144000" cy="6858000"/>
          </a:xfrm>
          <a:prstGeom prst="rect">
            <a:avLst/>
          </a:prstGeom>
        </p:spPr>
      </p:pic>
      <p:sp>
        <p:nvSpPr>
          <p:cNvPr id="19" name="Прямоугольник 18"/>
          <p:cNvSpPr/>
          <p:nvPr/>
        </p:nvSpPr>
        <p:spPr>
          <a:xfrm>
            <a:off x="1000125" y="1285875"/>
            <a:ext cx="7170738" cy="4929188"/>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r>
              <a:rPr lang="en-US" dirty="0" smtClean="0">
                <a:solidFill>
                  <a:schemeClr val="tx1"/>
                </a:solidFill>
                <a:latin typeface="Tahoma" pitchFamily="34" charset="0"/>
                <a:ea typeface="Tahoma" panose="020B0604030504040204" pitchFamily="34" charset="0"/>
                <a:cs typeface="Tahoma" panose="020B0604030504040204" pitchFamily="34" charset="0"/>
              </a:rPr>
              <a:t>Center </a:t>
            </a:r>
            <a:r>
              <a:rPr lang="en-US" dirty="0">
                <a:solidFill>
                  <a:schemeClr val="tx1"/>
                </a:solidFill>
                <a:latin typeface="Tahoma" pitchFamily="34" charset="0"/>
                <a:ea typeface="Tahoma" panose="020B0604030504040204" pitchFamily="34" charset="0"/>
                <a:cs typeface="Tahoma" panose="020B0604030504040204" pitchFamily="34" charset="0"/>
              </a:rPr>
              <a:t>for Historical Research and Department of History participate in the project </a:t>
            </a:r>
            <a:r>
              <a:rPr lang="ru-RU" b="1" dirty="0">
                <a:solidFill>
                  <a:schemeClr val="tx1"/>
                </a:solidFill>
                <a:latin typeface="Tahoma" pitchFamily="34" charset="0"/>
                <a:ea typeface="Tahoma" panose="020B0604030504040204" pitchFamily="34" charset="0"/>
                <a:cs typeface="Tahoma" panose="020B0604030504040204" pitchFamily="34" charset="0"/>
              </a:rPr>
              <a:t>«</a:t>
            </a:r>
            <a:r>
              <a:rPr lang="ru-RU" b="1" dirty="0" err="1">
                <a:solidFill>
                  <a:schemeClr val="tx1"/>
                </a:solidFill>
                <a:latin typeface="Tahoma" pitchFamily="34" charset="0"/>
                <a:ea typeface="Tahoma" panose="020B0604030504040204" pitchFamily="34" charset="0"/>
                <a:cs typeface="Tahoma" panose="020B0604030504040204" pitchFamily="34" charset="0"/>
              </a:rPr>
              <a:t>Exploring</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Russia's</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Environmental</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History</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and</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Natural</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Resources</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a:solidFill>
                  <a:schemeClr val="tx1"/>
                </a:solidFill>
                <a:latin typeface="Tahoma" pitchFamily="34" charset="0"/>
                <a:ea typeface="Tahoma" panose="020B0604030504040204" pitchFamily="34" charset="0"/>
                <a:cs typeface="Tahoma" panose="020B0604030504040204" pitchFamily="34" charset="0"/>
              </a:rPr>
              <a:t> </a:t>
            </a:r>
            <a:r>
              <a:rPr lang="en-US"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a:solidFill>
                  <a:schemeClr val="tx1"/>
                </a:solidFill>
                <a:latin typeface="Tahoma" pitchFamily="34" charset="0"/>
                <a:ea typeface="Tahoma" panose="020B0604030504040204" pitchFamily="34" charset="0"/>
                <a:cs typeface="Tahoma" panose="020B0604030504040204" pitchFamily="34" charset="0"/>
              </a:rPr>
              <a:t>2013-2016), supported by the </a:t>
            </a:r>
            <a:r>
              <a:rPr lang="ru-RU" b="1" dirty="0" err="1">
                <a:solidFill>
                  <a:schemeClr val="tx1"/>
                </a:solidFill>
                <a:latin typeface="Tahoma" pitchFamily="34" charset="0"/>
                <a:ea typeface="Tahoma" panose="020B0604030504040204" pitchFamily="34" charset="0"/>
                <a:cs typeface="Tahoma" panose="020B0604030504040204" pitchFamily="34" charset="0"/>
              </a:rPr>
              <a:t>Leverhulme</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International</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Network</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err="1">
                <a:solidFill>
                  <a:schemeClr val="tx1"/>
                </a:solidFill>
                <a:latin typeface="Tahoma" pitchFamily="34" charset="0"/>
                <a:ea typeface="Tahoma" panose="020B0604030504040204" pitchFamily="34" charset="0"/>
                <a:cs typeface="Tahoma" panose="020B0604030504040204" pitchFamily="34" charset="0"/>
              </a:rPr>
              <a:t>grant</a:t>
            </a:r>
            <a:r>
              <a:rPr lang="ru-RU" b="1" dirty="0">
                <a:solidFill>
                  <a:schemeClr val="tx1"/>
                </a:solidFill>
                <a:latin typeface="Tahoma" pitchFamily="34" charset="0"/>
                <a:ea typeface="Tahoma" panose="020B0604030504040204" pitchFamily="34" charset="0"/>
                <a:cs typeface="Tahoma" panose="020B0604030504040204" pitchFamily="34" charset="0"/>
              </a:rPr>
              <a:t>.</a:t>
            </a:r>
            <a:br>
              <a:rPr lang="ru-RU" b="1" dirty="0">
                <a:solidFill>
                  <a:schemeClr val="tx1"/>
                </a:solidFill>
                <a:latin typeface="Tahoma" pitchFamily="34" charset="0"/>
                <a:ea typeface="Tahoma" panose="020B0604030504040204" pitchFamily="34" charset="0"/>
                <a:cs typeface="Tahoma" panose="020B0604030504040204" pitchFamily="34" charset="0"/>
              </a:rPr>
            </a:br>
            <a:endParaRPr lang="ru-RU" b="1" dirty="0">
              <a:solidFill>
                <a:schemeClr val="tx1"/>
              </a:solidFill>
              <a:latin typeface="Tahoma" pitchFamily="34" charset="0"/>
              <a:ea typeface="Tahoma" panose="020B0604030504040204" pitchFamily="34" charset="0"/>
              <a:cs typeface="Tahoma" panose="020B0604030504040204" pitchFamily="34" charset="0"/>
            </a:endParaRPr>
          </a:p>
          <a:p>
            <a:r>
              <a:rPr lang="en-US" dirty="0">
                <a:solidFill>
                  <a:schemeClr val="tx1"/>
                </a:solidFill>
                <a:latin typeface="Tahoma" pitchFamily="34" charset="0"/>
                <a:ea typeface="Tahoma" panose="020B0604030504040204" pitchFamily="34" charset="0"/>
                <a:cs typeface="Tahoma" panose="020B0604030504040204" pitchFamily="34" charset="0"/>
              </a:rPr>
              <a:t>This project unites the leading research centers of the UK, the USA and Russia, that focus on studying Russia’s environmental history (the York University, Georgetown University, University of Glasgow, the Ohio State University, European University at Saint-Petersburg and HSE – Saint-Petersburg). Head of the project – Professor David Moon</a:t>
            </a:r>
            <a:r>
              <a:rPr lang="ru-RU" dirty="0">
                <a:solidFill>
                  <a:schemeClr val="tx1"/>
                </a:solidFill>
                <a:latin typeface="Tahoma"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University of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York</a:t>
            </a:r>
            <a:r>
              <a:rPr lang="en-US" dirty="0" smtClean="0">
                <a:solidFill>
                  <a:schemeClr val="tx1"/>
                </a:solidFill>
                <a:latin typeface="Tahoma" pitchFamily="34" charset="0"/>
                <a:ea typeface="Tahoma" panose="020B0604030504040204" pitchFamily="34" charset="0"/>
                <a:cs typeface="Tahoma" panose="020B0604030504040204" pitchFamily="34" charset="0"/>
              </a:rPr>
              <a:t>); </a:t>
            </a:r>
            <a:r>
              <a:rPr lang="ru-RU" dirty="0">
                <a:solidFill>
                  <a:schemeClr val="tx1"/>
                </a:solidFill>
                <a:latin typeface="Tahoma" pitchFamily="34" charset="0"/>
                <a:ea typeface="Tahoma" panose="020B0604030504040204" pitchFamily="34" charset="0"/>
                <a:cs typeface="Tahoma" panose="020B0604030504040204" pitchFamily="34" charset="0"/>
              </a:rPr>
              <a:t> </a:t>
            </a:r>
            <a:endParaRPr lang="en-US" dirty="0" smtClean="0">
              <a:solidFill>
                <a:schemeClr val="tx1"/>
              </a:solidFill>
              <a:latin typeface="Tahoma" pitchFamily="34" charset="0"/>
              <a:ea typeface="Tahoma" panose="020B0604030504040204" pitchFamily="34" charset="0"/>
              <a:cs typeface="Tahoma" panose="020B0604030504040204" pitchFamily="34" charset="0"/>
            </a:endParaRPr>
          </a:p>
          <a:p>
            <a:endParaRPr lang="en-US" dirty="0">
              <a:solidFill>
                <a:schemeClr val="tx1"/>
              </a:solidFill>
              <a:latin typeface="Tahoma" pitchFamily="34" charset="0"/>
              <a:ea typeface="Tahoma" panose="020B0604030504040204" pitchFamily="34" charset="0"/>
              <a:cs typeface="Tahoma" panose="020B0604030504040204" pitchFamily="34" charset="0"/>
            </a:endParaRPr>
          </a:p>
          <a:p>
            <a:r>
              <a:rPr lang="en-US" dirty="0" smtClean="0">
                <a:solidFill>
                  <a:schemeClr val="tx1"/>
                </a:solidFill>
                <a:latin typeface="Tahoma" pitchFamily="34" charset="0"/>
                <a:ea typeface="Tahoma" panose="020B0604030504040204" pitchFamily="34" charset="0"/>
                <a:cs typeface="Tahoma" panose="020B0604030504040204" pitchFamily="34" charset="0"/>
              </a:rPr>
              <a:t>Project </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a:solidFill>
                  <a:schemeClr val="tx1"/>
                </a:solidFill>
                <a:latin typeface="Tahoma" pitchFamily="34" charset="0"/>
                <a:ea typeface="Tahoma" panose="020B0604030504040204" pitchFamily="34" charset="0"/>
                <a:cs typeface="Tahoma" panose="020B0604030504040204" pitchFamily="34" charset="0"/>
              </a:rPr>
              <a:t>Environmental and Technological History </a:t>
            </a:r>
            <a:r>
              <a:rPr lang="en-US" b="1" smtClean="0">
                <a:solidFill>
                  <a:schemeClr val="tx1"/>
                </a:solidFill>
                <a:latin typeface="Tahoma" pitchFamily="34" charset="0"/>
                <a:ea typeface="Tahoma" panose="020B0604030504040204" pitchFamily="34" charset="0"/>
                <a:cs typeface="Tahoma" panose="020B0604030504040204" pitchFamily="34" charset="0"/>
              </a:rPr>
              <a:t>of the </a:t>
            </a:r>
            <a:r>
              <a:rPr lang="en-US" b="1" dirty="0" smtClean="0">
                <a:solidFill>
                  <a:schemeClr val="tx1"/>
                </a:solidFill>
                <a:latin typeface="Tahoma" pitchFamily="34" charset="0"/>
                <a:ea typeface="Tahoma" panose="020B0604030504040204" pitchFamily="34" charset="0"/>
                <a:cs typeface="Tahoma" panose="020B0604030504040204" pitchFamily="34" charset="0"/>
              </a:rPr>
              <a:t>Russian North and </a:t>
            </a:r>
            <a:r>
              <a:rPr lang="en-US" b="1" dirty="0">
                <a:solidFill>
                  <a:schemeClr val="tx1"/>
                </a:solidFill>
                <a:latin typeface="Tahoma" pitchFamily="34" charset="0"/>
                <a:ea typeface="Tahoma" panose="020B0604030504040204" pitchFamily="34" charset="0"/>
                <a:cs typeface="Tahoma" panose="020B0604030504040204" pitchFamily="34" charset="0"/>
              </a:rPr>
              <a:t>the </a:t>
            </a:r>
            <a:r>
              <a:rPr lang="en-US" b="1" dirty="0" smtClean="0">
                <a:solidFill>
                  <a:schemeClr val="tx1"/>
                </a:solidFill>
                <a:latin typeface="Tahoma" pitchFamily="34" charset="0"/>
                <a:ea typeface="Tahoma" panose="020B0604030504040204" pitchFamily="34" charset="0"/>
                <a:cs typeface="Tahoma" panose="020B0604030504040204" pitchFamily="34" charset="0"/>
              </a:rPr>
              <a:t>Arctic within the framework of the international project</a:t>
            </a:r>
            <a:r>
              <a:rPr lang="ru-RU" b="1" dirty="0">
                <a:solidFill>
                  <a:schemeClr val="tx1"/>
                </a:solidFill>
                <a:latin typeface="Tahoma" pitchFamily="34" charset="0"/>
                <a:ea typeface="Tahoma" panose="020B0604030504040204" pitchFamily="34" charset="0"/>
                <a:cs typeface="Tahoma" panose="020B0604030504040204" pitchFamily="34" charset="0"/>
              </a:rPr>
              <a:t> </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b="1" dirty="0" smtClean="0">
                <a:solidFill>
                  <a:schemeClr val="tx1"/>
                </a:solidFill>
                <a:latin typeface="Tahoma" pitchFamily="34" charset="0"/>
                <a:ea typeface="Tahoma" panose="020B0604030504040204" pitchFamily="34" charset="0"/>
                <a:cs typeface="Tahoma" panose="020B0604030504040204" pitchFamily="34" charset="0"/>
              </a:rPr>
              <a:t>New governance for sustainable development in the European Arctic</a:t>
            </a:r>
            <a:r>
              <a:rPr lang="ru-RU" b="1" dirty="0" smtClean="0">
                <a:solidFill>
                  <a:schemeClr val="tx1"/>
                </a:solidFill>
                <a:latin typeface="Tahoma" pitchFamily="34" charset="0"/>
                <a:ea typeface="Tahoma" panose="020B0604030504040204" pitchFamily="34" charset="0"/>
                <a:cs typeface="Tahoma" panose="020B0604030504040204" pitchFamily="34" charset="0"/>
              </a:rPr>
              <a:t>»»</a:t>
            </a:r>
            <a:r>
              <a:rPr lang="en-US" dirty="0" smtClean="0">
                <a:solidFill>
                  <a:schemeClr val="tx1"/>
                </a:solidFill>
                <a:latin typeface="Tahoma" pitchFamily="34" charset="0"/>
                <a:ea typeface="Tahoma" panose="020B0604030504040204" pitchFamily="34" charset="0"/>
                <a:cs typeface="Tahoma" panose="020B0604030504040204" pitchFamily="34" charset="0"/>
              </a:rPr>
              <a:t>.</a:t>
            </a:r>
            <a:endParaRPr lang="ru-RU" dirty="0">
              <a:solidFill>
                <a:schemeClr val="tx1"/>
              </a:solidFill>
              <a:latin typeface="Tahoma" pitchFamily="34" charset="0"/>
              <a:ea typeface="Tahoma" panose="020B0604030504040204" pitchFamily="34" charset="0"/>
              <a:cs typeface="Tahoma" panose="020B0604030504040204" pitchFamily="34" charset="0"/>
            </a:endParaRPr>
          </a:p>
          <a:p>
            <a:pPr algn="ctr"/>
            <a:endParaRPr lang="ru-RU" b="1" dirty="0">
              <a:solidFill>
                <a:schemeClr val="tx1"/>
              </a:solidFill>
              <a:latin typeface="Tahoma" pitchFamily="34" charset="0"/>
              <a:cs typeface="Arial" charset="0"/>
            </a:endParaRPr>
          </a:p>
        </p:txBody>
      </p:sp>
      <p:sp>
        <p:nvSpPr>
          <p:cNvPr id="76804" name="TextBox 15"/>
          <p:cNvSpPr txBox="1">
            <a:spLocks noChangeArrowheads="1"/>
          </p:cNvSpPr>
          <p:nvPr/>
        </p:nvSpPr>
        <p:spPr bwMode="auto">
          <a:xfrm>
            <a:off x="3143250" y="428625"/>
            <a:ext cx="2714625" cy="461963"/>
          </a:xfrm>
          <a:prstGeom prst="rect">
            <a:avLst/>
          </a:prstGeom>
          <a:noFill/>
          <a:ln w="9525">
            <a:noFill/>
            <a:miter lim="800000"/>
            <a:headEnd/>
            <a:tailEnd/>
          </a:ln>
        </p:spPr>
        <p:txBody>
          <a:bodyPr>
            <a:spAutoFit/>
          </a:bodyPr>
          <a:lstStyle/>
          <a:p>
            <a:pPr algn="ctr"/>
            <a:r>
              <a:rPr lang="en-US" sz="2400" b="1" dirty="0" smtClean="0">
                <a:latin typeface="Tahoma" pitchFamily="34" charset="0"/>
                <a:cs typeface="Tahoma" pitchFamily="34" charset="0"/>
              </a:rPr>
              <a:t>RESEARCH</a:t>
            </a:r>
            <a:endParaRPr lang="ru-RU" sz="24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8325" t="-586" r="22301" b="29086"/>
          <a:stretch/>
        </p:blipFill>
        <p:spPr>
          <a:xfrm>
            <a:off x="0" y="-226510"/>
            <a:ext cx="9170744" cy="7084510"/>
          </a:xfrm>
          <a:prstGeom prst="rect">
            <a:avLst/>
          </a:prstGeom>
        </p:spPr>
      </p:pic>
      <p:sp>
        <p:nvSpPr>
          <p:cNvPr id="13" name="Прямоугольник 12"/>
          <p:cNvSpPr/>
          <p:nvPr/>
        </p:nvSpPr>
        <p:spPr>
          <a:xfrm>
            <a:off x="2213146" y="796575"/>
            <a:ext cx="6031262" cy="5738675"/>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550" b="1" dirty="0" err="1" smtClean="0">
                <a:solidFill>
                  <a:prstClr val="black">
                    <a:lumMod val="85000"/>
                    <a:lumOff val="15000"/>
                  </a:prstClr>
                </a:solidFill>
                <a:latin typeface="Tahoma" pitchFamily="34" charset="0"/>
                <a:ea typeface="Tahoma" pitchFamily="34" charset="0"/>
                <a:cs typeface="Tahoma" pitchFamily="34" charset="0"/>
              </a:rPr>
              <a:t>Andriy</a:t>
            </a:r>
            <a:r>
              <a:rPr lang="en-US" sz="1550" b="1" dirty="0" smtClean="0">
                <a:solidFill>
                  <a:prstClr val="black">
                    <a:lumMod val="85000"/>
                    <a:lumOff val="15000"/>
                  </a:prstClr>
                </a:solidFill>
                <a:latin typeface="Tahoma" pitchFamily="34" charset="0"/>
                <a:ea typeface="Tahoma" pitchFamily="34" charset="0"/>
                <a:cs typeface="Tahoma" pitchFamily="34" charset="0"/>
              </a:rPr>
              <a:t> </a:t>
            </a:r>
            <a:r>
              <a:rPr lang="en-US" sz="1550" b="1" dirty="0" err="1">
                <a:solidFill>
                  <a:prstClr val="black">
                    <a:lumMod val="85000"/>
                    <a:lumOff val="15000"/>
                  </a:prstClr>
                </a:solidFill>
                <a:latin typeface="Tahoma" pitchFamily="34" charset="0"/>
                <a:ea typeface="Tahoma" pitchFamily="34" charset="0"/>
                <a:cs typeface="Tahoma" pitchFamily="34" charset="0"/>
              </a:rPr>
              <a:t>Zayarnyuk</a:t>
            </a:r>
            <a:r>
              <a:rPr lang="en-US" sz="1550" b="1" dirty="0">
                <a:solidFill>
                  <a:prstClr val="black">
                    <a:lumMod val="85000"/>
                    <a:lumOff val="15000"/>
                  </a:prstClr>
                </a:solidFill>
                <a:latin typeface="Tahoma" pitchFamily="34" charset="0"/>
                <a:ea typeface="Tahoma" pitchFamily="34" charset="0"/>
                <a:cs typeface="Tahoma" pitchFamily="34" charset="0"/>
              </a:rPr>
              <a:t>, University of Winnipeg, Assistant Professor</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 "</a:t>
            </a:r>
            <a:r>
              <a:rPr lang="en-US" sz="1550" b="1" dirty="0" err="1">
                <a:solidFill>
                  <a:prstClr val="black">
                    <a:lumMod val="85000"/>
                    <a:lumOff val="15000"/>
                  </a:prstClr>
                </a:solidFill>
                <a:latin typeface="Tahoma" pitchFamily="34" charset="0"/>
                <a:ea typeface="Tahoma" pitchFamily="34" charset="0"/>
                <a:cs typeface="Tahoma" pitchFamily="34" charset="0"/>
              </a:rPr>
              <a:t>Lviv</a:t>
            </a:r>
            <a:r>
              <a:rPr lang="en-US" sz="1550" b="1" dirty="0">
                <a:solidFill>
                  <a:prstClr val="black">
                    <a:lumMod val="85000"/>
                    <a:lumOff val="15000"/>
                  </a:prstClr>
                </a:solidFill>
                <a:latin typeface="Tahoma" pitchFamily="34" charset="0"/>
                <a:ea typeface="Tahoma" pitchFamily="34" charset="0"/>
                <a:cs typeface="Tahoma" pitchFamily="34" charset="0"/>
              </a:rPr>
              <a:t> Railway Station in the 20th Century: </a:t>
            </a:r>
            <a:r>
              <a:rPr lang="en-US" sz="1550" b="1" dirty="0" smtClean="0">
                <a:solidFill>
                  <a:prstClr val="black">
                    <a:lumMod val="85000"/>
                    <a:lumOff val="15000"/>
                  </a:prstClr>
                </a:solidFill>
                <a:latin typeface="Tahoma" pitchFamily="34" charset="0"/>
                <a:ea typeface="Tahoma" pitchFamily="34" charset="0"/>
                <a:cs typeface="Tahoma" pitchFamily="34" charset="0"/>
              </a:rPr>
              <a:t>Social </a:t>
            </a:r>
            <a:r>
              <a:rPr lang="en-US" sz="1550" b="1" dirty="0">
                <a:solidFill>
                  <a:prstClr val="black">
                    <a:lumMod val="85000"/>
                    <a:lumOff val="15000"/>
                  </a:prstClr>
                </a:solidFill>
                <a:latin typeface="Tahoma" pitchFamily="34" charset="0"/>
                <a:ea typeface="Tahoma" pitchFamily="34" charset="0"/>
                <a:cs typeface="Tahoma" pitchFamily="34" charset="0"/>
              </a:rPr>
              <a:t>and Cultural History“ (April – March, </a:t>
            </a:r>
            <a:r>
              <a:rPr lang="en-US" sz="1550" b="1" dirty="0" smtClean="0">
                <a:solidFill>
                  <a:prstClr val="black">
                    <a:lumMod val="85000"/>
                    <a:lumOff val="15000"/>
                  </a:prstClr>
                </a:solidFill>
                <a:latin typeface="Tahoma" pitchFamily="34" charset="0"/>
                <a:ea typeface="Tahoma" pitchFamily="34" charset="0"/>
                <a:cs typeface="Tahoma" pitchFamily="34" charset="0"/>
              </a:rPr>
              <a:t>2014)					               </a:t>
            </a:r>
          </a:p>
          <a:p>
            <a:pPr marL="231775" fontAlgn="auto">
              <a:spcBef>
                <a:spcPts val="600"/>
              </a:spcBef>
              <a:spcAft>
                <a:spcPts val="0"/>
              </a:spcAft>
              <a:defRPr/>
            </a:pPr>
            <a:r>
              <a:rPr lang="en-US" sz="1550" b="1" dirty="0" smtClean="0">
                <a:solidFill>
                  <a:prstClr val="black">
                    <a:lumMod val="85000"/>
                    <a:lumOff val="15000"/>
                  </a:prstClr>
                </a:solidFill>
                <a:latin typeface="Tahoma" pitchFamily="34" charset="0"/>
                <a:ea typeface="Tahoma" pitchFamily="34" charset="0"/>
                <a:cs typeface="Tahoma" pitchFamily="34" charset="0"/>
              </a:rPr>
              <a:t>Anna </a:t>
            </a:r>
            <a:r>
              <a:rPr lang="en-US" sz="1550" b="1" dirty="0" err="1">
                <a:solidFill>
                  <a:prstClr val="black">
                    <a:lumMod val="85000"/>
                    <a:lumOff val="15000"/>
                  </a:prstClr>
                </a:solidFill>
                <a:latin typeface="Tahoma" pitchFamily="34" charset="0"/>
                <a:ea typeface="Tahoma" pitchFamily="34" charset="0"/>
                <a:cs typeface="Tahoma" pitchFamily="34" charset="0"/>
              </a:rPr>
              <a:t>Åberg</a:t>
            </a:r>
            <a:r>
              <a:rPr lang="en-US" sz="1550" b="1" dirty="0">
                <a:solidFill>
                  <a:prstClr val="black">
                    <a:lumMod val="85000"/>
                    <a:lumOff val="15000"/>
                  </a:prstClr>
                </a:solidFill>
                <a:latin typeface="Tahoma" pitchFamily="34" charset="0"/>
                <a:ea typeface="Tahoma" pitchFamily="34" charset="0"/>
                <a:cs typeface="Tahoma" pitchFamily="34" charset="0"/>
              </a:rPr>
              <a:t>, Royal Institute of Technology, Research Fellow</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 "A gap in the Grid: Attempts to establish a Nordic </a:t>
            </a:r>
            <a:r>
              <a:rPr lang="en-US" sz="1550" b="1" dirty="0" smtClean="0">
                <a:solidFill>
                  <a:prstClr val="black">
                    <a:lumMod val="85000"/>
                    <a:lumOff val="15000"/>
                  </a:prstClr>
                </a:solidFill>
                <a:latin typeface="Tahoma" pitchFamily="34" charset="0"/>
                <a:ea typeface="Tahoma" pitchFamily="34" charset="0"/>
                <a:cs typeface="Tahoma" pitchFamily="34" charset="0"/>
              </a:rPr>
              <a:t>gas </a:t>
            </a:r>
            <a:r>
              <a:rPr lang="en-US" sz="1550" b="1" dirty="0">
                <a:solidFill>
                  <a:prstClr val="black">
                    <a:lumMod val="85000"/>
                    <a:lumOff val="15000"/>
                  </a:prstClr>
                </a:solidFill>
                <a:latin typeface="Tahoma" pitchFamily="34" charset="0"/>
                <a:ea typeface="Tahoma" pitchFamily="34" charset="0"/>
                <a:cs typeface="Tahoma" pitchFamily="34" charset="0"/>
              </a:rPr>
              <a:t>grid 1967-1991“ (May – June, 2014) 	</a:t>
            </a:r>
            <a:r>
              <a:rPr lang="en-US" sz="1550" b="1" dirty="0" smtClean="0">
                <a:solidFill>
                  <a:prstClr val="black">
                    <a:lumMod val="85000"/>
                    <a:lumOff val="15000"/>
                  </a:prstClr>
                </a:solidFill>
                <a:latin typeface="Tahoma" pitchFamily="34" charset="0"/>
                <a:ea typeface="Tahoma" pitchFamily="34" charset="0"/>
                <a:cs typeface="Tahoma" pitchFamily="34" charset="0"/>
              </a:rPr>
              <a:t>				            </a:t>
            </a:r>
          </a:p>
          <a:p>
            <a:pPr marL="231775" fontAlgn="auto">
              <a:spcBef>
                <a:spcPts val="600"/>
              </a:spcBef>
              <a:spcAft>
                <a:spcPts val="0"/>
              </a:spcAft>
              <a:defRPr/>
            </a:pPr>
            <a:endParaRPr lang="en-US" sz="155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550" b="1" dirty="0" smtClean="0">
                <a:solidFill>
                  <a:prstClr val="black">
                    <a:lumMod val="85000"/>
                    <a:lumOff val="15000"/>
                  </a:prstClr>
                </a:solidFill>
                <a:latin typeface="Tahoma" pitchFamily="34" charset="0"/>
                <a:ea typeface="Tahoma" pitchFamily="34" charset="0"/>
                <a:cs typeface="Tahoma" pitchFamily="34" charset="0"/>
              </a:rPr>
              <a:t>Stephen </a:t>
            </a:r>
            <a:r>
              <a:rPr lang="en-US" sz="1550" b="1" dirty="0" err="1">
                <a:solidFill>
                  <a:prstClr val="black">
                    <a:lumMod val="85000"/>
                    <a:lumOff val="15000"/>
                  </a:prstClr>
                </a:solidFill>
                <a:latin typeface="Tahoma" pitchFamily="34" charset="0"/>
                <a:ea typeface="Tahoma" pitchFamily="34" charset="0"/>
                <a:cs typeface="Tahoma" pitchFamily="34" charset="0"/>
              </a:rPr>
              <a:t>Riegg</a:t>
            </a:r>
            <a:r>
              <a:rPr lang="en-US" sz="1550" b="1" dirty="0">
                <a:solidFill>
                  <a:prstClr val="black">
                    <a:lumMod val="85000"/>
                    <a:lumOff val="15000"/>
                  </a:prstClr>
                </a:solidFill>
                <a:latin typeface="Tahoma" pitchFamily="34" charset="0"/>
                <a:ea typeface="Tahoma" pitchFamily="34" charset="0"/>
                <a:cs typeface="Tahoma" pitchFamily="34" charset="0"/>
              </a:rPr>
              <a:t>, University of North Carolina, Ph.D. Candidate</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 "Claiming the Caucasus: The Evolution of Russian </a:t>
            </a:r>
            <a:r>
              <a:rPr lang="en-US" sz="1550" b="1" dirty="0" smtClean="0">
                <a:solidFill>
                  <a:prstClr val="black">
                    <a:lumMod val="85000"/>
                    <a:lumOff val="15000"/>
                  </a:prstClr>
                </a:solidFill>
                <a:latin typeface="Tahoma" pitchFamily="34" charset="0"/>
                <a:ea typeface="Tahoma" pitchFamily="34" charset="0"/>
                <a:cs typeface="Tahoma" pitchFamily="34" charset="0"/>
              </a:rPr>
              <a:t>Imperialism </a:t>
            </a:r>
            <a:r>
              <a:rPr lang="en-US" sz="1550" b="1" dirty="0">
                <a:solidFill>
                  <a:prstClr val="black">
                    <a:lumMod val="85000"/>
                    <a:lumOff val="15000"/>
                  </a:prstClr>
                </a:solidFill>
                <a:latin typeface="Tahoma" pitchFamily="34" charset="0"/>
                <a:ea typeface="Tahoma" pitchFamily="34" charset="0"/>
                <a:cs typeface="Tahoma" pitchFamily="34" charset="0"/>
              </a:rPr>
              <a:t>in Armenia, 1801-1894“ (July – December, 2014) 	</a:t>
            </a:r>
            <a:r>
              <a:rPr lang="en-US" sz="1550" b="1" dirty="0" smtClean="0">
                <a:solidFill>
                  <a:prstClr val="black">
                    <a:lumMod val="85000"/>
                    <a:lumOff val="15000"/>
                  </a:prstClr>
                </a:solidFill>
                <a:latin typeface="Tahoma" pitchFamily="34" charset="0"/>
                <a:ea typeface="Tahoma" pitchFamily="34" charset="0"/>
                <a:cs typeface="Tahoma" pitchFamily="34" charset="0"/>
              </a:rPr>
              <a:t>		        						        Sandrine </a:t>
            </a:r>
            <a:r>
              <a:rPr lang="en-US" sz="1550" b="1" dirty="0" err="1">
                <a:solidFill>
                  <a:prstClr val="black">
                    <a:lumMod val="85000"/>
                    <a:lumOff val="15000"/>
                  </a:prstClr>
                </a:solidFill>
                <a:latin typeface="Tahoma" pitchFamily="34" charset="0"/>
                <a:ea typeface="Tahoma" pitchFamily="34" charset="0"/>
                <a:cs typeface="Tahoma" pitchFamily="34" charset="0"/>
              </a:rPr>
              <a:t>Mayoraz</a:t>
            </a:r>
            <a:r>
              <a:rPr lang="en-US" sz="1550" b="1" dirty="0">
                <a:solidFill>
                  <a:prstClr val="black">
                    <a:lumMod val="85000"/>
                    <a:lumOff val="15000"/>
                  </a:prstClr>
                </a:solidFill>
                <a:latin typeface="Tahoma" pitchFamily="34" charset="0"/>
                <a:ea typeface="Tahoma" pitchFamily="34" charset="0"/>
                <a:cs typeface="Tahoma" pitchFamily="34" charset="0"/>
              </a:rPr>
              <a:t>, University of Basel, Ph.D. Candidate</a:t>
            </a:r>
            <a:br>
              <a:rPr lang="en-US" sz="1550" b="1" dirty="0">
                <a:solidFill>
                  <a:prstClr val="black">
                    <a:lumMod val="85000"/>
                    <a:lumOff val="15000"/>
                  </a:prstClr>
                </a:solidFill>
                <a:latin typeface="Tahoma" pitchFamily="34" charset="0"/>
                <a:ea typeface="Tahoma" pitchFamily="34" charset="0"/>
                <a:cs typeface="Tahoma" pitchFamily="34" charset="0"/>
              </a:rPr>
            </a:br>
            <a:r>
              <a:rPr lang="en-US" sz="1550" b="1" dirty="0">
                <a:solidFill>
                  <a:prstClr val="black">
                    <a:lumMod val="85000"/>
                    <a:lumOff val="15000"/>
                  </a:prstClr>
                </a:solidFill>
                <a:latin typeface="Tahoma" pitchFamily="34" charset="0"/>
                <a:ea typeface="Tahoma" pitchFamily="34" charset="0"/>
                <a:cs typeface="Tahoma" pitchFamily="34" charset="0"/>
              </a:rPr>
              <a:t>Research project</a:t>
            </a:r>
            <a:r>
              <a:rPr lang="en-US" sz="1550" b="1" dirty="0" smtClean="0">
                <a:solidFill>
                  <a:prstClr val="black">
                    <a:lumMod val="85000"/>
                    <a:lumOff val="15000"/>
                  </a:prstClr>
                </a:solidFill>
                <a:latin typeface="Tahoma" pitchFamily="34" charset="0"/>
                <a:ea typeface="Tahoma" pitchFamily="34" charset="0"/>
                <a:cs typeface="Tahoma" pitchFamily="34" charset="0"/>
              </a:rPr>
              <a:t>: "</a:t>
            </a:r>
            <a:r>
              <a:rPr lang="en-US" sz="1550" b="1" dirty="0">
                <a:solidFill>
                  <a:prstClr val="black">
                    <a:lumMod val="85000"/>
                    <a:lumOff val="15000"/>
                  </a:prstClr>
                </a:solidFill>
                <a:latin typeface="Tahoma" pitchFamily="34" charset="0"/>
                <a:ea typeface="Tahoma" pitchFamily="34" charset="0"/>
                <a:cs typeface="Tahoma" pitchFamily="34" charset="0"/>
              </a:rPr>
              <a:t>Jewish workers' riots in the north-western part of the Pale of Settlement </a:t>
            </a:r>
            <a:r>
              <a:rPr lang="en-US" sz="1550" b="1" dirty="0" smtClean="0">
                <a:solidFill>
                  <a:prstClr val="black">
                    <a:lumMod val="85000"/>
                    <a:lumOff val="15000"/>
                  </a:prstClr>
                </a:solidFill>
                <a:latin typeface="Tahoma" pitchFamily="34" charset="0"/>
                <a:ea typeface="Tahoma" pitchFamily="34" charset="0"/>
                <a:cs typeface="Tahoma" pitchFamily="34" charset="0"/>
              </a:rPr>
              <a:t>between </a:t>
            </a:r>
            <a:r>
              <a:rPr lang="en-US" sz="1550" b="1" dirty="0">
                <a:solidFill>
                  <a:prstClr val="black">
                    <a:lumMod val="85000"/>
                    <a:lumOff val="15000"/>
                  </a:prstClr>
                </a:solidFill>
                <a:latin typeface="Tahoma" pitchFamily="34" charset="0"/>
                <a:ea typeface="Tahoma" pitchFamily="34" charset="0"/>
                <a:cs typeface="Tahoma" pitchFamily="34" charset="0"/>
              </a:rPr>
              <a:t>1881 and 1907“ (July 2014 – January 2015) </a:t>
            </a:r>
            <a:endParaRPr lang="en-US" sz="155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smtClean="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endParaRPr lang="en-US" sz="1600" b="1" dirty="0">
              <a:solidFill>
                <a:prstClr val="black">
                  <a:lumMod val="85000"/>
                  <a:lumOff val="15000"/>
                </a:prstClr>
              </a:solidFill>
              <a:latin typeface="Tahoma" pitchFamily="34" charset="0"/>
              <a:ea typeface="Tahoma" pitchFamily="34" charset="0"/>
              <a:cs typeface="Tahoma" pitchFamily="34" charset="0"/>
            </a:endParaRPr>
          </a:p>
          <a:p>
            <a:pPr marL="231775" fontAlgn="auto">
              <a:spcBef>
                <a:spcPts val="600"/>
              </a:spcBef>
              <a:spcAft>
                <a:spcPts val="0"/>
              </a:spcAft>
              <a:defRPr/>
            </a:pPr>
            <a:r>
              <a:rPr lang="en-US" sz="1600" b="1" dirty="0">
                <a:solidFill>
                  <a:prstClr val="black">
                    <a:lumMod val="85000"/>
                    <a:lumOff val="15000"/>
                  </a:prstClr>
                </a:solidFill>
                <a:latin typeface="Tahoma" pitchFamily="34" charset="0"/>
                <a:ea typeface="Tahoma" pitchFamily="34" charset="0"/>
                <a:cs typeface="Tahoma" pitchFamily="34" charset="0"/>
              </a:rPr>
              <a:t/>
            </a:r>
            <a:br>
              <a:rPr lang="en-US" sz="1600" b="1" dirty="0">
                <a:solidFill>
                  <a:prstClr val="black">
                    <a:lumMod val="85000"/>
                    <a:lumOff val="15000"/>
                  </a:prstClr>
                </a:solidFill>
                <a:latin typeface="Tahoma" pitchFamily="34" charset="0"/>
                <a:ea typeface="Tahoma" pitchFamily="34" charset="0"/>
                <a:cs typeface="Tahoma" pitchFamily="34" charset="0"/>
              </a:rPr>
            </a:br>
            <a:endParaRPr lang="en-US" sz="1600" b="1" dirty="0">
              <a:solidFill>
                <a:prstClr val="black">
                  <a:lumMod val="85000"/>
                  <a:lumOff val="15000"/>
                </a:prstClr>
              </a:solidFill>
              <a:latin typeface="Tahoma" pitchFamily="34" charset="0"/>
              <a:ea typeface="Tahoma" pitchFamily="34" charset="0"/>
              <a:cs typeface="Tahoma" pitchFamily="34" charset="0"/>
            </a:endParaRPr>
          </a:p>
        </p:txBody>
      </p:sp>
      <p:sp>
        <p:nvSpPr>
          <p:cNvPr id="2" name="TextBox 1"/>
          <p:cNvSpPr txBox="1"/>
          <p:nvPr/>
        </p:nvSpPr>
        <p:spPr>
          <a:xfrm>
            <a:off x="251520" y="0"/>
            <a:ext cx="8226322" cy="677108"/>
          </a:xfrm>
          <a:prstGeom prst="rect">
            <a:avLst/>
          </a:prstGeom>
          <a:noFill/>
        </p:spPr>
        <p:txBody>
          <a:bodyPr wrap="square" rtlCol="0">
            <a:spAutoFit/>
          </a:bodyPr>
          <a:lstStyle/>
          <a:p>
            <a:pPr algn="ctr"/>
            <a:r>
              <a:rPr lang="en-US" sz="1900" b="1" dirty="0" smtClean="0">
                <a:latin typeface="Tahoma" panose="020B0604030504040204" pitchFamily="34" charset="0"/>
                <a:ea typeface="Tahoma" panose="020B0604030504040204" pitchFamily="34" charset="0"/>
                <a:cs typeface="Tahoma" panose="020B0604030504040204" pitchFamily="34" charset="0"/>
              </a:rPr>
              <a:t>ASSOCIATE RESEARCH FELLOWS </a:t>
            </a:r>
          </a:p>
          <a:p>
            <a:pPr algn="ctr"/>
            <a:r>
              <a:rPr lang="en-US" sz="1900" b="1" dirty="0" smtClean="0">
                <a:latin typeface="Tahoma" panose="020B0604030504040204" pitchFamily="34" charset="0"/>
                <a:ea typeface="Tahoma" panose="020B0604030504040204" pitchFamily="34" charset="0"/>
                <a:cs typeface="Tahoma" panose="020B0604030504040204" pitchFamily="34" charset="0"/>
              </a:rPr>
              <a:t>AT THE CENTER FOR HISTORICAL RESEARCH</a:t>
            </a:r>
            <a:endParaRPr lang="ru-RU" sz="1900" b="1" dirty="0">
              <a:latin typeface="Tahoma" panose="020B0604030504040204" pitchFamily="34" charset="0"/>
              <a:ea typeface="Tahoma" panose="020B0604030504040204" pitchFamily="34" charset="0"/>
              <a:cs typeface="Tahoma" panose="020B0604030504040204" pitchFamily="34"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182" y="796575"/>
            <a:ext cx="1430159" cy="14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41" y="2261362"/>
            <a:ext cx="1447800" cy="142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503" y="3681497"/>
            <a:ext cx="15113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41" y="5122375"/>
            <a:ext cx="14652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463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3325"/>
            <a:ext cx="9144000" cy="6858000"/>
          </a:xfrm>
          <a:prstGeom prst="rect">
            <a:avLst/>
          </a:prstGeom>
        </p:spPr>
      </p:pic>
      <p:sp>
        <p:nvSpPr>
          <p:cNvPr id="13" name="Прямоугольник 12"/>
          <p:cNvSpPr/>
          <p:nvPr/>
        </p:nvSpPr>
        <p:spPr>
          <a:xfrm>
            <a:off x="2449438" y="621506"/>
            <a:ext cx="5794969" cy="5615806"/>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Andrei</a:t>
            </a:r>
            <a:r>
              <a:rPr lang="ru-RU"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Cusco</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Al</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I .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Cuza</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Iasi</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Fellow</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Visions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Perceptions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Romania</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Russian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Imperial</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Discourse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Public</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Sphere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Late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19th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Early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20th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Century</a:t>
            </a:r>
            <a:r>
              <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Kimberly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Powers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postgraduate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student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from</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Michigan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Mullahs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Appointment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Legitimate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Marriages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and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Birth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Record</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Books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Russian</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Empire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Brandon</a:t>
            </a:r>
            <a:r>
              <a:rPr lang="ru-RU"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Schechter</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University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of</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California</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Berkeley</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Graduate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Student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Research</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project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People’s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Instructions</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Indigenizing</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Great</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Patriotic</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War</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Among</a:t>
            </a:r>
            <a:r>
              <a:rPr lang="ru-RU"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altLang="ru-RU" sz="1700" b="1" dirty="0" err="1">
                <a:solidFill>
                  <a:srgbClr val="000000"/>
                </a:solidFill>
                <a:latin typeface="Tahoma" panose="020B0604030504040204" pitchFamily="34" charset="0"/>
                <a:ea typeface="Tahoma" panose="020B0604030504040204" pitchFamily="34" charset="0"/>
                <a:cs typeface="Tahoma" panose="020B0604030504040204" pitchFamily="34" charset="0"/>
              </a:rPr>
              <a:t>Non-Russians</a:t>
            </a:r>
            <a:r>
              <a:rPr lang="ru-RU"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ru-RU" sz="17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ru-RU" altLang="ru-RU" sz="17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1506"/>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00833"/>
            <a:ext cx="15827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575111"/>
            <a:ext cx="169386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27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0"/>
            <a:ext cx="9353668" cy="7161402"/>
          </a:xfrm>
          <a:prstGeom prst="rect">
            <a:avLst/>
          </a:prstGeom>
          <a:noFill/>
          <a:extLst/>
        </p:spPr>
      </p:pic>
      <p:sp>
        <p:nvSpPr>
          <p:cNvPr id="17" name="Прямоугольник 16"/>
          <p:cNvSpPr/>
          <p:nvPr/>
        </p:nvSpPr>
        <p:spPr>
          <a:xfrm>
            <a:off x="971550" y="1000125"/>
            <a:ext cx="7172325" cy="5957267"/>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50" b="1"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r>
              <a:rPr lang="en-US" sz="1450" b="1" dirty="0">
                <a:solidFill>
                  <a:schemeClr val="tx1"/>
                </a:solidFill>
                <a:latin typeface="Tahoma" pitchFamily="34" charset="0"/>
                <a:ea typeface="Tahoma" pitchFamily="34" charset="0"/>
                <a:cs typeface="Tahoma" pitchFamily="34" charset="0"/>
              </a:rPr>
              <a:t>The project’s main goal is to chart the experience of the Russian Empire and early Soviet Union on the global map of comparative history of empire, colonialism, and nationalism. The present project focuses on the phenomenon of imperial crisis as an endogamous concept of imperial history.  </a:t>
            </a:r>
          </a:p>
          <a:p>
            <a:pPr fontAlgn="auto">
              <a:spcBef>
                <a:spcPts val="0"/>
              </a:spcBef>
              <a:spcAft>
                <a:spcPts val="0"/>
              </a:spcAft>
              <a:defRPr/>
            </a:pPr>
            <a:endParaRPr lang="en-US" sz="1450" b="1"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r>
              <a:rPr lang="en-US" sz="1450" b="1" dirty="0">
                <a:solidFill>
                  <a:schemeClr val="tx1"/>
                </a:solidFill>
                <a:latin typeface="Tahoma" pitchFamily="34" charset="0"/>
                <a:ea typeface="Tahoma" pitchFamily="34" charset="0"/>
                <a:cs typeface="Tahoma" pitchFamily="34" charset="0"/>
              </a:rPr>
              <a:t>Head of the Project: Professor Ronald G. Suny </a:t>
            </a:r>
            <a:r>
              <a:rPr lang="en-US" sz="1450" dirty="0">
                <a:solidFill>
                  <a:schemeClr val="tx1"/>
                </a:solidFill>
                <a:latin typeface="Tahoma" pitchFamily="34" charset="0"/>
                <a:ea typeface="Tahoma" pitchFamily="34" charset="0"/>
                <a:cs typeface="Tahoma" pitchFamily="34" charset="0"/>
              </a:rPr>
              <a:t>Collegiate Professor of Social and Political History, The University of Michigan; Emeritus Professor of Political Science and History, The University of Chicago; Professor, Higher School of Economics in St. </a:t>
            </a:r>
            <a:r>
              <a:rPr lang="en-US" sz="1450" dirty="0" smtClean="0">
                <a:solidFill>
                  <a:schemeClr val="tx1"/>
                </a:solidFill>
                <a:latin typeface="Tahoma" pitchFamily="34" charset="0"/>
                <a:ea typeface="Tahoma" pitchFamily="34" charset="0"/>
                <a:cs typeface="Tahoma" pitchFamily="34" charset="0"/>
              </a:rPr>
              <a:t>Petersburg.</a:t>
            </a:r>
            <a:endParaRPr lang="en-US" sz="1450"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endParaRPr lang="en-US" sz="1450" b="1" i="1"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r>
              <a:rPr lang="en-US" sz="1450" b="1" dirty="0">
                <a:solidFill>
                  <a:schemeClr val="tx1"/>
                </a:solidFill>
                <a:latin typeface="Tahoma" pitchFamily="34" charset="0"/>
                <a:ea typeface="Tahoma" pitchFamily="34" charset="0"/>
                <a:cs typeface="Tahoma" pitchFamily="34" charset="0"/>
              </a:rPr>
              <a:t>Head of the working group: Professor Alexander Semyonov</a:t>
            </a:r>
          </a:p>
          <a:p>
            <a:pPr fontAlgn="auto">
              <a:spcBef>
                <a:spcPts val="0"/>
              </a:spcBef>
              <a:spcAft>
                <a:spcPts val="0"/>
              </a:spcAft>
              <a:defRPr/>
            </a:pPr>
            <a:r>
              <a:rPr lang="en-US" sz="1450" dirty="0">
                <a:solidFill>
                  <a:schemeClr val="tx1"/>
                </a:solidFill>
                <a:latin typeface="Tahoma" pitchFamily="34" charset="0"/>
                <a:ea typeface="Tahoma" pitchFamily="34" charset="0"/>
                <a:cs typeface="Tahoma" pitchFamily="34" charset="0"/>
              </a:rPr>
              <a:t>Professor of History, Chair, School of History, National Research University-HSE (St. Petersburg). Co-founder and co-editor of the international scholarly journal Ab </a:t>
            </a:r>
            <a:r>
              <a:rPr lang="en-US" sz="1450" dirty="0" err="1">
                <a:solidFill>
                  <a:schemeClr val="tx1"/>
                </a:solidFill>
                <a:latin typeface="Tahoma" pitchFamily="34" charset="0"/>
                <a:ea typeface="Tahoma" pitchFamily="34" charset="0"/>
                <a:cs typeface="Tahoma" pitchFamily="34" charset="0"/>
              </a:rPr>
              <a:t>Imperio</a:t>
            </a:r>
            <a:r>
              <a:rPr lang="en-US" sz="1450" dirty="0">
                <a:solidFill>
                  <a:schemeClr val="tx1"/>
                </a:solidFill>
                <a:latin typeface="Tahoma" pitchFamily="34" charset="0"/>
                <a:ea typeface="Tahoma" pitchFamily="34" charset="0"/>
                <a:cs typeface="Tahoma" pitchFamily="34" charset="0"/>
              </a:rPr>
              <a:t>: Studies of New Imperial History and Nationalism in the Post Soviet Space and member of the editorial board of the book series 'New Boundaries' with 'New Publishing House', </a:t>
            </a:r>
            <a:r>
              <a:rPr lang="en-US" sz="1450" dirty="0" smtClean="0">
                <a:solidFill>
                  <a:schemeClr val="tx1"/>
                </a:solidFill>
                <a:latin typeface="Tahoma" pitchFamily="34" charset="0"/>
                <a:ea typeface="Tahoma" pitchFamily="34" charset="0"/>
                <a:cs typeface="Tahoma" pitchFamily="34" charset="0"/>
              </a:rPr>
              <a:t>Moscow.</a:t>
            </a:r>
            <a:endParaRPr lang="en-US" sz="1450"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endParaRPr lang="en-US" sz="1450" b="1"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r>
              <a:rPr lang="en-US" sz="1450" b="1" dirty="0">
                <a:solidFill>
                  <a:schemeClr val="tx1"/>
                </a:solidFill>
                <a:latin typeface="Tahoma" pitchFamily="34" charset="0"/>
                <a:ea typeface="Tahoma" pitchFamily="34" charset="0"/>
                <a:cs typeface="Tahoma" pitchFamily="34" charset="0"/>
              </a:rPr>
              <a:t>Core participants of the project: Ivan </a:t>
            </a:r>
            <a:r>
              <a:rPr lang="en-US" sz="1450" b="1" dirty="0" err="1">
                <a:solidFill>
                  <a:schemeClr val="tx1"/>
                </a:solidFill>
                <a:latin typeface="Tahoma" pitchFamily="34" charset="0"/>
                <a:ea typeface="Tahoma" pitchFamily="34" charset="0"/>
                <a:cs typeface="Tahoma" pitchFamily="34" charset="0"/>
              </a:rPr>
              <a:t>Sablin</a:t>
            </a:r>
            <a:r>
              <a:rPr lang="en-US" sz="1450" b="1" dirty="0">
                <a:solidFill>
                  <a:schemeClr val="tx1"/>
                </a:solidFill>
                <a:latin typeface="Tahoma" pitchFamily="34" charset="0"/>
                <a:ea typeface="Tahoma" pitchFamily="34" charset="0"/>
                <a:cs typeface="Tahoma" pitchFamily="34" charset="0"/>
              </a:rPr>
              <a:t> </a:t>
            </a:r>
            <a:r>
              <a:rPr lang="en-US" sz="1450" dirty="0">
                <a:solidFill>
                  <a:schemeClr val="tx1"/>
                </a:solidFill>
                <a:latin typeface="Tahoma" pitchFamily="34" charset="0"/>
                <a:ea typeface="Tahoma" pitchFamily="34" charset="0"/>
                <a:cs typeface="Tahoma" pitchFamily="34" charset="0"/>
              </a:rPr>
              <a:t>- Assistant Professor, Higher School of Economics in St. Petersburg; </a:t>
            </a:r>
            <a:r>
              <a:rPr lang="en-US" sz="1450" b="1" dirty="0">
                <a:solidFill>
                  <a:schemeClr val="tx1"/>
                </a:solidFill>
                <a:latin typeface="Tahoma" pitchFamily="34" charset="0"/>
                <a:ea typeface="Tahoma" pitchFamily="34" charset="0"/>
                <a:cs typeface="Tahoma" pitchFamily="34" charset="0"/>
              </a:rPr>
              <a:t>Anton Kotenko </a:t>
            </a:r>
            <a:r>
              <a:rPr lang="en-US" sz="1450" dirty="0">
                <a:solidFill>
                  <a:schemeClr val="tx1"/>
                </a:solidFill>
                <a:latin typeface="Tahoma" pitchFamily="34" charset="0"/>
                <a:ea typeface="Tahoma" pitchFamily="34" charset="0"/>
                <a:cs typeface="Tahoma" pitchFamily="34" charset="0"/>
              </a:rPr>
              <a:t>- Junior Research Fellow, Center for Historical </a:t>
            </a:r>
            <a:r>
              <a:rPr lang="en-US" sz="1450" dirty="0" smtClean="0">
                <a:solidFill>
                  <a:schemeClr val="tx1"/>
                </a:solidFill>
                <a:latin typeface="Tahoma" pitchFamily="34" charset="0"/>
                <a:ea typeface="Tahoma" pitchFamily="34" charset="0"/>
                <a:cs typeface="Tahoma" pitchFamily="34" charset="0"/>
              </a:rPr>
              <a:t>Research, Post-doctoral </a:t>
            </a:r>
            <a:r>
              <a:rPr lang="en-US" sz="1450" dirty="0">
                <a:solidFill>
                  <a:schemeClr val="tx1"/>
                </a:solidFill>
                <a:latin typeface="Tahoma" pitchFamily="34" charset="0"/>
                <a:ea typeface="Tahoma" pitchFamily="34" charset="0"/>
                <a:cs typeface="Tahoma" pitchFamily="34" charset="0"/>
              </a:rPr>
              <a:t>Fellow at the School of </a:t>
            </a:r>
            <a:r>
              <a:rPr lang="en-US" sz="1450" dirty="0" smtClean="0">
                <a:solidFill>
                  <a:schemeClr val="tx1"/>
                </a:solidFill>
                <a:latin typeface="Tahoma" pitchFamily="34" charset="0"/>
                <a:ea typeface="Tahoma" pitchFamily="34" charset="0"/>
                <a:cs typeface="Tahoma" pitchFamily="34" charset="0"/>
              </a:rPr>
              <a:t>History.</a:t>
            </a:r>
            <a:endParaRPr lang="en-US" sz="1450"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endParaRPr lang="en-US" sz="1450" b="1" dirty="0">
              <a:solidFill>
                <a:schemeClr val="tx1"/>
              </a:solidFill>
              <a:latin typeface="Tahoma" pitchFamily="34" charset="0"/>
              <a:ea typeface="Tahoma" pitchFamily="34" charset="0"/>
              <a:cs typeface="Tahoma" pitchFamily="34" charset="0"/>
            </a:endParaRPr>
          </a:p>
          <a:p>
            <a:pPr fontAlgn="auto">
              <a:spcBef>
                <a:spcPts val="0"/>
              </a:spcBef>
              <a:spcAft>
                <a:spcPts val="0"/>
              </a:spcAft>
              <a:defRPr/>
            </a:pPr>
            <a:r>
              <a:rPr lang="en-US" sz="1450" b="1" dirty="0">
                <a:solidFill>
                  <a:schemeClr val="tx1"/>
                </a:solidFill>
                <a:latin typeface="Tahoma" pitchFamily="34" charset="0"/>
                <a:ea typeface="Tahoma" pitchFamily="34" charset="0"/>
                <a:cs typeface="Tahoma" pitchFamily="34" charset="0"/>
              </a:rPr>
              <a:t>Affiliated participants of the project: Professor Jeremy Smith</a:t>
            </a:r>
            <a:r>
              <a:rPr lang="en-US" sz="1450" dirty="0">
                <a:solidFill>
                  <a:schemeClr val="tx1"/>
                </a:solidFill>
                <a:latin typeface="Tahoma" pitchFamily="34" charset="0"/>
                <a:ea typeface="Tahoma" pitchFamily="34" charset="0"/>
                <a:cs typeface="Tahoma" pitchFamily="34" charset="0"/>
              </a:rPr>
              <a:t>, Professor of Russian History and Politics, University of Eastern Finland; </a:t>
            </a:r>
            <a:r>
              <a:rPr lang="en-US" sz="1450" b="1" dirty="0">
                <a:solidFill>
                  <a:schemeClr val="tx1"/>
                </a:solidFill>
                <a:latin typeface="Tahoma" pitchFamily="34" charset="0"/>
                <a:ea typeface="Tahoma" pitchFamily="34" charset="0"/>
                <a:cs typeface="Tahoma" pitchFamily="34" charset="0"/>
              </a:rPr>
              <a:t>Professor Sergey Glebov</a:t>
            </a:r>
            <a:r>
              <a:rPr lang="en-US" sz="1450" dirty="0">
                <a:solidFill>
                  <a:schemeClr val="tx1"/>
                </a:solidFill>
                <a:latin typeface="Tahoma" pitchFamily="34" charset="0"/>
                <a:ea typeface="Tahoma" pitchFamily="34" charset="0"/>
                <a:cs typeface="Tahoma" pitchFamily="34" charset="0"/>
              </a:rPr>
              <a:t>, Amherst College (US) and visiting Assistant Professor at the Higher School of Economics in St. Petersburg.</a:t>
            </a:r>
          </a:p>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00" b="1" i="1" dirty="0">
              <a:solidFill>
                <a:schemeClr val="tx1"/>
              </a:solidFill>
              <a:latin typeface="Arial" pitchFamily="34" charset="0"/>
              <a:cs typeface="Arial" pitchFamily="34" charset="0"/>
            </a:endParaRPr>
          </a:p>
          <a:p>
            <a:pPr fontAlgn="auto">
              <a:spcBef>
                <a:spcPts val="0"/>
              </a:spcBef>
              <a:spcAft>
                <a:spcPts val="0"/>
              </a:spcAft>
              <a:defRPr/>
            </a:pPr>
            <a:endParaRPr lang="en-US" sz="1400" b="1" dirty="0">
              <a:solidFill>
                <a:schemeClr val="tx1"/>
              </a:solidFill>
              <a:latin typeface="Arial" pitchFamily="34" charset="0"/>
              <a:cs typeface="Arial" pitchFamily="34" charset="0"/>
            </a:endParaRPr>
          </a:p>
          <a:p>
            <a:pPr fontAlgn="auto">
              <a:spcBef>
                <a:spcPts val="0"/>
              </a:spcBef>
              <a:spcAft>
                <a:spcPts val="0"/>
              </a:spcAft>
              <a:defRPr/>
            </a:pPr>
            <a:endParaRPr lang="en-US" sz="1400" b="1" dirty="0">
              <a:solidFill>
                <a:schemeClr val="tx1"/>
              </a:solidFill>
              <a:latin typeface="Arial" pitchFamily="34" charset="0"/>
              <a:cs typeface="Arial" pitchFamily="34" charset="0"/>
            </a:endParaRPr>
          </a:p>
        </p:txBody>
      </p:sp>
      <p:sp>
        <p:nvSpPr>
          <p:cNvPr id="81923" name="Прямоугольник 1"/>
          <p:cNvSpPr>
            <a:spLocks noChangeArrowheads="1"/>
          </p:cNvSpPr>
          <p:nvPr/>
        </p:nvSpPr>
        <p:spPr bwMode="auto">
          <a:xfrm>
            <a:off x="882650" y="384175"/>
            <a:ext cx="7345363" cy="590550"/>
          </a:xfrm>
          <a:prstGeom prst="rect">
            <a:avLst/>
          </a:prstGeom>
          <a:noFill/>
          <a:ln w="9525">
            <a:noFill/>
            <a:miter lim="800000"/>
            <a:headEnd/>
            <a:tailEnd/>
          </a:ln>
        </p:spPr>
        <p:txBody>
          <a:bodyPr>
            <a:spAutoFit/>
          </a:bodyPr>
          <a:lstStyle/>
          <a:p>
            <a:pPr algn="ctr">
              <a:lnSpc>
                <a:spcPct val="90000"/>
              </a:lnSpc>
            </a:pPr>
            <a:r>
              <a:rPr lang="en-US" b="1" dirty="0">
                <a:solidFill>
                  <a:srgbClr val="262626"/>
                </a:solidFill>
                <a:latin typeface="Tahoma" pitchFamily="34" charset="0"/>
                <a:cs typeface="Tahoma" pitchFamily="34" charset="0"/>
              </a:rPr>
              <a:t>International Research Project </a:t>
            </a:r>
            <a:r>
              <a:rPr lang="ru-RU" b="1" dirty="0" smtClean="0">
                <a:solidFill>
                  <a:srgbClr val="262626"/>
                </a:solidFill>
                <a:latin typeface="Tahoma" pitchFamily="34" charset="0"/>
                <a:cs typeface="Tahoma" pitchFamily="34" charset="0"/>
              </a:rPr>
              <a:t>«</a:t>
            </a:r>
            <a:r>
              <a:rPr lang="en-US" b="1" dirty="0" smtClean="0">
                <a:solidFill>
                  <a:srgbClr val="262626"/>
                </a:solidFill>
                <a:latin typeface="Tahoma" pitchFamily="34" charset="0"/>
                <a:cs typeface="Tahoma" pitchFamily="34" charset="0"/>
              </a:rPr>
              <a:t>Comparative </a:t>
            </a:r>
            <a:r>
              <a:rPr lang="en-US" b="1" dirty="0">
                <a:solidFill>
                  <a:srgbClr val="262626"/>
                </a:solidFill>
                <a:latin typeface="Tahoma" pitchFamily="34" charset="0"/>
                <a:cs typeface="Tahoma" pitchFamily="34" charset="0"/>
              </a:rPr>
              <a:t>Historical Studies of Empire and </a:t>
            </a:r>
            <a:r>
              <a:rPr lang="en-US" b="1" dirty="0" smtClean="0">
                <a:solidFill>
                  <a:srgbClr val="262626"/>
                </a:solidFill>
                <a:latin typeface="Tahoma" pitchFamily="34" charset="0"/>
                <a:cs typeface="Tahoma" pitchFamily="34" charset="0"/>
              </a:rPr>
              <a:t>Nationalism</a:t>
            </a:r>
            <a:r>
              <a:rPr lang="ru-RU" b="1" dirty="0" smtClean="0">
                <a:solidFill>
                  <a:srgbClr val="262626"/>
                </a:solidFill>
                <a:latin typeface="Tahoma" pitchFamily="34" charset="0"/>
                <a:cs typeface="Tahoma" pitchFamily="34" charset="0"/>
              </a:rPr>
              <a:t>»</a:t>
            </a:r>
            <a:endParaRPr lang="ru-RU" b="1" dirty="0">
              <a:solidFill>
                <a:srgbClr val="262626"/>
              </a:solidFill>
              <a:latin typeface="Tahoma" pitchFamily="34" charset="0"/>
              <a:cs typeface="Tahoma" pitchFamily="34" charset="0"/>
            </a:endParaRPr>
          </a:p>
        </p:txBody>
      </p:sp>
      <p:sp>
        <p:nvSpPr>
          <p:cNvPr id="6" name="Прямоугольник 5"/>
          <p:cNvSpPr/>
          <p:nvPr/>
        </p:nvSpPr>
        <p:spPr>
          <a:xfrm>
            <a:off x="971550" y="976313"/>
            <a:ext cx="7200900" cy="60325"/>
          </a:xfrm>
          <a:prstGeom prst="rect">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duotone>
              <a:schemeClr val="bg2">
                <a:shade val="45000"/>
                <a:satMod val="135000"/>
              </a:schemeClr>
              <a:prstClr val="white"/>
            </a:duotone>
            <a:extLst/>
          </a:blip>
          <a:srcRect l="6554" t="399" r="9544" b="-399"/>
          <a:stretch/>
        </p:blipFill>
        <p:spPr>
          <a:xfrm>
            <a:off x="-36512" y="0"/>
            <a:ext cx="9217024" cy="6865938"/>
          </a:xfrm>
          <a:prstGeom prst="rect">
            <a:avLst/>
          </a:prstGeom>
        </p:spPr>
      </p:pic>
      <p:sp>
        <p:nvSpPr>
          <p:cNvPr id="83970" name="Прямоугольник 1"/>
          <p:cNvSpPr>
            <a:spLocks noChangeArrowheads="1"/>
          </p:cNvSpPr>
          <p:nvPr/>
        </p:nvSpPr>
        <p:spPr bwMode="auto">
          <a:xfrm>
            <a:off x="917575" y="549275"/>
            <a:ext cx="7686675" cy="341313"/>
          </a:xfrm>
          <a:prstGeom prst="rect">
            <a:avLst/>
          </a:prstGeom>
          <a:noFill/>
          <a:ln w="9525">
            <a:noFill/>
            <a:miter lim="800000"/>
            <a:headEnd/>
            <a:tailEnd/>
          </a:ln>
        </p:spPr>
        <p:txBody>
          <a:bodyPr>
            <a:spAutoFit/>
          </a:bodyPr>
          <a:lstStyle/>
          <a:p>
            <a:pPr algn="ctr">
              <a:lnSpc>
                <a:spcPct val="90000"/>
              </a:lnSpc>
            </a:pPr>
            <a:r>
              <a:rPr lang="en-US" b="1">
                <a:solidFill>
                  <a:srgbClr val="262626"/>
                </a:solidFill>
                <a:latin typeface="Tahoma" pitchFamily="34" charset="0"/>
                <a:cs typeface="Tahoma" pitchFamily="34" charset="0"/>
              </a:rPr>
              <a:t>CONFERENCES</a:t>
            </a:r>
            <a:endParaRPr lang="ru-RU" b="1">
              <a:solidFill>
                <a:srgbClr val="262626"/>
              </a:solidFill>
              <a:latin typeface="Tahoma" pitchFamily="34" charset="0"/>
              <a:cs typeface="Tahoma" pitchFamily="34" charset="0"/>
            </a:endParaRPr>
          </a:p>
        </p:txBody>
      </p:sp>
      <p:sp>
        <p:nvSpPr>
          <p:cNvPr id="83972" name="Прямоугольник 4"/>
          <p:cNvSpPr>
            <a:spLocks noChangeArrowheads="1"/>
          </p:cNvSpPr>
          <p:nvPr/>
        </p:nvSpPr>
        <p:spPr bwMode="auto">
          <a:xfrm>
            <a:off x="971550" y="15573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ru-RU" sz="1600">
              <a:latin typeface="Tahoma" pitchFamily="34" charset="0"/>
              <a:cs typeface="Tahoma" pitchFamily="34" charset="0"/>
            </a:endParaRPr>
          </a:p>
        </p:txBody>
      </p:sp>
      <p:sp>
        <p:nvSpPr>
          <p:cNvPr id="83973" name="Прямоугольник 9"/>
          <p:cNvSpPr>
            <a:spLocks noChangeArrowheads="1"/>
          </p:cNvSpPr>
          <p:nvPr/>
        </p:nvSpPr>
        <p:spPr bwMode="auto">
          <a:xfrm>
            <a:off x="971550" y="30686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11" name="Прямоугольник 10"/>
          <p:cNvSpPr/>
          <p:nvPr/>
        </p:nvSpPr>
        <p:spPr>
          <a:xfrm>
            <a:off x="840571" y="980728"/>
            <a:ext cx="7673975" cy="555342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endParaRPr lang="en-US" sz="1300" b="1" dirty="0" smtClean="0">
              <a:solidFill>
                <a:schemeClr val="tx1"/>
              </a:solidFill>
              <a:latin typeface="Tahoma" pitchFamily="34" charset="0"/>
              <a:cs typeface="Tahoma" pitchFamily="34" charset="0"/>
            </a:endParaRPr>
          </a:p>
          <a:p>
            <a:pPr marL="342900" indent="-342900">
              <a:buFont typeface="Wingdings" pitchFamily="2" charset="2"/>
              <a:buChar char="ü"/>
            </a:pPr>
            <a:r>
              <a:rPr lang="en-US" sz="1300" b="1" dirty="0" smtClean="0">
                <a:solidFill>
                  <a:schemeClr val="tx1"/>
                </a:solidFill>
                <a:latin typeface="Tahoma" pitchFamily="34" charset="0"/>
                <a:cs typeface="Tahoma" pitchFamily="34" charset="0"/>
              </a:rPr>
              <a:t>June</a:t>
            </a:r>
            <a:r>
              <a:rPr lang="en-US" sz="1300" b="1" dirty="0">
                <a:solidFill>
                  <a:schemeClr val="tx1"/>
                </a:solidFill>
                <a:latin typeface="Tahoma" pitchFamily="34" charset="0"/>
                <a:cs typeface="Tahoma" pitchFamily="34" charset="0"/>
              </a:rPr>
              <a:t>, 4-6, 2015.                                                                                                    International conference "Federalism, Regionalism, and Autonomism as Alternative Political Imaginaries of Post-Imperial Political Order“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within the </a:t>
            </a:r>
            <a:r>
              <a:rPr lang="en-US" sz="1300" b="1" dirty="0">
                <a:solidFill>
                  <a:srgbClr val="262626"/>
                </a:solidFill>
                <a:latin typeface="Tahoma" pitchFamily="34" charset="0"/>
                <a:cs typeface="Tahoma" pitchFamily="34" charset="0"/>
              </a:rPr>
              <a:t>International Research Project "Comparative Historical Studies of Empire and Nationalism”.</a:t>
            </a: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October, 1- 4, 2014</a:t>
            </a:r>
            <a:br>
              <a:rPr lang="en-US" sz="1300" b="1" dirty="0">
                <a:solidFill>
                  <a:schemeClr val="tx1"/>
                </a:solidFill>
                <a:latin typeface="Tahoma" pitchFamily="34" charset="0"/>
                <a:cs typeface="Tahoma" pitchFamily="34" charset="0"/>
              </a:rPr>
            </a:br>
            <a:r>
              <a:rPr lang="en-US" sz="1300" b="1" dirty="0">
                <a:solidFill>
                  <a:schemeClr val="tx1"/>
                </a:solidFill>
                <a:latin typeface="Tahoma" pitchFamily="34" charset="0"/>
                <a:cs typeface="Tahoma" pitchFamily="34" charset="0"/>
              </a:rPr>
              <a:t>The first HSE tri-campus history majors conference "From Huge Comparisons to Thick Descriptions: Historical Research and Interpretation". </a:t>
            </a:r>
          </a:p>
          <a:p>
            <a:pPr marL="342900" indent="-342900">
              <a:buFont typeface="Wingdings" pitchFamily="2" charset="2"/>
              <a:buChar char="ü"/>
            </a:pPr>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May, 27−28, 2013</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workshop  "When Postcolonial Meets </a:t>
            </a:r>
            <a:r>
              <a:rPr lang="en-US" sz="1300" b="1" dirty="0" err="1">
                <a:solidFill>
                  <a:schemeClr val="tx1"/>
                </a:solidFill>
                <a:latin typeface="Tahoma" pitchFamily="34" charset="0"/>
                <a:cs typeface="Tahoma" pitchFamily="34" charset="0"/>
              </a:rPr>
              <a:t>Postimperial</a:t>
            </a:r>
            <a:r>
              <a:rPr lang="en-US" sz="1300" b="1" dirty="0">
                <a:solidFill>
                  <a:schemeClr val="tx1"/>
                </a:solidFill>
                <a:latin typeface="Tahoma" pitchFamily="34" charset="0"/>
                <a:cs typeface="Tahoma" pitchFamily="34" charset="0"/>
              </a:rPr>
              <a:t>: Sovereignty,                       Politics of Difference, and Composite Society in Comparative Perspectives"  - in partnership with the international research journal “Ab </a:t>
            </a:r>
            <a:r>
              <a:rPr lang="en-US" sz="1300" b="1" dirty="0" err="1">
                <a:solidFill>
                  <a:schemeClr val="tx1"/>
                </a:solidFill>
                <a:latin typeface="Tahoma" pitchFamily="34" charset="0"/>
                <a:cs typeface="Tahoma" pitchFamily="34" charset="0"/>
              </a:rPr>
              <a:t>Imperio</a:t>
            </a:r>
            <a:r>
              <a:rPr lang="en-US" sz="1300" b="1" dirty="0">
                <a:solidFill>
                  <a:schemeClr val="tx1"/>
                </a:solidFill>
                <a:latin typeface="Tahoma" pitchFamily="34" charset="0"/>
                <a:cs typeface="Tahoma" pitchFamily="34" charset="0"/>
              </a:rPr>
              <a:t> - an international humanities and social sciences peer-reviewed journal dedicated to the studies in new imperial history, and interdisciplinary and comparative study of nationalism and nationalities in the post-Soviet space”.  </a:t>
            </a:r>
          </a:p>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March, 28−29, 2014 </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conference "A Usable Past: Applied and Interdisciplinary History”.</a:t>
            </a:r>
          </a:p>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October, 24−25, 2013  </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Research Seminar “Historical Biographies in the context                   of  Regional and Imperial borders of Northern Europe”.</a:t>
            </a:r>
          </a:p>
          <a:p>
            <a:pPr marL="342900" indent="-342900"/>
            <a:endParaRPr lang="en-US" sz="1300" b="1" dirty="0">
              <a:solidFill>
                <a:schemeClr val="tx1"/>
              </a:solidFill>
              <a:latin typeface="Tahoma" pitchFamily="34" charset="0"/>
              <a:cs typeface="Tahoma" pitchFamily="34" charset="0"/>
            </a:endParaRPr>
          </a:p>
          <a:p>
            <a:pPr marL="342900" indent="-342900">
              <a:buFont typeface="Wingdings" pitchFamily="2" charset="2"/>
              <a:buChar char="ü"/>
            </a:pPr>
            <a:r>
              <a:rPr lang="en-US" sz="1300" b="1" dirty="0">
                <a:solidFill>
                  <a:schemeClr val="tx1"/>
                </a:solidFill>
                <a:latin typeface="Tahoma" pitchFamily="34" charset="0"/>
                <a:cs typeface="Tahoma" pitchFamily="34" charset="0"/>
              </a:rPr>
              <a:t>November, 21−22, 2012</a:t>
            </a:r>
          </a:p>
          <a:p>
            <a:pPr marL="342900" indent="-342900"/>
            <a:r>
              <a:rPr lang="en-US" sz="1300" b="1" dirty="0">
                <a:solidFill>
                  <a:schemeClr val="tx1"/>
                </a:solidFill>
                <a:latin typeface="Tahoma" pitchFamily="34" charset="0"/>
                <a:cs typeface="Tahoma" pitchFamily="34" charset="0"/>
              </a:rPr>
              <a:t>     </a:t>
            </a:r>
            <a:r>
              <a:rPr lang="en-US" sz="1300" b="1" dirty="0" smtClean="0">
                <a:solidFill>
                  <a:schemeClr val="tx1"/>
                </a:solidFill>
                <a:latin typeface="Tahoma" pitchFamily="34" charset="0"/>
                <a:cs typeface="Tahoma" pitchFamily="34" charset="0"/>
              </a:rPr>
              <a:t>  </a:t>
            </a:r>
            <a:r>
              <a:rPr lang="en-US" sz="1300" b="1" dirty="0">
                <a:solidFill>
                  <a:schemeClr val="tx1"/>
                </a:solidFill>
                <a:latin typeface="Tahoma" pitchFamily="34" charset="0"/>
                <a:cs typeface="Tahoma" pitchFamily="34" charset="0"/>
              </a:rPr>
              <a:t>International round table "The borders, cross-border communication and mobility in the Baltic region of Europe. Past and Present”.</a:t>
            </a:r>
          </a:p>
          <a:p>
            <a:pPr marL="342900" indent="-342900"/>
            <a:endParaRPr lang="en-US" sz="1300" b="1" dirty="0">
              <a:solidFill>
                <a:schemeClr val="tx1"/>
              </a:solidFill>
              <a:latin typeface="Tahoma" pitchFamily="34" charset="0"/>
              <a:cs typeface="Tahoma" pitchFamily="34" charset="0"/>
            </a:endParaRPr>
          </a:p>
          <a:p>
            <a:pPr marL="342900" indent="-342900"/>
            <a:endParaRPr lang="en-US" sz="1300" b="1" dirty="0">
              <a:solidFill>
                <a:schemeClr val="tx1"/>
              </a:solidFill>
              <a:latin typeface="Tahoma" pitchFamily="34" charset="0"/>
              <a:cs typeface="Tahoma" pitchFamily="34" charset="0"/>
            </a:endParaRPr>
          </a:p>
          <a:p>
            <a:pPr marL="342900" indent="-342900"/>
            <a:endParaRPr lang="en-US" sz="1300" b="1" dirty="0">
              <a:solidFill>
                <a:schemeClr val="tx1"/>
              </a:solidFill>
              <a:latin typeface="Tahoma" pitchFamily="34" charset="0"/>
              <a:cs typeface="Tahoma" pitchFamily="34" charset="0"/>
            </a:endParaRPr>
          </a:p>
        </p:txBody>
      </p:sp>
      <p:sp>
        <p:nvSpPr>
          <p:cNvPr id="83975" name="Прямоугольник 11"/>
          <p:cNvSpPr>
            <a:spLocks noChangeArrowheads="1"/>
          </p:cNvSpPr>
          <p:nvPr/>
        </p:nvSpPr>
        <p:spPr bwMode="auto">
          <a:xfrm>
            <a:off x="971550" y="4221163"/>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83976" name="Прямоугольник 13"/>
          <p:cNvSpPr>
            <a:spLocks noChangeArrowheads="1"/>
          </p:cNvSpPr>
          <p:nvPr/>
        </p:nvSpPr>
        <p:spPr bwMode="auto">
          <a:xfrm>
            <a:off x="1214438" y="5611813"/>
            <a:ext cx="6453187" cy="355600"/>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duotone>
              <a:schemeClr val="bg2">
                <a:shade val="45000"/>
                <a:satMod val="135000"/>
              </a:schemeClr>
              <a:prstClr val="white"/>
            </a:duotone>
            <a:extLst/>
          </a:blip>
          <a:srcRect l="6554" t="399" r="9544" b="-399"/>
          <a:stretch/>
        </p:blipFill>
        <p:spPr>
          <a:xfrm>
            <a:off x="-36512" y="0"/>
            <a:ext cx="9217024" cy="6865938"/>
          </a:xfrm>
          <a:prstGeom prst="rect">
            <a:avLst/>
          </a:prstGeom>
        </p:spPr>
      </p:pic>
      <p:sp>
        <p:nvSpPr>
          <p:cNvPr id="86018" name="Прямоугольник 1"/>
          <p:cNvSpPr>
            <a:spLocks noChangeArrowheads="1"/>
          </p:cNvSpPr>
          <p:nvPr/>
        </p:nvSpPr>
        <p:spPr bwMode="auto">
          <a:xfrm>
            <a:off x="846138" y="211138"/>
            <a:ext cx="7686675" cy="341312"/>
          </a:xfrm>
          <a:prstGeom prst="rect">
            <a:avLst/>
          </a:prstGeom>
          <a:noFill/>
          <a:ln w="9525">
            <a:noFill/>
            <a:miter lim="800000"/>
            <a:headEnd/>
            <a:tailEnd/>
          </a:ln>
        </p:spPr>
        <p:txBody>
          <a:bodyPr>
            <a:spAutoFit/>
          </a:bodyPr>
          <a:lstStyle/>
          <a:p>
            <a:pPr algn="ctr">
              <a:lnSpc>
                <a:spcPct val="90000"/>
              </a:lnSpc>
            </a:pPr>
            <a:r>
              <a:rPr lang="en-US" b="1">
                <a:solidFill>
                  <a:srgbClr val="262626"/>
                </a:solidFill>
                <a:latin typeface="Tahoma" pitchFamily="34" charset="0"/>
                <a:cs typeface="Tahoma" pitchFamily="34" charset="0"/>
              </a:rPr>
              <a:t>SUMMER SCHOOLS</a:t>
            </a:r>
            <a:endParaRPr lang="ru-RU" b="1">
              <a:solidFill>
                <a:srgbClr val="262626"/>
              </a:solidFill>
              <a:latin typeface="Tahoma" pitchFamily="34" charset="0"/>
              <a:cs typeface="Tahoma" pitchFamily="34" charset="0"/>
            </a:endParaRPr>
          </a:p>
        </p:txBody>
      </p:sp>
      <p:sp>
        <p:nvSpPr>
          <p:cNvPr id="86019" name="Прямоугольник 4"/>
          <p:cNvSpPr>
            <a:spLocks noChangeArrowheads="1"/>
          </p:cNvSpPr>
          <p:nvPr/>
        </p:nvSpPr>
        <p:spPr bwMode="auto">
          <a:xfrm>
            <a:off x="971550" y="15573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ru-RU" sz="1600">
              <a:latin typeface="Tahoma" pitchFamily="34" charset="0"/>
              <a:cs typeface="Tahoma" pitchFamily="34" charset="0"/>
            </a:endParaRPr>
          </a:p>
        </p:txBody>
      </p:sp>
      <p:sp>
        <p:nvSpPr>
          <p:cNvPr id="86020" name="Прямоугольник 9"/>
          <p:cNvSpPr>
            <a:spLocks noChangeArrowheads="1"/>
          </p:cNvSpPr>
          <p:nvPr/>
        </p:nvSpPr>
        <p:spPr bwMode="auto">
          <a:xfrm>
            <a:off x="971550" y="3068638"/>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11" name="Прямоугольник 10"/>
          <p:cNvSpPr/>
          <p:nvPr/>
        </p:nvSpPr>
        <p:spPr>
          <a:xfrm>
            <a:off x="584200" y="552450"/>
            <a:ext cx="7920038" cy="6049963"/>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September 8–29,  2015 </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International Summer School 'The Topography of Imperial Power: The Political Space of St. Petersburg'</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The curriculum includes Russian language courses for foreign students, presentations, workshops, partially held in Saint </a:t>
            </a:r>
            <a:r>
              <a:rPr lang="en-US" sz="1350" b="1" dirty="0" err="1">
                <a:solidFill>
                  <a:schemeClr val="tx1"/>
                </a:solidFill>
                <a:latin typeface="Tahoma" panose="020B0604030504040204" pitchFamily="34" charset="0"/>
                <a:ea typeface="Tahoma" panose="020B0604030504040204" pitchFamily="34" charset="0"/>
                <a:cs typeface="Tahoma" panose="020B0604030504040204" pitchFamily="34" charset="0"/>
              </a:rPr>
              <a:t>Peterburg’s</a:t>
            </a: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 public space, and master classes, as well as a special cultural program in the city. </a:t>
            </a:r>
          </a:p>
          <a:p>
            <a:pPr fontAlgn="auto">
              <a:spcBef>
                <a:spcPts val="0"/>
              </a:spcBef>
              <a:spcAft>
                <a:spcPts val="0"/>
              </a:spcAft>
              <a:defRPr/>
            </a:pP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June 5-11, 2015</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Summer school “Comparative Studies of Power and Diversity in Historic Empires” - within the </a:t>
            </a:r>
            <a:r>
              <a:rPr lang="en-US" sz="1350" b="1" dirty="0">
                <a:solidFill>
                  <a:prstClr val="black">
                    <a:lumMod val="85000"/>
                    <a:lumOff val="15000"/>
                  </a:prstClr>
                </a:solidFill>
                <a:latin typeface="Tahoma" pitchFamily="34" charset="0"/>
                <a:ea typeface="Tahoma" pitchFamily="34" charset="0"/>
                <a:cs typeface="Tahoma" pitchFamily="34" charset="0"/>
              </a:rPr>
              <a:t>International Research Project "Comparative Historical Studies of Empire and Nationalism”.</a:t>
            </a: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The program was focused on new methodologies of imperial history and studies of colonialism, new approaches to studies of politics and political imaginaries of diversity in the Russian Empire and Soviet Union in comparative perspective.</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July, 2–12, 2013</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 'Russia between Past and Present: Russian Politics, History and Culture in Comparative Perspective'. University of Pittsburgh and National Research University - Higher School of Economics-St. Petersburg held International Summer School in St. Petersburg. </a:t>
            </a:r>
          </a:p>
          <a:p>
            <a:pPr fontAlgn="auto">
              <a:spcBef>
                <a:spcPts val="0"/>
              </a:spcBef>
              <a:spcAft>
                <a:spcPts val="0"/>
              </a:spcAft>
              <a:defRPr/>
            </a:pP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August, 28 - 31, 2012</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Third annual Summer School of the European Society for Environmental History "Natural resources: historical ideas, exploration, and exploitation" .</a:t>
            </a:r>
          </a:p>
          <a:p>
            <a:pPr fontAlgn="auto">
              <a:spcBef>
                <a:spcPts val="0"/>
              </a:spcBef>
              <a:spcAft>
                <a:spcPts val="0"/>
              </a:spcAft>
              <a:defRPr/>
            </a:pPr>
            <a:endPar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June, 3 - 11, 2012</a:t>
            </a:r>
          </a:p>
          <a:p>
            <a:pPr fontAlgn="auto">
              <a:spcBef>
                <a:spcPts val="0"/>
              </a:spcBef>
              <a:spcAft>
                <a:spcPts val="0"/>
              </a:spcAft>
              <a:defRPr/>
            </a:pPr>
            <a:r>
              <a:rPr lang="en-US" sz="1350" b="1" dirty="0">
                <a:solidFill>
                  <a:schemeClr val="tx1"/>
                </a:solidFill>
                <a:latin typeface="Tahoma" panose="020B0604030504040204" pitchFamily="34" charset="0"/>
                <a:ea typeface="Tahoma" panose="020B0604030504040204" pitchFamily="34" charset="0"/>
                <a:cs typeface="Tahoma" panose="020B0604030504040204" pitchFamily="34" charset="0"/>
              </a:rPr>
              <a:t>"Saint Petersburg – the Capital of the Russian Empire". Joint Summer School of the Higher School of Economics, Faculty of History (St. Petersburg) and the  University of Basel (Department of History, Chair of Russian and Eastern European History). </a:t>
            </a:r>
          </a:p>
        </p:txBody>
      </p:sp>
      <p:sp>
        <p:nvSpPr>
          <p:cNvPr id="86022" name="Прямоугольник 11"/>
          <p:cNvSpPr>
            <a:spLocks noChangeArrowheads="1"/>
          </p:cNvSpPr>
          <p:nvPr/>
        </p:nvSpPr>
        <p:spPr bwMode="auto">
          <a:xfrm>
            <a:off x="971550" y="4221163"/>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
        <p:nvSpPr>
          <p:cNvPr id="86023" name="Прямоугольник 13"/>
          <p:cNvSpPr>
            <a:spLocks noChangeArrowheads="1"/>
          </p:cNvSpPr>
          <p:nvPr/>
        </p:nvSpPr>
        <p:spPr bwMode="auto">
          <a:xfrm>
            <a:off x="971550" y="5611813"/>
            <a:ext cx="6696075" cy="331787"/>
          </a:xfrm>
          <a:prstGeom prst="rect">
            <a:avLst/>
          </a:prstGeom>
          <a:noFill/>
          <a:ln w="9525">
            <a:noFill/>
            <a:miter lim="800000"/>
            <a:headEnd/>
            <a:tailEnd/>
          </a:ln>
        </p:spPr>
        <p:txBody>
          <a:bodyPr>
            <a:spAutoFit/>
          </a:bodyPr>
          <a:lstStyle/>
          <a:p>
            <a:pPr marL="228600">
              <a:lnSpc>
                <a:spcPct val="107000"/>
              </a:lnSpc>
              <a:spcAft>
                <a:spcPts val="800"/>
              </a:spcAft>
            </a:pPr>
            <a:endParaRPr lang="en-US" sz="16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loria-nnov.ru/img/gallery/bus-tours/petersburg/7.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1352" y="0"/>
            <a:ext cx="9525000" cy="7610476"/>
          </a:xfrm>
          <a:prstGeom prst="rect">
            <a:avLst/>
          </a:prstGeom>
          <a:noFill/>
          <a:extLst/>
        </p:spPr>
      </p:pic>
      <p:sp>
        <p:nvSpPr>
          <p:cNvPr id="10" name="Прямоугольник 9"/>
          <p:cNvSpPr/>
          <p:nvPr/>
        </p:nvSpPr>
        <p:spPr>
          <a:xfrm>
            <a:off x="2774951" y="3717031"/>
            <a:ext cx="5613473" cy="2593281"/>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11" name="Прямоугольник 10"/>
          <p:cNvSpPr/>
          <p:nvPr/>
        </p:nvSpPr>
        <p:spPr>
          <a:xfrm>
            <a:off x="890181" y="1276657"/>
            <a:ext cx="7498243" cy="2080335"/>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dirty="0">
              <a:solidFill>
                <a:srgbClr val="16A085"/>
              </a:solidFill>
              <a:latin typeface="Tahoma" panose="020B0604030504040204" pitchFamily="34" charset="0"/>
            </a:endParaRPr>
          </a:p>
        </p:txBody>
      </p:sp>
      <p:sp>
        <p:nvSpPr>
          <p:cNvPr id="88068" name="Прямоугольник 1"/>
          <p:cNvSpPr>
            <a:spLocks noChangeArrowheads="1"/>
          </p:cNvSpPr>
          <p:nvPr/>
        </p:nvSpPr>
        <p:spPr bwMode="auto">
          <a:xfrm>
            <a:off x="917575" y="549275"/>
            <a:ext cx="7686675" cy="341313"/>
          </a:xfrm>
          <a:prstGeom prst="rect">
            <a:avLst/>
          </a:prstGeom>
          <a:noFill/>
          <a:ln w="9525">
            <a:noFill/>
            <a:miter lim="800000"/>
            <a:headEnd/>
            <a:tailEnd/>
          </a:ln>
        </p:spPr>
        <p:txBody>
          <a:bodyPr>
            <a:spAutoFit/>
          </a:bodyPr>
          <a:lstStyle/>
          <a:p>
            <a:pPr algn="ctr">
              <a:lnSpc>
                <a:spcPct val="90000"/>
              </a:lnSpc>
            </a:pPr>
            <a:r>
              <a:rPr lang="en-US" b="1" dirty="0">
                <a:solidFill>
                  <a:srgbClr val="212E3C"/>
                </a:solidFill>
                <a:latin typeface="Tahoma" pitchFamily="34" charset="0"/>
                <a:cs typeface="Tahoma" pitchFamily="34" charset="0"/>
              </a:rPr>
              <a:t>COMPREHENSIVE INTERNATIONALIZATION</a:t>
            </a:r>
            <a:endParaRPr lang="ru-RU" dirty="0">
              <a:solidFill>
                <a:srgbClr val="262626"/>
              </a:solidFill>
              <a:latin typeface="Tahoma" pitchFamily="34" charset="0"/>
              <a:cs typeface="Tahoma" pitchFamily="34" charset="0"/>
            </a:endParaRPr>
          </a:p>
        </p:txBody>
      </p:sp>
      <p:sp>
        <p:nvSpPr>
          <p:cNvPr id="6" name="Прямоугольник 5"/>
          <p:cNvSpPr/>
          <p:nvPr/>
        </p:nvSpPr>
        <p:spPr>
          <a:xfrm>
            <a:off x="971550" y="976313"/>
            <a:ext cx="7416874" cy="45719"/>
          </a:xfrm>
          <a:prstGeom prst="rect">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latin typeface="Tahoma" panose="020B0604030504040204" pitchFamily="34" charset="0"/>
            </a:endParaRPr>
          </a:p>
        </p:txBody>
      </p:sp>
      <p:sp>
        <p:nvSpPr>
          <p:cNvPr id="88070" name="Прямоугольник 2"/>
          <p:cNvSpPr>
            <a:spLocks noChangeArrowheads="1"/>
          </p:cNvSpPr>
          <p:nvPr/>
        </p:nvSpPr>
        <p:spPr bwMode="auto">
          <a:xfrm>
            <a:off x="1691680" y="1412776"/>
            <a:ext cx="5976664" cy="1785104"/>
          </a:xfrm>
          <a:prstGeom prst="rect">
            <a:avLst/>
          </a:prstGeom>
          <a:noFill/>
          <a:ln w="9525">
            <a:noFill/>
            <a:miter lim="800000"/>
            <a:headEnd/>
            <a:tailEnd/>
          </a:ln>
        </p:spPr>
        <p:txBody>
          <a:bodyPr wrap="square">
            <a:spAutoFit/>
          </a:bodyPr>
          <a:lstStyle/>
          <a:p>
            <a:pPr marL="285750" indent="-285750">
              <a:spcBef>
                <a:spcPts val="600"/>
              </a:spcBef>
              <a:buFont typeface="Wingdings" panose="05000000000000000000" pitchFamily="2" charset="2"/>
              <a:buChar char="ü"/>
            </a:pPr>
            <a:r>
              <a:rPr lang="en-US" sz="2000" b="1" dirty="0">
                <a:latin typeface="Tahoma" pitchFamily="34" charset="0"/>
              </a:rPr>
              <a:t>Partnership with DAAD</a:t>
            </a:r>
          </a:p>
          <a:p>
            <a:pPr marL="285750" indent="-285750">
              <a:spcBef>
                <a:spcPts val="600"/>
              </a:spcBef>
              <a:buFont typeface="Wingdings" panose="05000000000000000000" pitchFamily="2" charset="2"/>
              <a:buChar char="ü"/>
            </a:pPr>
            <a:r>
              <a:rPr lang="en-US" sz="2000" b="1" dirty="0">
                <a:latin typeface="Tahoma" pitchFamily="34" charset="0"/>
              </a:rPr>
              <a:t>International Research Projects</a:t>
            </a:r>
          </a:p>
          <a:p>
            <a:pPr marL="285750" indent="-285750">
              <a:spcBef>
                <a:spcPts val="600"/>
              </a:spcBef>
              <a:buFont typeface="Wingdings" panose="05000000000000000000" pitchFamily="2" charset="2"/>
              <a:buChar char="ü"/>
            </a:pPr>
            <a:r>
              <a:rPr lang="en-US" sz="2000" b="1" dirty="0">
                <a:latin typeface="Tahoma" pitchFamily="34" charset="0"/>
              </a:rPr>
              <a:t>Summer Schools (Humboldt University, Bielefeld University, University of Pittsburgh)</a:t>
            </a:r>
          </a:p>
        </p:txBody>
      </p:sp>
      <p:sp>
        <p:nvSpPr>
          <p:cNvPr id="88071" name="Прямоугольник 6"/>
          <p:cNvSpPr>
            <a:spLocks noChangeArrowheads="1"/>
          </p:cNvSpPr>
          <p:nvPr/>
        </p:nvSpPr>
        <p:spPr bwMode="auto">
          <a:xfrm>
            <a:off x="2951507" y="3717031"/>
            <a:ext cx="5436917" cy="3231654"/>
          </a:xfrm>
          <a:prstGeom prst="rect">
            <a:avLst/>
          </a:prstGeom>
          <a:noFill/>
          <a:ln w="9525">
            <a:noFill/>
            <a:miter lim="800000"/>
            <a:headEnd/>
            <a:tailEnd/>
          </a:ln>
        </p:spPr>
        <p:txBody>
          <a:bodyPr wrap="square">
            <a:spAutoFit/>
          </a:bodyPr>
          <a:lstStyle/>
          <a:p>
            <a:r>
              <a:rPr lang="ru-RU" sz="1600" dirty="0" smtClean="0">
                <a:latin typeface="Tahoma" pitchFamily="34" charset="0"/>
                <a:cs typeface="Tahoma" pitchFamily="34" charset="0"/>
              </a:rPr>
              <a:t>«</a:t>
            </a:r>
            <a:r>
              <a:rPr lang="en-US" sz="1600" dirty="0" smtClean="0">
                <a:latin typeface="Tahoma" pitchFamily="34" charset="0"/>
                <a:cs typeface="Tahoma" pitchFamily="34" charset="0"/>
              </a:rPr>
              <a:t>We’re </a:t>
            </a:r>
            <a:r>
              <a:rPr lang="en-US" sz="1600" dirty="0">
                <a:latin typeface="Tahoma" pitchFamily="34" charset="0"/>
                <a:cs typeface="Tahoma" pitchFamily="34" charset="0"/>
              </a:rPr>
              <a:t>trying to develop a new generation of historians who are working on what we can call the world level. Not the Western level, not the Russian level, but the world level. That is the highest </a:t>
            </a:r>
            <a:r>
              <a:rPr lang="en-US" sz="1600" dirty="0" smtClean="0">
                <a:latin typeface="Tahoma" pitchFamily="34" charset="0"/>
                <a:cs typeface="Tahoma" pitchFamily="34" charset="0"/>
              </a:rPr>
              <a:t>possible </a:t>
            </a:r>
            <a:r>
              <a:rPr lang="en-US" sz="1600" dirty="0">
                <a:latin typeface="Tahoma" pitchFamily="34" charset="0"/>
                <a:cs typeface="Tahoma" pitchFamily="34" charset="0"/>
              </a:rPr>
              <a:t>scientific standard of writing good </a:t>
            </a:r>
            <a:r>
              <a:rPr lang="en-US" sz="1600" dirty="0" smtClean="0">
                <a:latin typeface="Tahoma" pitchFamily="34" charset="0"/>
                <a:cs typeface="Tahoma" pitchFamily="34" charset="0"/>
              </a:rPr>
              <a:t>history</a:t>
            </a:r>
            <a:r>
              <a:rPr lang="ru-RU" sz="1600" dirty="0" smtClean="0">
                <a:latin typeface="Tahoma" pitchFamily="34" charset="0"/>
                <a:cs typeface="Tahoma" pitchFamily="34" charset="0"/>
              </a:rPr>
              <a:t>».</a:t>
            </a:r>
            <a:r>
              <a:rPr lang="en-US" sz="1600" dirty="0" smtClean="0">
                <a:latin typeface="Tahoma" pitchFamily="34" charset="0"/>
                <a:cs typeface="Tahoma" pitchFamily="34" charset="0"/>
              </a:rPr>
              <a:t> </a:t>
            </a:r>
            <a:endParaRPr lang="ru-RU" sz="1600" dirty="0">
              <a:latin typeface="Tahoma" pitchFamily="34" charset="0"/>
              <a:cs typeface="Tahoma" pitchFamily="34" charset="0"/>
            </a:endParaRPr>
          </a:p>
          <a:p>
            <a:endParaRPr lang="en-US" sz="1600" dirty="0">
              <a:latin typeface="Tahoma" pitchFamily="34" charset="0"/>
              <a:cs typeface="Tahoma" pitchFamily="34" charset="0"/>
            </a:endParaRPr>
          </a:p>
          <a:p>
            <a:r>
              <a:rPr lang="en-US" sz="1600" b="1" dirty="0">
                <a:latin typeface="Tahoma" pitchFamily="34" charset="0"/>
                <a:cs typeface="Tahoma" pitchFamily="34" charset="0"/>
              </a:rPr>
              <a:t>Prof. Ronald </a:t>
            </a:r>
            <a:r>
              <a:rPr lang="en-US" sz="1600" b="1" dirty="0" err="1">
                <a:latin typeface="Tahoma" pitchFamily="34" charset="0"/>
                <a:cs typeface="Tahoma" pitchFamily="34" charset="0"/>
              </a:rPr>
              <a:t>Grigor</a:t>
            </a:r>
            <a:r>
              <a:rPr lang="en-US" sz="1600" b="1" dirty="0">
                <a:latin typeface="Tahoma" pitchFamily="34" charset="0"/>
                <a:cs typeface="Tahoma" pitchFamily="34" charset="0"/>
              </a:rPr>
              <a:t> Suny</a:t>
            </a:r>
            <a:r>
              <a:rPr lang="ru-RU" sz="1600" dirty="0">
                <a:latin typeface="Tahoma" pitchFamily="34" charset="0"/>
                <a:cs typeface="Tahoma" pitchFamily="34" charset="0"/>
              </a:rPr>
              <a:t>, </a:t>
            </a:r>
            <a:r>
              <a:rPr lang="en-US" sz="1600" dirty="0">
                <a:latin typeface="Tahoma" pitchFamily="34" charset="0"/>
                <a:cs typeface="Tahoma" pitchFamily="34" charset="0"/>
              </a:rPr>
              <a:t>Academic Director of the International Research Project</a:t>
            </a:r>
            <a:r>
              <a:rPr lang="ru-RU" sz="1600" dirty="0">
                <a:latin typeface="Tahoma" pitchFamily="34" charset="0"/>
                <a:cs typeface="Tahoma" pitchFamily="34" charset="0"/>
              </a:rPr>
              <a:t> </a:t>
            </a:r>
            <a:r>
              <a:rPr lang="en-US" sz="1600" dirty="0">
                <a:latin typeface="Tahoma" pitchFamily="34" charset="0"/>
                <a:cs typeface="Tahoma" pitchFamily="34" charset="0"/>
              </a:rPr>
              <a:t>“</a:t>
            </a:r>
            <a:r>
              <a:rPr lang="en-US" sz="1600" dirty="0" err="1">
                <a:latin typeface="Tahoma" pitchFamily="34" charset="0"/>
                <a:cs typeface="Tahoma" pitchFamily="34" charset="0"/>
              </a:rPr>
              <a:t>Comprative</a:t>
            </a:r>
            <a:r>
              <a:rPr lang="en-US" sz="1600" dirty="0">
                <a:latin typeface="Tahoma" pitchFamily="34" charset="0"/>
                <a:cs typeface="Tahoma" pitchFamily="34" charset="0"/>
              </a:rPr>
              <a:t> Historical Studies of Empire and Nationalism”, HSE - St. Petersburg, University of Michigan (Ann Arbor, USA)</a:t>
            </a:r>
          </a:p>
          <a:p>
            <a:r>
              <a:rPr lang="en-US" sz="1600" b="1" dirty="0">
                <a:latin typeface="Tahoma" pitchFamily="34" charset="0"/>
                <a:cs typeface="Tahoma" pitchFamily="34" charset="0"/>
              </a:rPr>
              <a:t> </a:t>
            </a:r>
          </a:p>
          <a:p>
            <a:endParaRPr lang="en-US" sz="1400" dirty="0">
              <a:latin typeface="Tahoma" pitchFamily="34" charset="0"/>
              <a:cs typeface="Tahoma" pitchFamily="34" charset="0"/>
            </a:endParaRPr>
          </a:p>
          <a:p>
            <a:endParaRPr lang="ru-RU" sz="1400" dirty="0">
              <a:latin typeface="Tahoma" pitchFamily="34" charset="0"/>
              <a:cs typeface="Tahoma" pitchFamily="34" charset="0"/>
            </a:endParaRPr>
          </a:p>
        </p:txBody>
      </p:sp>
      <p:pic>
        <p:nvPicPr>
          <p:cNvPr id="88072" name="Picture 2"/>
          <p:cNvPicPr>
            <a:picLocks noChangeAspect="1" noChangeArrowheads="1"/>
          </p:cNvPicPr>
          <p:nvPr/>
        </p:nvPicPr>
        <p:blipFill>
          <a:blip r:embed="rId4"/>
          <a:srcRect/>
          <a:stretch>
            <a:fillRect/>
          </a:stretch>
        </p:blipFill>
        <p:spPr bwMode="auto">
          <a:xfrm>
            <a:off x="890181" y="3717032"/>
            <a:ext cx="2061326" cy="2593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17016" y="0"/>
            <a:ext cx="9217024" cy="7154069"/>
          </a:xfrm>
          <a:prstGeom prst="rect">
            <a:avLst/>
          </a:prstGeom>
        </p:spPr>
      </p:pic>
      <p:sp>
        <p:nvSpPr>
          <p:cNvPr id="16" name="Прямоугольник 15"/>
          <p:cNvSpPr/>
          <p:nvPr/>
        </p:nvSpPr>
        <p:spPr>
          <a:xfrm>
            <a:off x="879475" y="836712"/>
            <a:ext cx="7458075" cy="5905401"/>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fontAlgn="auto">
              <a:spcBef>
                <a:spcPts val="0"/>
              </a:spcBef>
              <a:spcAft>
                <a:spcPts val="0"/>
              </a:spcAft>
              <a:defRPr/>
            </a:pPr>
            <a:r>
              <a:rPr lang="en-US" sz="1750" b="1" dirty="0" smtClean="0">
                <a:solidFill>
                  <a:schemeClr val="tx1"/>
                </a:solidFill>
                <a:latin typeface="Tahoma" panose="020B0604030504040204" pitchFamily="34" charset="0"/>
              </a:rPr>
              <a:t>Partnership with DAAD – The German </a:t>
            </a:r>
          </a:p>
          <a:p>
            <a:pPr fontAlgn="auto">
              <a:spcBef>
                <a:spcPts val="0"/>
              </a:spcBef>
              <a:spcAft>
                <a:spcPts val="0"/>
              </a:spcAft>
              <a:defRPr/>
            </a:pPr>
            <a:r>
              <a:rPr lang="en-US" sz="1750" b="1" dirty="0" smtClean="0">
                <a:solidFill>
                  <a:schemeClr val="tx1"/>
                </a:solidFill>
                <a:latin typeface="Tahoma" panose="020B0604030504040204" pitchFamily="34" charset="0"/>
              </a:rPr>
              <a:t>Academic Exchange Service) </a:t>
            </a:r>
          </a:p>
          <a:p>
            <a:pPr fontAlgn="auto">
              <a:spcBef>
                <a:spcPts val="0"/>
              </a:spcBef>
              <a:spcAft>
                <a:spcPts val="0"/>
              </a:spcAft>
              <a:defRPr/>
            </a:pPr>
            <a:endParaRPr lang="en-US" sz="1750" b="1"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750" dirty="0">
                <a:solidFill>
                  <a:schemeClr val="tx1"/>
                </a:solidFill>
                <a:latin typeface="Tahoma" panose="020B0604030504040204" pitchFamily="34" charset="0"/>
              </a:rPr>
              <a:t>A long-term </a:t>
            </a:r>
            <a:r>
              <a:rPr lang="en-US" sz="1750" b="1" dirty="0">
                <a:solidFill>
                  <a:schemeClr val="tx1"/>
                </a:solidFill>
                <a:latin typeface="Tahoma" panose="020B0604030504040204" pitchFamily="34" charset="0"/>
              </a:rPr>
              <a:t>associate professorship </a:t>
            </a:r>
            <a:r>
              <a:rPr lang="en-US" sz="1750" dirty="0">
                <a:solidFill>
                  <a:schemeClr val="tx1"/>
                </a:solidFill>
                <a:latin typeface="Tahoma" panose="020B0604030504040204" pitchFamily="34" charset="0"/>
              </a:rPr>
              <a:t>at the HSE </a:t>
            </a:r>
            <a:r>
              <a:rPr lang="en-US" sz="1750" dirty="0" smtClean="0">
                <a:solidFill>
                  <a:schemeClr val="tx1"/>
                </a:solidFill>
                <a:latin typeface="Tahoma" panose="020B0604030504040204" pitchFamily="34" charset="0"/>
              </a:rPr>
              <a:t>Department </a:t>
            </a:r>
            <a:r>
              <a:rPr lang="en-US" sz="1750" dirty="0">
                <a:solidFill>
                  <a:schemeClr val="tx1"/>
                </a:solidFill>
                <a:latin typeface="Tahoma" panose="020B0604030504040204" pitchFamily="34" charset="0"/>
              </a:rPr>
              <a:t>of History in St. Petersburg in May 2014. </a:t>
            </a:r>
            <a:r>
              <a:rPr lang="en-US" sz="1750" dirty="0" smtClean="0">
                <a:solidFill>
                  <a:schemeClr val="tx1"/>
                </a:solidFill>
                <a:latin typeface="Tahoma" panose="020B0604030504040204" pitchFamily="34" charset="0"/>
              </a:rPr>
              <a:t>Dr</a:t>
            </a:r>
            <a:r>
              <a:rPr lang="en-US" sz="1750" dirty="0">
                <a:solidFill>
                  <a:schemeClr val="tx1"/>
                </a:solidFill>
                <a:latin typeface="Tahoma" panose="020B0604030504040204" pitchFamily="34" charset="0"/>
              </a:rPr>
              <a:t>. </a:t>
            </a:r>
            <a:r>
              <a:rPr lang="en-US" sz="1750" dirty="0" err="1">
                <a:solidFill>
                  <a:schemeClr val="tx1"/>
                </a:solidFill>
                <a:latin typeface="Tahoma" panose="020B0604030504040204" pitchFamily="34" charset="0"/>
              </a:rPr>
              <a:t>Dietmar</a:t>
            </a:r>
            <a:r>
              <a:rPr lang="en-US" sz="1750" dirty="0">
                <a:solidFill>
                  <a:schemeClr val="tx1"/>
                </a:solidFill>
                <a:latin typeface="Tahoma" panose="020B0604030504040204" pitchFamily="34" charset="0"/>
              </a:rPr>
              <a:t> </a:t>
            </a:r>
            <a:r>
              <a:rPr lang="en-US" sz="1750" dirty="0" err="1">
                <a:solidFill>
                  <a:schemeClr val="tx1"/>
                </a:solidFill>
                <a:latin typeface="Tahoma" panose="020B0604030504040204" pitchFamily="34" charset="0"/>
              </a:rPr>
              <a:t>Wulff</a:t>
            </a:r>
            <a:r>
              <a:rPr lang="en-US" sz="1750" dirty="0">
                <a:solidFill>
                  <a:schemeClr val="tx1"/>
                </a:solidFill>
                <a:latin typeface="Tahoma" panose="020B0604030504040204" pitchFamily="34" charset="0"/>
              </a:rPr>
              <a:t> (Bielefeld University, Voronezh State </a:t>
            </a:r>
            <a:r>
              <a:rPr lang="en-US" sz="1750" dirty="0" smtClean="0">
                <a:solidFill>
                  <a:schemeClr val="tx1"/>
                </a:solidFill>
                <a:latin typeface="Tahoma" panose="020B0604030504040204" pitchFamily="34" charset="0"/>
              </a:rPr>
              <a:t>University </a:t>
            </a:r>
            <a:r>
              <a:rPr lang="en-US" sz="1750" dirty="0">
                <a:solidFill>
                  <a:schemeClr val="tx1"/>
                </a:solidFill>
                <a:latin typeface="Tahoma" panose="020B0604030504040204" pitchFamily="34" charset="0"/>
              </a:rPr>
              <a:t>in </a:t>
            </a:r>
            <a:r>
              <a:rPr lang="en-US" sz="1750" dirty="0" smtClean="0">
                <a:solidFill>
                  <a:schemeClr val="tx1"/>
                </a:solidFill>
                <a:latin typeface="Tahoma" panose="020B0604030504040204" pitchFamily="34" charset="0"/>
              </a:rPr>
              <a:t>Russia</a:t>
            </a:r>
            <a:r>
              <a:rPr lang="en-US" sz="1750" dirty="0">
                <a:solidFill>
                  <a:schemeClr val="tx1"/>
                </a:solidFill>
                <a:latin typeface="Tahoma" panose="020B0604030504040204" pitchFamily="34" charset="0"/>
              </a:rPr>
              <a:t>, </a:t>
            </a:r>
            <a:r>
              <a:rPr lang="en-US" sz="1750" dirty="0" smtClean="0">
                <a:solidFill>
                  <a:schemeClr val="tx1"/>
                </a:solidFill>
                <a:latin typeface="Tahoma" panose="020B0604030504040204" pitchFamily="34" charset="0"/>
              </a:rPr>
              <a:t>HSE-Saint-Petersburg</a:t>
            </a:r>
            <a:r>
              <a:rPr lang="en-US" sz="1750" dirty="0">
                <a:solidFill>
                  <a:schemeClr val="tx1"/>
                </a:solidFill>
                <a:latin typeface="Tahoma" panose="020B0604030504040204" pitchFamily="34" charset="0"/>
              </a:rPr>
              <a:t>).</a:t>
            </a:r>
          </a:p>
          <a:p>
            <a:pPr fontAlgn="auto">
              <a:spcBef>
                <a:spcPts val="0"/>
              </a:spcBef>
              <a:spcAft>
                <a:spcPts val="0"/>
              </a:spcAft>
              <a:defRPr/>
            </a:pPr>
            <a:endParaRPr lang="en-US" sz="1750" dirty="0">
              <a:solidFill>
                <a:schemeClr val="tx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ü"/>
              <a:defRPr/>
            </a:pPr>
            <a:r>
              <a:rPr lang="en-US" sz="1750" b="1" dirty="0" smtClean="0">
                <a:solidFill>
                  <a:schemeClr val="tx1"/>
                </a:solidFill>
                <a:latin typeface="Tahoma" panose="020B0604030504040204" pitchFamily="34" charset="0"/>
              </a:rPr>
              <a:t>Joint Summer Schools </a:t>
            </a:r>
            <a:r>
              <a:rPr lang="en-US" sz="1750" dirty="0" smtClean="0">
                <a:solidFill>
                  <a:schemeClr val="tx1"/>
                </a:solidFill>
                <a:latin typeface="Tahoma" panose="020B0604030504040204" pitchFamily="34" charset="0"/>
              </a:rPr>
              <a:t>of the Department of History and German Universities:</a:t>
            </a:r>
          </a:p>
          <a:p>
            <a:pPr fontAlgn="auto">
              <a:spcBef>
                <a:spcPts val="0"/>
              </a:spcBef>
              <a:spcAft>
                <a:spcPts val="0"/>
              </a:spcAft>
              <a:defRPr/>
            </a:pPr>
            <a:endParaRPr lang="en-US" sz="1750" dirty="0" smtClean="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r>
              <a:rPr lang="en-US" sz="1750" dirty="0" smtClean="0">
                <a:solidFill>
                  <a:schemeClr val="tx1"/>
                </a:solidFill>
                <a:latin typeface="Tahoma" panose="020B0604030504040204" pitchFamily="34" charset="0"/>
              </a:rPr>
              <a:t>September 2015 – 22 German students took part in an HSE-Saint-Petersburg Summer </a:t>
            </a:r>
            <a:r>
              <a:rPr lang="en-US" sz="1750" dirty="0">
                <a:solidFill>
                  <a:schemeClr val="tx1"/>
                </a:solidFill>
                <a:latin typeface="Tahoma" panose="020B0604030504040204" pitchFamily="34" charset="0"/>
              </a:rPr>
              <a:t>School «The topography of imperial power: the political space of Saint-Petersburg</a:t>
            </a:r>
            <a:r>
              <a:rPr lang="en-US" sz="1750" dirty="0" smtClean="0">
                <a:solidFill>
                  <a:schemeClr val="tx1"/>
                </a:solidFill>
                <a:latin typeface="Tahoma" panose="020B0604030504040204" pitchFamily="34" charset="0"/>
              </a:rPr>
              <a:t>»; next Summer School – in Sept. 2016.  </a:t>
            </a:r>
          </a:p>
          <a:p>
            <a:pPr marL="285750" indent="-285750" fontAlgn="auto">
              <a:spcBef>
                <a:spcPts val="0"/>
              </a:spcBef>
              <a:spcAft>
                <a:spcPts val="0"/>
              </a:spcAft>
              <a:buFont typeface="Arial" panose="020B0604020202020204" pitchFamily="34" charset="0"/>
              <a:buChar char="•"/>
              <a:defRPr/>
            </a:pPr>
            <a:endParaRPr lang="en-US" sz="1750" dirty="0" smtClean="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r>
              <a:rPr lang="en-US" sz="1750" dirty="0" smtClean="0">
                <a:solidFill>
                  <a:schemeClr val="tx1"/>
                </a:solidFill>
                <a:latin typeface="Tahoma" panose="020B0604030504040204" pitchFamily="34" charset="0"/>
              </a:rPr>
              <a:t>July </a:t>
            </a:r>
            <a:r>
              <a:rPr lang="en-US" sz="1750" dirty="0">
                <a:solidFill>
                  <a:schemeClr val="tx1"/>
                </a:solidFill>
                <a:latin typeface="Tahoma" panose="020B0604030504040204" pitchFamily="34" charset="0"/>
              </a:rPr>
              <a:t>2015 – 14 </a:t>
            </a:r>
            <a:r>
              <a:rPr lang="en-US" sz="1750" dirty="0" smtClean="0">
                <a:solidFill>
                  <a:schemeClr val="tx1"/>
                </a:solidFill>
                <a:latin typeface="Tahoma" panose="020B0604030504040204" pitchFamily="34" charset="0"/>
              </a:rPr>
              <a:t>Russian students </a:t>
            </a:r>
            <a:r>
              <a:rPr lang="en-US" sz="1750" dirty="0">
                <a:solidFill>
                  <a:schemeClr val="tx1"/>
                </a:solidFill>
                <a:latin typeface="Tahoma" panose="020B0604030504040204" pitchFamily="34" charset="0"/>
              </a:rPr>
              <a:t>received a grant from </a:t>
            </a:r>
            <a:r>
              <a:rPr lang="en-US" sz="1750" dirty="0" smtClean="0">
                <a:solidFill>
                  <a:schemeClr val="tx1"/>
                </a:solidFill>
                <a:latin typeface="Tahoma" panose="020B0604030504040204" pitchFamily="34" charset="0"/>
              </a:rPr>
              <a:t>DAAD to </a:t>
            </a:r>
            <a:r>
              <a:rPr lang="en-US" sz="1750" dirty="0">
                <a:solidFill>
                  <a:schemeClr val="tx1"/>
                </a:solidFill>
                <a:latin typeface="Tahoma" panose="020B0604030504040204" pitchFamily="34" charset="0"/>
              </a:rPr>
              <a:t>take </a:t>
            </a:r>
            <a:r>
              <a:rPr lang="en-US" sz="1750" dirty="0" smtClean="0">
                <a:solidFill>
                  <a:schemeClr val="tx1"/>
                </a:solidFill>
                <a:latin typeface="Tahoma" panose="020B0604030504040204" pitchFamily="34" charset="0"/>
              </a:rPr>
              <a:t>part </a:t>
            </a:r>
            <a:r>
              <a:rPr lang="en-US" sz="1750" dirty="0">
                <a:solidFill>
                  <a:schemeClr val="tx1"/>
                </a:solidFill>
                <a:latin typeface="Tahoma" panose="020B0604030504040204" pitchFamily="34" charset="0"/>
              </a:rPr>
              <a:t>in a joint </a:t>
            </a:r>
            <a:r>
              <a:rPr lang="en-US" sz="1750" dirty="0" smtClean="0">
                <a:solidFill>
                  <a:schemeClr val="tx1"/>
                </a:solidFill>
                <a:latin typeface="Tahoma" panose="020B0604030504040204" pitchFamily="34" charset="0"/>
              </a:rPr>
              <a:t>seminar </a:t>
            </a:r>
            <a:r>
              <a:rPr lang="en-US" sz="1750" dirty="0">
                <a:solidFill>
                  <a:schemeClr val="tx1"/>
                </a:solidFill>
                <a:latin typeface="Tahoma" panose="020B0604030504040204" pitchFamily="34" charset="0"/>
              </a:rPr>
              <a:t>with </a:t>
            </a:r>
            <a:r>
              <a:rPr lang="en-US" sz="1750" dirty="0" smtClean="0">
                <a:solidFill>
                  <a:schemeClr val="tx1"/>
                </a:solidFill>
                <a:latin typeface="Tahoma" panose="020B0604030504040204" pitchFamily="34" charset="0"/>
              </a:rPr>
              <a:t>students from Humboldt University in Berlin and Bielefeld University;</a:t>
            </a:r>
          </a:p>
          <a:p>
            <a:pPr marL="285750" indent="-285750" fontAlgn="auto">
              <a:spcBef>
                <a:spcPts val="0"/>
              </a:spcBef>
              <a:spcAft>
                <a:spcPts val="0"/>
              </a:spcAft>
              <a:buFont typeface="Arial" panose="020B0604020202020204" pitchFamily="34" charset="0"/>
              <a:buChar char="•"/>
              <a:defRPr/>
            </a:pPr>
            <a:endParaRPr lang="en-US" sz="1750" dirty="0" smtClean="0">
              <a:solidFill>
                <a:schemeClr val="tx1"/>
              </a:solidFill>
              <a:latin typeface="Tahoma" panose="020B0604030504040204" pitchFamily="34" charset="0"/>
            </a:endParaRPr>
          </a:p>
          <a:p>
            <a:pPr marL="285750" indent="-285750" fontAlgn="auto">
              <a:spcBef>
                <a:spcPts val="0"/>
              </a:spcBef>
              <a:spcAft>
                <a:spcPts val="0"/>
              </a:spcAft>
              <a:buFont typeface="Arial" panose="020B0604020202020204" pitchFamily="34" charset="0"/>
              <a:buChar char="•"/>
              <a:defRPr/>
            </a:pPr>
            <a:r>
              <a:rPr lang="en-US" sz="1750" dirty="0">
                <a:solidFill>
                  <a:schemeClr val="tx1"/>
                </a:solidFill>
                <a:latin typeface="Tahoma" panose="020B0604030504040204" pitchFamily="34" charset="0"/>
              </a:rPr>
              <a:t>July 2015 – seminars </a:t>
            </a:r>
            <a:r>
              <a:rPr lang="en-US" sz="1750" dirty="0" smtClean="0">
                <a:solidFill>
                  <a:schemeClr val="tx1"/>
                </a:solidFill>
                <a:latin typeface="Tahoma" panose="020B0604030504040204" pitchFamily="34" charset="0"/>
              </a:rPr>
              <a:t>at </a:t>
            </a:r>
            <a:r>
              <a:rPr lang="en-US" sz="1750" dirty="0">
                <a:solidFill>
                  <a:schemeClr val="tx1"/>
                </a:solidFill>
                <a:latin typeface="Tahoma" panose="020B0604030504040204" pitchFamily="34" charset="0"/>
              </a:rPr>
              <a:t>HSE </a:t>
            </a:r>
            <a:r>
              <a:rPr lang="en-US" sz="1750" dirty="0" smtClean="0">
                <a:solidFill>
                  <a:schemeClr val="tx1"/>
                </a:solidFill>
                <a:latin typeface="Tahoma" panose="020B0604030504040204" pitchFamily="34" charset="0"/>
              </a:rPr>
              <a:t>Saint-Petersburg for 11 </a:t>
            </a:r>
            <a:r>
              <a:rPr lang="en-US" sz="1750" dirty="0">
                <a:solidFill>
                  <a:schemeClr val="tx1"/>
                </a:solidFill>
                <a:latin typeface="Tahoma" panose="020B0604030504040204" pitchFamily="34" charset="0"/>
              </a:rPr>
              <a:t>postgraduate students from </a:t>
            </a:r>
            <a:r>
              <a:rPr lang="en-US" sz="1750" dirty="0" smtClean="0">
                <a:solidFill>
                  <a:schemeClr val="tx1"/>
                </a:solidFill>
                <a:latin typeface="Tahoma" panose="020B0604030504040204" pitchFamily="34" charset="0"/>
              </a:rPr>
              <a:t>Humboldt </a:t>
            </a:r>
            <a:r>
              <a:rPr lang="en-US" sz="1750" dirty="0">
                <a:solidFill>
                  <a:schemeClr val="tx1"/>
                </a:solidFill>
                <a:latin typeface="Tahoma" panose="020B0604030504040204" pitchFamily="34" charset="0"/>
              </a:rPr>
              <a:t>University in </a:t>
            </a:r>
            <a:r>
              <a:rPr lang="en-US" sz="1750" dirty="0" smtClean="0">
                <a:solidFill>
                  <a:schemeClr val="tx1"/>
                </a:solidFill>
                <a:latin typeface="Tahoma" panose="020B0604030504040204" pitchFamily="34" charset="0"/>
              </a:rPr>
              <a:t>Berlin.</a:t>
            </a:r>
            <a:endParaRPr lang="en-US" sz="1750" dirty="0">
              <a:solidFill>
                <a:schemeClr val="tx1"/>
              </a:solidFill>
              <a:latin typeface="Tahoma" panose="020B0604030504040204" pitchFamily="34" charset="0"/>
            </a:endParaRPr>
          </a:p>
        </p:txBody>
      </p:sp>
      <p:sp>
        <p:nvSpPr>
          <p:cNvPr id="90117" name="Прямоугольник 9"/>
          <p:cNvSpPr>
            <a:spLocks noChangeArrowheads="1"/>
          </p:cNvSpPr>
          <p:nvPr/>
        </p:nvSpPr>
        <p:spPr bwMode="auto">
          <a:xfrm>
            <a:off x="879475" y="404813"/>
            <a:ext cx="7458075" cy="369887"/>
          </a:xfrm>
          <a:prstGeom prst="rect">
            <a:avLst/>
          </a:prstGeom>
          <a:noFill/>
          <a:ln w="9525">
            <a:noFill/>
            <a:miter lim="800000"/>
            <a:headEnd/>
            <a:tailEnd/>
          </a:ln>
        </p:spPr>
        <p:txBody>
          <a:bodyPr>
            <a:spAutoFit/>
          </a:bodyPr>
          <a:lstStyle/>
          <a:p>
            <a:pPr algn="ctr"/>
            <a:r>
              <a:rPr lang="en-US" b="1" dirty="0">
                <a:solidFill>
                  <a:srgbClr val="262626"/>
                </a:solidFill>
                <a:latin typeface="Tahoma" pitchFamily="34" charset="0"/>
                <a:cs typeface="Tahoma" pitchFamily="34" charset="0"/>
              </a:rPr>
              <a:t>PARTNERSHIP WITH DAAD</a:t>
            </a:r>
          </a:p>
        </p:txBody>
      </p:sp>
      <p:pic>
        <p:nvPicPr>
          <p:cNvPr id="90118" name="Рисунок 8"/>
          <p:cNvPicPr>
            <a:picLocks noChangeAspect="1"/>
          </p:cNvPicPr>
          <p:nvPr/>
        </p:nvPicPr>
        <p:blipFill>
          <a:blip r:embed="rId4"/>
          <a:srcRect/>
          <a:stretch>
            <a:fillRect/>
          </a:stretch>
        </p:blipFill>
        <p:spPr bwMode="auto">
          <a:xfrm>
            <a:off x="6012852" y="836712"/>
            <a:ext cx="2316112" cy="940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a:srcRect/>
          <a:stretch>
            <a:fillRect/>
          </a:stretch>
        </a:blipFill>
        <a:effectLst/>
      </p:bgPr>
    </p:bg>
    <p:spTree>
      <p:nvGrpSpPr>
        <p:cNvPr id="1" name=""/>
        <p:cNvGrpSpPr/>
        <p:nvPr/>
      </p:nvGrpSpPr>
      <p:grpSpPr>
        <a:xfrm>
          <a:off x="0" y="0"/>
          <a:ext cx="0" cy="0"/>
          <a:chOff x="0" y="0"/>
          <a:chExt cx="0" cy="0"/>
        </a:xfrm>
      </p:grpSpPr>
      <p:pic>
        <p:nvPicPr>
          <p:cNvPr id="92162" name="Рисунок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30163" y="2146300"/>
            <a:ext cx="9144000" cy="1077913"/>
          </a:xfrm>
          <a:prstGeom prst="rect">
            <a:avLst/>
          </a:prstGeom>
        </p:spPr>
        <p:txBody>
          <a:bodyPr>
            <a:spAutoFit/>
          </a:bodyPr>
          <a:lstStyle/>
          <a:p>
            <a:pPr algn="ctr" fontAlgn="auto">
              <a:spcBef>
                <a:spcPts val="0"/>
              </a:spcBef>
              <a:spcAft>
                <a:spcPts val="0"/>
              </a:spcAft>
              <a:defRPr/>
            </a:pPr>
            <a:r>
              <a:rPr lang="en-US" altLang="ru-RU" sz="3200" dirty="0">
                <a:solidFill>
                  <a:schemeClr val="bg1">
                    <a:lumMod val="20000"/>
                    <a:lumOff val="80000"/>
                  </a:schemeClr>
                </a:solidFill>
                <a:latin typeface="Tahoma" pitchFamily="34" charset="0"/>
                <a:cs typeface="Tahoma" pitchFamily="34" charset="0"/>
              </a:rPr>
              <a:t>THANK YOU FOR</a:t>
            </a:r>
          </a:p>
          <a:p>
            <a:pPr algn="ctr" fontAlgn="auto">
              <a:spcBef>
                <a:spcPts val="0"/>
              </a:spcBef>
              <a:spcAft>
                <a:spcPts val="0"/>
              </a:spcAft>
              <a:defRPr/>
            </a:pPr>
            <a:r>
              <a:rPr lang="en-US" altLang="ru-RU" sz="3200" dirty="0">
                <a:solidFill>
                  <a:schemeClr val="bg1">
                    <a:lumMod val="20000"/>
                    <a:lumOff val="80000"/>
                  </a:schemeClr>
                </a:solidFill>
                <a:latin typeface="Tahoma" pitchFamily="34" charset="0"/>
                <a:cs typeface="Tahoma" pitchFamily="34" charset="0"/>
              </a:rPr>
              <a:t>YOUR ATTENTION!</a:t>
            </a:r>
            <a:endParaRPr lang="en-US" altLang="ru-RU" sz="2400" spc="50" dirty="0">
              <a:solidFill>
                <a:schemeClr val="bg1"/>
              </a:solidFill>
              <a:latin typeface="Tahoma" pitchFamily="34" charset="0"/>
              <a:cs typeface="Tahoma" pitchFamily="34" charset="0"/>
            </a:endParaRPr>
          </a:p>
        </p:txBody>
      </p:sp>
      <p:sp>
        <p:nvSpPr>
          <p:cNvPr id="2" name="Прямоугольник 1"/>
          <p:cNvSpPr/>
          <p:nvPr/>
        </p:nvSpPr>
        <p:spPr>
          <a:xfrm>
            <a:off x="4859338" y="5876925"/>
            <a:ext cx="3775075" cy="400050"/>
          </a:xfrm>
          <a:prstGeom prst="rect">
            <a:avLst/>
          </a:prstGeom>
        </p:spPr>
        <p:txBody>
          <a:bodyPr>
            <a:spAutoFit/>
          </a:bodyPr>
          <a:lstStyle/>
          <a:p>
            <a:pPr algn="r" fontAlgn="auto">
              <a:spcBef>
                <a:spcPts val="0"/>
              </a:spcBef>
              <a:spcAft>
                <a:spcPts val="0"/>
              </a:spcAft>
              <a:defRPr/>
            </a:pPr>
            <a:r>
              <a:rPr lang="en-US" altLang="ru-RU" sz="2000" dirty="0">
                <a:solidFill>
                  <a:schemeClr val="bg1">
                    <a:lumMod val="40000"/>
                    <a:lumOff val="60000"/>
                  </a:schemeClr>
                </a:solidFill>
                <a:latin typeface="Tahoma" panose="020B0604030504040204" pitchFamily="34" charset="0"/>
                <a:cs typeface="Tahoma" panose="020B0604030504040204" pitchFamily="34" charset="0"/>
              </a:rPr>
              <a:t>http://sh.spb.hse.ru/en/history/</a:t>
            </a:r>
            <a:endParaRPr lang="en-US" altLang="ru-RU" sz="2000" spc="50" dirty="0">
              <a:solidFill>
                <a:schemeClr val="bg1">
                  <a:lumMod val="40000"/>
                  <a:lumOff val="60000"/>
                </a:schemeClr>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pic>
        <p:nvPicPr>
          <p:cNvPr id="49154" name="Picture 2"/>
          <p:cNvPicPr>
            <a:picLocks noChangeAspect="1" noChangeArrowheads="1"/>
          </p:cNvPicPr>
          <p:nvPr/>
        </p:nvPicPr>
        <p:blipFill>
          <a:blip r:embed="rId2"/>
          <a:srcRect r="1645"/>
          <a:stretch>
            <a:fillRect/>
          </a:stretch>
        </p:blipFill>
        <p:spPr bwMode="auto">
          <a:xfrm>
            <a:off x="503238" y="465138"/>
            <a:ext cx="7575550" cy="6132512"/>
          </a:xfrm>
          <a:prstGeom prst="rect">
            <a:avLst/>
          </a:prstGeom>
          <a:solidFill>
            <a:srgbClr val="16A085"/>
          </a:solidFill>
          <a:ln w="9525">
            <a:noFill/>
            <a:miter lim="800000"/>
            <a:headEnd/>
            <a:tailEnd/>
          </a:ln>
        </p:spPr>
      </p:pic>
      <p:sp>
        <p:nvSpPr>
          <p:cNvPr id="4" name="Прямоугольник 3"/>
          <p:cNvSpPr/>
          <p:nvPr/>
        </p:nvSpPr>
        <p:spPr>
          <a:xfrm>
            <a:off x="0" y="0"/>
            <a:ext cx="9144000" cy="6858000"/>
          </a:xfrm>
          <a:prstGeom prst="rect">
            <a:avLst/>
          </a:prstGeom>
          <a:solidFill>
            <a:srgbClr val="16A085">
              <a:alpha val="3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isit-petersburg.ru/media/uploads/album/129/album_cover.jpg"/>
          <p:cNvPicPr>
            <a:picLocks noChangeAspect="1" noChangeArrowheads="1"/>
          </p:cNvPicPr>
          <p:nvPr/>
        </p:nvPicPr>
        <p:blipFill rotWithShape="1">
          <a:blip r:embed="rId3" cstate="print">
            <a:duotone>
              <a:schemeClr val="bg2">
                <a:shade val="45000"/>
                <a:satMod val="135000"/>
              </a:schemeClr>
              <a:prstClr val="white"/>
            </a:duotone>
            <a:extLst/>
          </a:blip>
          <a:srcRect l="7004" r="7004"/>
          <a:stretch/>
        </p:blipFill>
        <p:spPr bwMode="auto">
          <a:xfrm>
            <a:off x="-36511" y="-27384"/>
            <a:ext cx="9217024" cy="7146380"/>
          </a:xfrm>
          <a:prstGeom prst="rect">
            <a:avLst/>
          </a:prstGeom>
          <a:noFill/>
          <a:extLst/>
        </p:spPr>
      </p:pic>
      <p:sp>
        <p:nvSpPr>
          <p:cNvPr id="17" name="Прямоугольник 16"/>
          <p:cNvSpPr/>
          <p:nvPr/>
        </p:nvSpPr>
        <p:spPr>
          <a:xfrm>
            <a:off x="2411413" y="3533775"/>
            <a:ext cx="4464050" cy="1924050"/>
          </a:xfrm>
          <a:prstGeom prst="rect">
            <a:avLst/>
          </a:prstGeom>
          <a:solidFill>
            <a:srgbClr val="16A085">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50179" name="Прямоугольник 3072"/>
          <p:cNvSpPr>
            <a:spLocks noChangeArrowheads="1"/>
          </p:cNvSpPr>
          <p:nvPr/>
        </p:nvSpPr>
        <p:spPr bwMode="auto">
          <a:xfrm>
            <a:off x="1637114" y="18757"/>
            <a:ext cx="5793574" cy="707886"/>
          </a:xfrm>
          <a:prstGeom prst="rect">
            <a:avLst/>
          </a:prstGeom>
          <a:noFill/>
          <a:ln w="9525">
            <a:noFill/>
            <a:miter lim="800000"/>
            <a:headEnd/>
            <a:tailEnd/>
          </a:ln>
        </p:spPr>
        <p:txBody>
          <a:bodyPr wrap="none">
            <a:spAutoFit/>
          </a:bodyPr>
          <a:lstStyle/>
          <a:p>
            <a:pPr algn="ctr"/>
            <a:endParaRPr lang="en-US" sz="2000" b="1" dirty="0" smtClean="0">
              <a:latin typeface="Tahoma" pitchFamily="34" charset="0"/>
              <a:cs typeface="Tahoma" pitchFamily="34" charset="0"/>
            </a:endParaRPr>
          </a:p>
          <a:p>
            <a:pPr algn="ctr"/>
            <a:r>
              <a:rPr lang="en-US" sz="2000" b="1" dirty="0" smtClean="0">
                <a:latin typeface="Tahoma" pitchFamily="34" charset="0"/>
                <a:cs typeface="Tahoma" pitchFamily="34" charset="0"/>
              </a:rPr>
              <a:t>CLUSTERS </a:t>
            </a:r>
            <a:r>
              <a:rPr lang="en-US" sz="2000" b="1" dirty="0">
                <a:latin typeface="Tahoma" pitchFamily="34" charset="0"/>
                <a:cs typeface="Tahoma" pitchFamily="34" charset="0"/>
              </a:rPr>
              <a:t>OF TOP RUSSIAN UNIVERSITIES</a:t>
            </a:r>
          </a:p>
        </p:txBody>
      </p:sp>
      <p:sp>
        <p:nvSpPr>
          <p:cNvPr id="3075" name="Прямоугольник 3074"/>
          <p:cNvSpPr>
            <a:spLocks noChangeArrowheads="1"/>
          </p:cNvSpPr>
          <p:nvPr/>
        </p:nvSpPr>
        <p:spPr bwMode="auto">
          <a:xfrm>
            <a:off x="971550" y="5727700"/>
            <a:ext cx="7488238" cy="7397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HIGHER SCHOOL OF ECONOMICS is the only university in the fields of Social </a:t>
            </a:r>
          </a:p>
          <a:p>
            <a:r>
              <a:rPr lang="en-US" sz="1400" b="1" dirty="0">
                <a:latin typeface="Tahoma" pitchFamily="34" charset="0"/>
                <a:cs typeface="Tahoma" pitchFamily="34" charset="0"/>
              </a:rPr>
              <a:t>Sciences and Humanities which is both a National Research University and </a:t>
            </a:r>
          </a:p>
          <a:p>
            <a:r>
              <a:rPr lang="en-US" sz="1400" b="1" dirty="0">
                <a:latin typeface="Tahoma" pitchFamily="34" charset="0"/>
                <a:cs typeface="Tahoma" pitchFamily="34" charset="0"/>
              </a:rPr>
              <a:t>a university within the 5-100 Project  </a:t>
            </a:r>
          </a:p>
        </p:txBody>
      </p:sp>
      <p:sp>
        <p:nvSpPr>
          <p:cNvPr id="9" name="Прямоугольник 8"/>
          <p:cNvSpPr/>
          <p:nvPr/>
        </p:nvSpPr>
        <p:spPr>
          <a:xfrm>
            <a:off x="971550" y="1084263"/>
            <a:ext cx="3600450" cy="1947862"/>
          </a:xfrm>
          <a:prstGeom prst="rect">
            <a:avLst/>
          </a:prstGeom>
          <a:solidFill>
            <a:srgbClr val="16A085">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13" name="Прямоугольник 12"/>
          <p:cNvSpPr/>
          <p:nvPr/>
        </p:nvSpPr>
        <p:spPr>
          <a:xfrm>
            <a:off x="4816475" y="1090613"/>
            <a:ext cx="3355975" cy="1941512"/>
          </a:xfrm>
          <a:prstGeom prst="rect">
            <a:avLst/>
          </a:prstGeom>
          <a:solidFill>
            <a:srgbClr val="16A08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50183" name="Прямоугольник 6"/>
          <p:cNvSpPr>
            <a:spLocks noChangeArrowheads="1"/>
          </p:cNvSpPr>
          <p:nvPr/>
        </p:nvSpPr>
        <p:spPr bwMode="auto">
          <a:xfrm>
            <a:off x="5003800" y="1125538"/>
            <a:ext cx="3073400" cy="1908175"/>
          </a:xfrm>
          <a:prstGeom prst="rect">
            <a:avLst/>
          </a:prstGeom>
          <a:noFill/>
          <a:ln w="9525">
            <a:noFill/>
            <a:miter lim="800000"/>
            <a:headEnd/>
            <a:tailEnd/>
          </a:ln>
        </p:spPr>
        <p:txBody>
          <a:bodyPr>
            <a:spAutoFit/>
          </a:bodyPr>
          <a:lstStyle/>
          <a:p>
            <a:r>
              <a:rPr lang="en-US" sz="1600" b="1" dirty="0">
                <a:latin typeface="Tahoma" pitchFamily="34" charset="0"/>
                <a:cs typeface="Tahoma" pitchFamily="34" charset="0"/>
              </a:rPr>
              <a:t>National Research Universities</a:t>
            </a:r>
          </a:p>
          <a:p>
            <a:r>
              <a:rPr lang="en-US" sz="1600" dirty="0">
                <a:latin typeface="Tahoma" pitchFamily="34" charset="0"/>
                <a:cs typeface="Tahoma" pitchFamily="34" charset="0"/>
              </a:rPr>
              <a:t>Since 2009</a:t>
            </a:r>
          </a:p>
          <a:p>
            <a:r>
              <a:rPr lang="en-US" sz="1400" dirty="0">
                <a:latin typeface="Tahoma" pitchFamily="34" charset="0"/>
                <a:cs typeface="Tahoma" pitchFamily="34" charset="0"/>
              </a:rPr>
              <a:t>Mission: enhance learning process through adoption of research lead teaching</a:t>
            </a:r>
          </a:p>
          <a:p>
            <a:r>
              <a:rPr lang="en-US" sz="1400" dirty="0">
                <a:latin typeface="Tahoma" pitchFamily="34" charset="0"/>
                <a:cs typeface="Tahoma" pitchFamily="34" charset="0"/>
              </a:rPr>
              <a:t>(29 Universities, including HSE)</a:t>
            </a:r>
          </a:p>
          <a:p>
            <a:endParaRPr lang="en-US" sz="1400" dirty="0">
              <a:latin typeface="Tahoma" pitchFamily="34" charset="0"/>
              <a:cs typeface="Tahoma" pitchFamily="34" charset="0"/>
            </a:endParaRPr>
          </a:p>
        </p:txBody>
      </p:sp>
      <p:sp>
        <p:nvSpPr>
          <p:cNvPr id="50184" name="Прямоугольник 9"/>
          <p:cNvSpPr>
            <a:spLocks noChangeArrowheads="1"/>
          </p:cNvSpPr>
          <p:nvPr/>
        </p:nvSpPr>
        <p:spPr bwMode="auto">
          <a:xfrm>
            <a:off x="1187450" y="1196975"/>
            <a:ext cx="3027363" cy="1724025"/>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Federal Universities</a:t>
            </a:r>
          </a:p>
          <a:p>
            <a:r>
              <a:rPr lang="en-US" dirty="0">
                <a:latin typeface="Tahoma" pitchFamily="34" charset="0"/>
                <a:cs typeface="Tahoma" pitchFamily="34" charset="0"/>
              </a:rPr>
              <a:t>Since 2006</a:t>
            </a:r>
          </a:p>
          <a:p>
            <a:r>
              <a:rPr lang="en-US" sz="1400" dirty="0">
                <a:latin typeface="Tahoma" pitchFamily="34" charset="0"/>
                <a:cs typeface="Tahoma" pitchFamily="34" charset="0"/>
              </a:rPr>
              <a:t>Mission: enhancement of regional education and development of</a:t>
            </a:r>
            <a:r>
              <a:rPr lang="ru-RU" sz="1400" dirty="0">
                <a:latin typeface="Tahoma" pitchFamily="34" charset="0"/>
                <a:cs typeface="Tahoma" pitchFamily="34" charset="0"/>
              </a:rPr>
              <a:t> </a:t>
            </a:r>
            <a:r>
              <a:rPr lang="en-US" sz="1400" dirty="0">
                <a:latin typeface="Tahoma" pitchFamily="34" charset="0"/>
                <a:cs typeface="Tahoma" pitchFamily="34" charset="0"/>
              </a:rPr>
              <a:t>professional links with economics and social sphere of the Federal Districts (10 Universities)  </a:t>
            </a:r>
          </a:p>
        </p:txBody>
      </p:sp>
      <p:pic>
        <p:nvPicPr>
          <p:cNvPr id="50185" name="Изображение 2"/>
          <p:cNvPicPr>
            <a:picLocks noChangeAspect="1"/>
          </p:cNvPicPr>
          <p:nvPr/>
        </p:nvPicPr>
        <p:blipFill>
          <a:blip r:embed="rId4"/>
          <a:srcRect/>
          <a:stretch>
            <a:fillRect/>
          </a:stretch>
        </p:blipFill>
        <p:spPr bwMode="auto">
          <a:xfrm>
            <a:off x="5724525" y="3500438"/>
            <a:ext cx="1058863" cy="752475"/>
          </a:xfrm>
          <a:prstGeom prst="rect">
            <a:avLst/>
          </a:prstGeom>
          <a:noFill/>
          <a:ln w="9525">
            <a:noFill/>
            <a:miter lim="800000"/>
            <a:headEnd/>
            <a:tailEnd/>
          </a:ln>
        </p:spPr>
      </p:pic>
      <p:sp>
        <p:nvSpPr>
          <p:cNvPr id="50186" name="Прямоугольник 14"/>
          <p:cNvSpPr>
            <a:spLocks noChangeArrowheads="1"/>
          </p:cNvSpPr>
          <p:nvPr/>
        </p:nvSpPr>
        <p:spPr bwMode="auto">
          <a:xfrm>
            <a:off x="2587625" y="3833813"/>
            <a:ext cx="4572000" cy="1446212"/>
          </a:xfrm>
          <a:prstGeom prst="rect">
            <a:avLst/>
          </a:prstGeom>
          <a:noFill/>
          <a:ln w="9525">
            <a:noFill/>
            <a:miter lim="800000"/>
            <a:headEnd/>
            <a:tailEnd/>
          </a:ln>
        </p:spPr>
        <p:txBody>
          <a:bodyPr>
            <a:spAutoFit/>
          </a:bodyPr>
          <a:lstStyle/>
          <a:p>
            <a:r>
              <a:rPr lang="en-US" sz="1600" dirty="0">
                <a:latin typeface="Tahoma" pitchFamily="34" charset="0"/>
                <a:cs typeface="Tahoma" pitchFamily="34" charset="0"/>
              </a:rPr>
              <a:t>Since 2012</a:t>
            </a:r>
          </a:p>
          <a:p>
            <a:r>
              <a:rPr lang="en-US" sz="1600" b="1" dirty="0">
                <a:latin typeface="Tahoma" pitchFamily="34" charset="0"/>
                <a:cs typeface="Tahoma" pitchFamily="34" charset="0"/>
              </a:rPr>
              <a:t>Russian Academic Excellence Project</a:t>
            </a:r>
          </a:p>
          <a:p>
            <a:r>
              <a:rPr lang="en-US" sz="1400" dirty="0">
                <a:latin typeface="Tahoma" pitchFamily="34" charset="0"/>
                <a:cs typeface="Tahoma" pitchFamily="34" charset="0"/>
              </a:rPr>
              <a:t>Mission: to maximize the competitive position of a group of leading Russian universities in the global research and education market. The ‘5-100’ project </a:t>
            </a:r>
          </a:p>
          <a:p>
            <a:r>
              <a:rPr lang="en-US" sz="1400" dirty="0">
                <a:latin typeface="Tahoma" pitchFamily="34" charset="0"/>
                <a:cs typeface="Tahoma" pitchFamily="34" charset="0"/>
              </a:rPr>
              <a:t>(15 universities, including HSE</a:t>
            </a:r>
            <a:r>
              <a:rPr lang="ru-RU" sz="1400" dirty="0">
                <a:latin typeface="Tahoma" pitchFamily="34" charset="0"/>
                <a:cs typeface="Tahoma" pitchFamily="34" charset="0"/>
              </a:rPr>
              <a:t>)</a:t>
            </a:r>
          </a:p>
        </p:txBody>
      </p:sp>
      <p:sp>
        <p:nvSpPr>
          <p:cNvPr id="3" name="Равнобедренный треугольник 2"/>
          <p:cNvSpPr/>
          <p:nvPr/>
        </p:nvSpPr>
        <p:spPr>
          <a:xfrm rot="10800000">
            <a:off x="2916238" y="3213100"/>
            <a:ext cx="215900" cy="185738"/>
          </a:xfrm>
          <a:prstGeom prst="triangle">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
        <p:nvSpPr>
          <p:cNvPr id="18" name="Равнобедренный треугольник 17"/>
          <p:cNvSpPr/>
          <p:nvPr/>
        </p:nvSpPr>
        <p:spPr>
          <a:xfrm rot="10800000">
            <a:off x="6243638" y="3213100"/>
            <a:ext cx="215900" cy="185738"/>
          </a:xfrm>
          <a:prstGeom prst="triangle">
            <a:avLst/>
          </a:prstGeom>
          <a:solidFill>
            <a:srgbClr val="18B496">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s5678.userapi.com/u35269264/-14/z_c06e9453.jpg"/>
          <p:cNvPicPr>
            <a:picLocks noChangeAspect="1" noChangeArrowheads="1"/>
          </p:cNvPicPr>
          <p:nvPr/>
        </p:nvPicPr>
        <p:blipFill>
          <a:blip r:embed="rId3" cstate="print">
            <a:duotone>
              <a:schemeClr val="accent3">
                <a:shade val="45000"/>
                <a:satMod val="135000"/>
              </a:schemeClr>
              <a:prstClr val="white"/>
            </a:duotone>
            <a:extLst/>
          </a:blip>
          <a:srcRect/>
          <a:stretch>
            <a:fillRect/>
          </a:stretch>
        </p:blipFill>
        <p:spPr bwMode="auto">
          <a:xfrm>
            <a:off x="0" y="0"/>
            <a:ext cx="9212015" cy="7620000"/>
          </a:xfrm>
          <a:prstGeom prst="rect">
            <a:avLst/>
          </a:prstGeom>
          <a:noFill/>
          <a:extLst/>
        </p:spPr>
      </p:pic>
      <p:sp>
        <p:nvSpPr>
          <p:cNvPr id="52226" name="Прямоугольник 3072"/>
          <p:cNvSpPr>
            <a:spLocks noChangeArrowheads="1"/>
          </p:cNvSpPr>
          <p:nvPr/>
        </p:nvSpPr>
        <p:spPr bwMode="auto">
          <a:xfrm>
            <a:off x="468313" y="322006"/>
            <a:ext cx="8894762" cy="667875"/>
          </a:xfrm>
          <a:prstGeom prst="rect">
            <a:avLst/>
          </a:prstGeom>
          <a:noFill/>
          <a:ln w="9525">
            <a:noFill/>
            <a:miter lim="800000"/>
            <a:headEnd/>
            <a:tailEnd/>
          </a:ln>
        </p:spPr>
        <p:txBody>
          <a:bodyPr>
            <a:spAutoFit/>
          </a:bodyPr>
          <a:lstStyle/>
          <a:p>
            <a:pPr algn="ctr">
              <a:lnSpc>
                <a:spcPct val="90000"/>
              </a:lnSpc>
              <a:spcBef>
                <a:spcPts val="600"/>
              </a:spcBef>
            </a:pPr>
            <a:r>
              <a:rPr lang="en-US" b="1" dirty="0" smtClean="0">
                <a:solidFill>
                  <a:srgbClr val="000403"/>
                </a:solidFill>
                <a:latin typeface="Tahoma" pitchFamily="34" charset="0"/>
                <a:cs typeface="Tahoma" pitchFamily="34" charset="0"/>
              </a:rPr>
              <a:t>DEPARTMENT </a:t>
            </a:r>
            <a:r>
              <a:rPr lang="en-US" b="1" dirty="0">
                <a:solidFill>
                  <a:srgbClr val="000403"/>
                </a:solidFill>
                <a:latin typeface="Tahoma" pitchFamily="34" charset="0"/>
                <a:cs typeface="Tahoma" pitchFamily="34" charset="0"/>
              </a:rPr>
              <a:t>OF </a:t>
            </a:r>
            <a:r>
              <a:rPr lang="en-US" b="1" dirty="0" smtClean="0">
                <a:solidFill>
                  <a:srgbClr val="000403"/>
                </a:solidFill>
                <a:latin typeface="Tahoma" pitchFamily="34" charset="0"/>
                <a:cs typeface="Tahoma" pitchFamily="34" charset="0"/>
              </a:rPr>
              <a:t>HISTORY: Facts and Figures</a:t>
            </a:r>
            <a:endParaRPr lang="en-US" b="1" dirty="0">
              <a:solidFill>
                <a:srgbClr val="000403"/>
              </a:solidFill>
              <a:latin typeface="Tahoma" pitchFamily="34" charset="0"/>
              <a:cs typeface="Tahoma" pitchFamily="34" charset="0"/>
            </a:endParaRPr>
          </a:p>
          <a:p>
            <a:pPr>
              <a:lnSpc>
                <a:spcPct val="90000"/>
              </a:lnSpc>
              <a:spcBef>
                <a:spcPts val="600"/>
              </a:spcBef>
            </a:pPr>
            <a:endParaRPr lang="en-US" b="1" dirty="0">
              <a:solidFill>
                <a:srgbClr val="000403"/>
              </a:solidFill>
              <a:latin typeface="Tahoma" pitchFamily="34" charset="0"/>
              <a:cs typeface="Tahoma" pitchFamily="34" charset="0"/>
            </a:endParaRPr>
          </a:p>
        </p:txBody>
      </p:sp>
      <p:sp>
        <p:nvSpPr>
          <p:cNvPr id="9" name="Прямоугольник 8"/>
          <p:cNvSpPr/>
          <p:nvPr/>
        </p:nvSpPr>
        <p:spPr>
          <a:xfrm>
            <a:off x="1046534" y="836712"/>
            <a:ext cx="7150894" cy="5769793"/>
          </a:xfrm>
          <a:prstGeom prst="rect">
            <a:avLst/>
          </a:prstGeom>
          <a:solidFill>
            <a:srgbClr val="16A085">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latin typeface="Tahoma" panose="020B0604030504040204" pitchFamily="34" charset="0"/>
            </a:endParaRPr>
          </a:p>
        </p:txBody>
      </p:sp>
      <p:sp>
        <p:nvSpPr>
          <p:cNvPr id="2" name="Прямоугольник 1"/>
          <p:cNvSpPr/>
          <p:nvPr/>
        </p:nvSpPr>
        <p:spPr>
          <a:xfrm>
            <a:off x="1071563" y="836712"/>
            <a:ext cx="7100837" cy="6522940"/>
          </a:xfrm>
          <a:prstGeom prst="rect">
            <a:avLst/>
          </a:prstGeom>
        </p:spPr>
        <p:txBody>
          <a:bodyPr wrap="square">
            <a:spAutoFit/>
          </a:bodyPr>
          <a:lstStyle/>
          <a:p>
            <a:pPr marL="342900" indent="-342900" fontAlgn="auto">
              <a:lnSpc>
                <a:spcPts val="252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C</a:t>
            </a:r>
            <a:r>
              <a:rPr lang="en-US" b="1" dirty="0" smtClean="0">
                <a:solidFill>
                  <a:prstClr val="black">
                    <a:lumMod val="85000"/>
                    <a:lumOff val="15000"/>
                  </a:prstClr>
                </a:solidFill>
                <a:latin typeface="Tahoma" pitchFamily="34" charset="0"/>
                <a:ea typeface="Tahoma" pitchFamily="34" charset="0"/>
                <a:cs typeface="Tahoma" pitchFamily="34" charset="0"/>
              </a:rPr>
              <a:t>reated </a:t>
            </a:r>
            <a:r>
              <a:rPr lang="en-US" b="1" dirty="0">
                <a:solidFill>
                  <a:prstClr val="black">
                    <a:lumMod val="85000"/>
                    <a:lumOff val="15000"/>
                  </a:prstClr>
                </a:solidFill>
                <a:latin typeface="Tahoma" pitchFamily="34" charset="0"/>
                <a:ea typeface="Tahoma" pitchFamily="34" charset="0"/>
                <a:cs typeface="Tahoma" pitchFamily="34" charset="0"/>
              </a:rPr>
              <a:t>in </a:t>
            </a:r>
            <a:r>
              <a:rPr lang="en-US" b="1" dirty="0" smtClean="0">
                <a:solidFill>
                  <a:prstClr val="black">
                    <a:lumMod val="85000"/>
                    <a:lumOff val="15000"/>
                  </a:prstClr>
                </a:solidFill>
                <a:latin typeface="Tahoma" pitchFamily="34" charset="0"/>
                <a:ea typeface="Tahoma" pitchFamily="34" charset="0"/>
                <a:cs typeface="Tahoma" pitchFamily="34" charset="0"/>
              </a:rPr>
              <a:t>2012</a:t>
            </a:r>
            <a:endParaRPr lang="ru-RU" b="1" dirty="0" smtClean="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smtClean="0">
                <a:latin typeface="Tahoma" pitchFamily="34" charset="0"/>
                <a:ea typeface="Tahoma" pitchFamily="34" charset="0"/>
                <a:cs typeface="Tahoma" pitchFamily="34" charset="0"/>
              </a:rPr>
              <a:t>Bachelor </a:t>
            </a:r>
            <a:r>
              <a:rPr lang="en-US" b="1" dirty="0">
                <a:latin typeface="Tahoma" pitchFamily="34" charset="0"/>
                <a:ea typeface="Tahoma" pitchFamily="34" charset="0"/>
                <a:cs typeface="Tahoma" pitchFamily="34" charset="0"/>
              </a:rPr>
              <a:t>of Arts in History degree </a:t>
            </a:r>
            <a:r>
              <a:rPr lang="en-US" b="1" dirty="0" smtClean="0">
                <a:latin typeface="Tahoma" pitchFamily="34" charset="0"/>
                <a:ea typeface="Tahoma" pitchFamily="34" charset="0"/>
                <a:cs typeface="Tahoma" pitchFamily="34" charset="0"/>
              </a:rPr>
              <a:t>program c</a:t>
            </a:r>
            <a:r>
              <a:rPr lang="ru-RU" b="1" dirty="0" smtClean="0">
                <a:latin typeface="Tahoma" pitchFamily="34" charset="0"/>
                <a:ea typeface="Tahoma" pitchFamily="34" charset="0"/>
                <a:cs typeface="Tahoma" pitchFamily="34" charset="0"/>
              </a:rPr>
              <a:t>а</a:t>
            </a:r>
            <a:r>
              <a:rPr lang="en-US" b="1" dirty="0" smtClean="0">
                <a:latin typeface="Tahoma" pitchFamily="34" charset="0"/>
                <a:ea typeface="Tahoma" pitchFamily="34" charset="0"/>
                <a:cs typeface="Tahoma" pitchFamily="34" charset="0"/>
              </a:rPr>
              <a:t>. 100 students</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International Master Program in Applied and Interdisciplinary History “Usable Pasts</a:t>
            </a:r>
            <a:r>
              <a:rPr lang="en-US" b="1" dirty="0" smtClean="0">
                <a:latin typeface="Tahoma" pitchFamily="34" charset="0"/>
                <a:ea typeface="Tahoma" pitchFamily="34" charset="0"/>
                <a:cs typeface="Tahoma" pitchFamily="34" charset="0"/>
              </a:rPr>
              <a:t>” ca. 50 students</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smtClean="0">
                <a:latin typeface="Tahoma" pitchFamily="34" charset="0"/>
                <a:ea typeface="Tahoma" pitchFamily="34" charset="0"/>
                <a:cs typeface="Tahoma" pitchFamily="34" charset="0"/>
              </a:rPr>
              <a:t>Ph.D. program: 3 places each year</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r>
              <a:rPr lang="en-US" b="1" dirty="0" smtClean="0">
                <a:latin typeface="Tahoma" pitchFamily="34" charset="0"/>
                <a:ea typeface="Tahoma" pitchFamily="34" charset="0"/>
                <a:cs typeface="Tahoma" pitchFamily="34" charset="0"/>
              </a:rPr>
              <a:t>Center </a:t>
            </a:r>
            <a:r>
              <a:rPr lang="en-US" b="1" dirty="0">
                <a:latin typeface="Tahoma" pitchFamily="34" charset="0"/>
                <a:ea typeface="Tahoma" pitchFamily="34" charset="0"/>
                <a:cs typeface="Tahoma" pitchFamily="34" charset="0"/>
              </a:rPr>
              <a:t>for Historical Research (projects </a:t>
            </a:r>
            <a:r>
              <a:rPr lang="en-US" b="1" dirty="0" smtClean="0">
                <a:latin typeface="Tahoma" pitchFamily="34" charset="0"/>
                <a:ea typeface="Tahoma" pitchFamily="34" charset="0"/>
                <a:cs typeface="Tahoma" pitchFamily="34" charset="0"/>
              </a:rPr>
              <a:t>include </a:t>
            </a:r>
            <a:r>
              <a:rPr lang="en-US" b="1" dirty="0">
                <a:latin typeface="Tahoma" pitchFamily="34" charset="0"/>
                <a:ea typeface="Tahoma" pitchFamily="34" charset="0"/>
                <a:cs typeface="Tahoma" pitchFamily="34" charset="0"/>
              </a:rPr>
              <a:t>faculty and students)</a:t>
            </a: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International Research Project “Comparative Historical Studies of Empire and Nationalism” co-directed by Professor Ronald Suny (University of Michigan, USA; HSE – Saint-Petersburg) and Professor Alexander Semyonov (HSE – Saint-Petersburg) </a:t>
            </a: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Partnership with DAAD</a:t>
            </a:r>
          </a:p>
          <a:p>
            <a:pPr marL="342900" indent="-342900" fontAlgn="auto">
              <a:lnSpc>
                <a:spcPts val="2520"/>
              </a:lnSpc>
              <a:spcBef>
                <a:spcPts val="600"/>
              </a:spcBef>
              <a:spcAft>
                <a:spcPts val="0"/>
              </a:spcAft>
              <a:buFont typeface="Wingdings" pitchFamily="2" charset="2"/>
              <a:buChar char="ü"/>
              <a:defRPr/>
            </a:pPr>
            <a:r>
              <a:rPr lang="en-US" b="1" dirty="0">
                <a:latin typeface="Tahoma" pitchFamily="34" charset="0"/>
                <a:ea typeface="Tahoma" pitchFamily="34" charset="0"/>
                <a:cs typeface="Tahoma" pitchFamily="34" charset="0"/>
              </a:rPr>
              <a:t>International regular research seminar “Boundaries of History</a:t>
            </a:r>
            <a:r>
              <a:rPr lang="en-US" b="1" dirty="0" smtClean="0">
                <a:latin typeface="Tahoma" pitchFamily="34" charset="0"/>
                <a:ea typeface="Tahoma" pitchFamily="34" charset="0"/>
                <a:cs typeface="Tahoma" pitchFamily="34" charset="0"/>
              </a:rPr>
              <a:t>”</a:t>
            </a:r>
            <a:endParaRPr lang="en-US" b="1" dirty="0">
              <a:latin typeface="Tahoma" pitchFamily="34" charset="0"/>
              <a:ea typeface="Tahoma" pitchFamily="34" charset="0"/>
              <a:cs typeface="Tahoma" pitchFamily="34" charset="0"/>
            </a:endParaRPr>
          </a:p>
          <a:p>
            <a:pPr marL="342900" indent="-342900" fontAlgn="auto">
              <a:lnSpc>
                <a:spcPts val="2520"/>
              </a:lnSpc>
              <a:spcBef>
                <a:spcPts val="600"/>
              </a:spcBef>
              <a:spcAft>
                <a:spcPts val="0"/>
              </a:spcAft>
              <a:buFont typeface="Wingdings" pitchFamily="2" charset="2"/>
              <a:buChar char="ü"/>
              <a:defRPr/>
            </a:pPr>
            <a:endParaRPr lang="en-US" b="1" dirty="0">
              <a:latin typeface="Tahoma" pitchFamily="34" charset="0"/>
              <a:ea typeface="Tahoma" pitchFamily="34" charset="0"/>
              <a:cs typeface="Tahoma" pitchFamily="34" charset="0"/>
            </a:endParaRPr>
          </a:p>
          <a:p>
            <a:pPr marL="285750" indent="-285750" fontAlgn="auto">
              <a:lnSpc>
                <a:spcPts val="2520"/>
              </a:lnSpc>
              <a:spcBef>
                <a:spcPts val="600"/>
              </a:spcBef>
              <a:spcAft>
                <a:spcPts val="0"/>
              </a:spcAft>
              <a:buFont typeface="Arial" pitchFamily="34" charset="0"/>
              <a:buChar char="•"/>
              <a:defRPr/>
            </a:pPr>
            <a:endParaRPr lang="ru-RU"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8325" t="-586" r="22301" b="29086"/>
          <a:stretch/>
        </p:blipFill>
        <p:spPr>
          <a:xfrm>
            <a:off x="0" y="-226510"/>
            <a:ext cx="9170744" cy="7084510"/>
          </a:xfrm>
          <a:prstGeom prst="rect">
            <a:avLst/>
          </a:prstGeom>
        </p:spPr>
      </p:pic>
      <p:sp>
        <p:nvSpPr>
          <p:cNvPr id="54275" name="Прямоугольник 2"/>
          <p:cNvSpPr>
            <a:spLocks noChangeArrowheads="1"/>
          </p:cNvSpPr>
          <p:nvPr/>
        </p:nvSpPr>
        <p:spPr bwMode="auto">
          <a:xfrm>
            <a:off x="900113" y="519113"/>
            <a:ext cx="6985000" cy="668337"/>
          </a:xfrm>
          <a:prstGeom prst="rect">
            <a:avLst/>
          </a:prstGeom>
          <a:noFill/>
          <a:ln w="9525">
            <a:noFill/>
            <a:miter lim="800000"/>
            <a:headEnd/>
            <a:tailEnd/>
          </a:ln>
        </p:spPr>
        <p:txBody>
          <a:bodyPr>
            <a:spAutoFit/>
          </a:bodyPr>
          <a:lstStyle/>
          <a:p>
            <a:pPr algn="ctr">
              <a:lnSpc>
                <a:spcPct val="90000"/>
              </a:lnSpc>
              <a:spcBef>
                <a:spcPts val="600"/>
              </a:spcBef>
            </a:pPr>
            <a:r>
              <a:rPr lang="en-US" b="1" smtClean="0">
                <a:solidFill>
                  <a:srgbClr val="000403"/>
                </a:solidFill>
                <a:latin typeface="Tahoma" pitchFamily="34" charset="0"/>
                <a:cs typeface="Tahoma" pitchFamily="34" charset="0"/>
              </a:rPr>
              <a:t>MISSION OF THE </a:t>
            </a:r>
            <a:r>
              <a:rPr lang="en-US" b="1" dirty="0">
                <a:solidFill>
                  <a:srgbClr val="000403"/>
                </a:solidFill>
                <a:latin typeface="Tahoma" pitchFamily="34" charset="0"/>
                <a:cs typeface="Tahoma" pitchFamily="34" charset="0"/>
              </a:rPr>
              <a:t>DEPARTMENT</a:t>
            </a:r>
          </a:p>
          <a:p>
            <a:pPr>
              <a:lnSpc>
                <a:spcPct val="90000"/>
              </a:lnSpc>
              <a:spcBef>
                <a:spcPts val="600"/>
              </a:spcBef>
            </a:pPr>
            <a:endParaRPr lang="ru-RU" b="1" dirty="0">
              <a:solidFill>
                <a:srgbClr val="000403"/>
              </a:solidFill>
              <a:latin typeface="Tahoma" pitchFamily="34" charset="0"/>
              <a:cs typeface="Tahoma" pitchFamily="34" charset="0"/>
            </a:endParaRPr>
          </a:p>
        </p:txBody>
      </p:sp>
      <p:sp>
        <p:nvSpPr>
          <p:cNvPr id="13" name="Прямоугольник 12"/>
          <p:cNvSpPr/>
          <p:nvPr/>
        </p:nvSpPr>
        <p:spPr>
          <a:xfrm>
            <a:off x="971550" y="1052736"/>
            <a:ext cx="7200900" cy="5255989"/>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231775" fontAlgn="auto">
              <a:lnSpc>
                <a:spcPct val="150000"/>
              </a:lnSpc>
              <a:spcBef>
                <a:spcPts val="600"/>
              </a:spcBef>
              <a:spcAft>
                <a:spcPts val="0"/>
              </a:spcAft>
              <a:defRPr/>
            </a:pPr>
            <a:endParaRPr lang="en-US" b="1" dirty="0" smtClean="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S</a:t>
            </a:r>
            <a:r>
              <a:rPr lang="en-US" b="1" dirty="0" smtClean="0">
                <a:solidFill>
                  <a:prstClr val="black">
                    <a:lumMod val="85000"/>
                    <a:lumOff val="15000"/>
                  </a:prstClr>
                </a:solidFill>
                <a:latin typeface="Tahoma" pitchFamily="34" charset="0"/>
                <a:ea typeface="Tahoma" pitchFamily="34" charset="0"/>
                <a:cs typeface="Tahoma" pitchFamily="34" charset="0"/>
              </a:rPr>
              <a:t>ystematic </a:t>
            </a:r>
            <a:r>
              <a:rPr lang="en-US" b="1" dirty="0">
                <a:solidFill>
                  <a:prstClr val="black">
                    <a:lumMod val="85000"/>
                    <a:lumOff val="15000"/>
                  </a:prstClr>
                </a:solidFill>
                <a:latin typeface="Tahoma" pitchFamily="34" charset="0"/>
                <a:ea typeface="Tahoma" pitchFamily="34" charset="0"/>
                <a:cs typeface="Tahoma" pitchFamily="34" charset="0"/>
              </a:rPr>
              <a:t>development of the field of global, comparative, and transnational history as a potent tool of overcoming the limitations of national history </a:t>
            </a:r>
            <a:r>
              <a:rPr lang="ru-RU" b="1" dirty="0" err="1" smtClean="0">
                <a:solidFill>
                  <a:prstClr val="black">
                    <a:lumMod val="85000"/>
                    <a:lumOff val="15000"/>
                  </a:prstClr>
                </a:solidFill>
                <a:latin typeface="Tahoma" pitchFamily="34" charset="0"/>
                <a:ea typeface="Tahoma" pitchFamily="34" charset="0"/>
                <a:cs typeface="Tahoma" pitchFamily="34" charset="0"/>
              </a:rPr>
              <a:t>canon</a:t>
            </a:r>
            <a:r>
              <a:rPr lang="en-US" b="1" dirty="0" smtClean="0">
                <a:solidFill>
                  <a:prstClr val="black">
                    <a:lumMod val="85000"/>
                    <a:lumOff val="15000"/>
                  </a:prstClr>
                </a:solidFill>
                <a:latin typeface="Tahoma" pitchFamily="34" charset="0"/>
                <a:ea typeface="Tahoma" pitchFamily="34" charset="0"/>
                <a:cs typeface="Tahoma" pitchFamily="34" charset="0"/>
              </a:rPr>
              <a:t>;</a:t>
            </a:r>
            <a:endParaRPr lang="ru-RU" b="1" dirty="0" smtClean="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F</a:t>
            </a:r>
            <a:r>
              <a:rPr lang="en-US" b="1" dirty="0" smtClean="0">
                <a:solidFill>
                  <a:prstClr val="black">
                    <a:lumMod val="85000"/>
                    <a:lumOff val="15000"/>
                  </a:prstClr>
                </a:solidFill>
                <a:latin typeface="Tahoma" pitchFamily="34" charset="0"/>
                <a:ea typeface="Tahoma" pitchFamily="34" charset="0"/>
                <a:cs typeface="Tahoma" pitchFamily="34" charset="0"/>
              </a:rPr>
              <a:t>ostering </a:t>
            </a:r>
            <a:r>
              <a:rPr lang="en-US" b="1" dirty="0">
                <a:solidFill>
                  <a:prstClr val="black">
                    <a:lumMod val="85000"/>
                    <a:lumOff val="15000"/>
                  </a:prstClr>
                </a:solidFill>
                <a:latin typeface="Tahoma" pitchFamily="34" charset="0"/>
                <a:ea typeface="Tahoma" pitchFamily="34" charset="0"/>
                <a:cs typeface="Tahoma" pitchFamily="34" charset="0"/>
              </a:rPr>
              <a:t>interdisciplinary dialogue in the field of social sciences and </a:t>
            </a:r>
            <a:r>
              <a:rPr lang="en-US" b="1" dirty="0" smtClean="0">
                <a:solidFill>
                  <a:prstClr val="black">
                    <a:lumMod val="85000"/>
                    <a:lumOff val="15000"/>
                  </a:prstClr>
                </a:solidFill>
                <a:latin typeface="Tahoma" pitchFamily="34" charset="0"/>
                <a:ea typeface="Tahoma" pitchFamily="34" charset="0"/>
                <a:cs typeface="Tahoma" pitchFamily="34" charset="0"/>
              </a:rPr>
              <a:t>humanities;</a:t>
            </a:r>
            <a:endParaRPr lang="ru-RU" b="1" dirty="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B</a:t>
            </a:r>
            <a:r>
              <a:rPr lang="en-US" b="1" dirty="0" smtClean="0">
                <a:solidFill>
                  <a:prstClr val="black">
                    <a:lumMod val="85000"/>
                    <a:lumOff val="15000"/>
                  </a:prstClr>
                </a:solidFill>
                <a:latin typeface="Tahoma" pitchFamily="34" charset="0"/>
                <a:ea typeface="Tahoma" pitchFamily="34" charset="0"/>
                <a:cs typeface="Tahoma" pitchFamily="34" charset="0"/>
              </a:rPr>
              <a:t>rining </a:t>
            </a:r>
            <a:r>
              <a:rPr lang="en-US" b="1" dirty="0">
                <a:solidFill>
                  <a:prstClr val="black">
                    <a:lumMod val="85000"/>
                    <a:lumOff val="15000"/>
                  </a:prstClr>
                </a:solidFill>
                <a:latin typeface="Tahoma" pitchFamily="34" charset="0"/>
                <a:ea typeface="Tahoma" pitchFamily="34" charset="0"/>
                <a:cs typeface="Tahoma" pitchFamily="34" charset="0"/>
              </a:rPr>
              <a:t>new public relevance to historical </a:t>
            </a:r>
            <a:r>
              <a:rPr lang="en-US" b="1" dirty="0" smtClean="0">
                <a:solidFill>
                  <a:prstClr val="black">
                    <a:lumMod val="85000"/>
                    <a:lumOff val="15000"/>
                  </a:prstClr>
                </a:solidFill>
                <a:latin typeface="Tahoma" pitchFamily="34" charset="0"/>
                <a:ea typeface="Tahoma" pitchFamily="34" charset="0"/>
                <a:cs typeface="Tahoma" pitchFamily="34" charset="0"/>
              </a:rPr>
              <a:t>knowledge;</a:t>
            </a: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D</a:t>
            </a:r>
            <a:r>
              <a:rPr lang="ru-RU" b="1" dirty="0" err="1" smtClean="0">
                <a:solidFill>
                  <a:prstClr val="black">
                    <a:lumMod val="85000"/>
                    <a:lumOff val="15000"/>
                  </a:prstClr>
                </a:solidFill>
                <a:latin typeface="Tahoma" pitchFamily="34" charset="0"/>
                <a:ea typeface="Tahoma" pitchFamily="34" charset="0"/>
                <a:cs typeface="Tahoma" pitchFamily="34" charset="0"/>
              </a:rPr>
              <a:t>eveloping</a:t>
            </a:r>
            <a:r>
              <a:rPr lang="en-US" b="1" dirty="0" smtClean="0">
                <a:solidFill>
                  <a:prstClr val="black">
                    <a:lumMod val="85000"/>
                    <a:lumOff val="15000"/>
                  </a:prstClr>
                </a:solidFill>
                <a:latin typeface="Tahoma" pitchFamily="34" charset="0"/>
                <a:ea typeface="Tahoma" pitchFamily="34" charset="0"/>
                <a:cs typeface="Tahoma" pitchFamily="34" charset="0"/>
              </a:rPr>
              <a:t> </a:t>
            </a:r>
            <a:r>
              <a:rPr lang="en-US" b="1" dirty="0">
                <a:solidFill>
                  <a:prstClr val="black">
                    <a:lumMod val="85000"/>
                    <a:lumOff val="15000"/>
                  </a:prstClr>
                </a:solidFill>
                <a:latin typeface="Tahoma" pitchFamily="34" charset="0"/>
                <a:ea typeface="Tahoma" pitchFamily="34" charset="0"/>
                <a:cs typeface="Tahoma" pitchFamily="34" charset="0"/>
              </a:rPr>
              <a:t>new type of historical undergraduate and graduate education in </a:t>
            </a:r>
            <a:r>
              <a:rPr lang="en-US" b="1" dirty="0" smtClean="0">
                <a:solidFill>
                  <a:prstClr val="black">
                    <a:lumMod val="85000"/>
                    <a:lumOff val="15000"/>
                  </a:prstClr>
                </a:solidFill>
                <a:latin typeface="Tahoma" pitchFamily="34" charset="0"/>
                <a:ea typeface="Tahoma" pitchFamily="34" charset="0"/>
                <a:cs typeface="Tahoma" pitchFamily="34" charset="0"/>
              </a:rPr>
              <a:t>Russia;</a:t>
            </a:r>
            <a:endParaRPr lang="ru-RU" b="1" dirty="0">
              <a:solidFill>
                <a:prstClr val="black">
                  <a:lumMod val="85000"/>
                  <a:lumOff val="15000"/>
                </a:prstClr>
              </a:solidFill>
              <a:latin typeface="Tahoma" pitchFamily="34" charset="0"/>
              <a:ea typeface="Tahoma" pitchFamily="34" charset="0"/>
              <a:cs typeface="Tahoma" pitchFamily="34" charset="0"/>
            </a:endParaRPr>
          </a:p>
          <a:p>
            <a:pPr marL="517525" indent="-285750" fontAlgn="auto">
              <a:lnSpc>
                <a:spcPct val="150000"/>
              </a:lnSpc>
              <a:spcBef>
                <a:spcPts val="600"/>
              </a:spcBef>
              <a:spcAft>
                <a:spcPts val="0"/>
              </a:spcAft>
              <a:buFont typeface="Wingdings" pitchFamily="2" charset="2"/>
              <a:buChar char="ü"/>
              <a:defRPr/>
            </a:pPr>
            <a:r>
              <a:rPr lang="en-US" b="1" dirty="0">
                <a:solidFill>
                  <a:prstClr val="black">
                    <a:lumMod val="85000"/>
                    <a:lumOff val="15000"/>
                  </a:prstClr>
                </a:solidFill>
                <a:latin typeface="Tahoma" pitchFamily="34" charset="0"/>
                <a:ea typeface="Tahoma" pitchFamily="34" charset="0"/>
                <a:cs typeface="Tahoma" pitchFamily="34" charset="0"/>
              </a:rPr>
              <a:t>P</a:t>
            </a:r>
            <a:r>
              <a:rPr lang="en-US" b="1" dirty="0" smtClean="0">
                <a:solidFill>
                  <a:prstClr val="black">
                    <a:lumMod val="85000"/>
                    <a:lumOff val="15000"/>
                  </a:prstClr>
                </a:solidFill>
                <a:latin typeface="Tahoma" pitchFamily="34" charset="0"/>
                <a:ea typeface="Tahoma" pitchFamily="34" charset="0"/>
                <a:cs typeface="Tahoma" pitchFamily="34" charset="0"/>
              </a:rPr>
              <a:t>ioneering </a:t>
            </a:r>
            <a:r>
              <a:rPr lang="en-US" b="1" dirty="0">
                <a:solidFill>
                  <a:prstClr val="black">
                    <a:lumMod val="85000"/>
                    <a:lumOff val="15000"/>
                  </a:prstClr>
                </a:solidFill>
                <a:latin typeface="Tahoma" pitchFamily="34" charset="0"/>
                <a:ea typeface="Tahoma" pitchFamily="34" charset="0"/>
                <a:cs typeface="Tahoma" pitchFamily="34" charset="0"/>
              </a:rPr>
              <a:t>new research fields in Russian historiography in dialogue with the global historical scholarship. </a:t>
            </a:r>
          </a:p>
          <a:p>
            <a:pPr marL="231775" fontAlgn="auto">
              <a:lnSpc>
                <a:spcPct val="150000"/>
              </a:lnSpc>
              <a:spcBef>
                <a:spcPts val="600"/>
              </a:spcBef>
              <a:spcAft>
                <a:spcPts val="0"/>
              </a:spcAft>
              <a:defRPr/>
            </a:pPr>
            <a:endParaRPr lang="en-US" b="1" dirty="0">
              <a:solidFill>
                <a:prstClr val="black">
                  <a:lumMod val="85000"/>
                  <a:lumOff val="15000"/>
                </a:prst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print">
            <a:duotone>
              <a:schemeClr val="bg2">
                <a:shade val="45000"/>
                <a:satMod val="135000"/>
              </a:schemeClr>
              <a:prstClr val="white"/>
            </a:duotone>
            <a:extLst/>
          </a:blip>
          <a:srcRect l="9985" r="10137"/>
          <a:stretch/>
        </p:blipFill>
        <p:spPr>
          <a:xfrm>
            <a:off x="-17016" y="0"/>
            <a:ext cx="9217024" cy="7154069"/>
          </a:xfrm>
          <a:prstGeom prst="rect">
            <a:avLst/>
          </a:prstGeom>
        </p:spPr>
      </p:pic>
      <p:sp>
        <p:nvSpPr>
          <p:cNvPr id="56322" name="Прямоугольник 3072"/>
          <p:cNvSpPr>
            <a:spLocks noChangeArrowheads="1"/>
          </p:cNvSpPr>
          <p:nvPr/>
        </p:nvSpPr>
        <p:spPr bwMode="auto">
          <a:xfrm>
            <a:off x="755576" y="450849"/>
            <a:ext cx="7488832" cy="668338"/>
          </a:xfrm>
          <a:prstGeom prst="rect">
            <a:avLst/>
          </a:prstGeom>
          <a:noFill/>
          <a:ln w="9525">
            <a:noFill/>
            <a:miter lim="800000"/>
            <a:headEnd/>
            <a:tailEnd/>
          </a:ln>
        </p:spPr>
        <p:txBody>
          <a:bodyPr wrap="square">
            <a:spAutoFit/>
          </a:bodyPr>
          <a:lstStyle/>
          <a:p>
            <a:pPr algn="ctr">
              <a:lnSpc>
                <a:spcPct val="90000"/>
              </a:lnSpc>
              <a:spcBef>
                <a:spcPts val="600"/>
              </a:spcBef>
            </a:pPr>
            <a:r>
              <a:rPr lang="en-US" b="1" dirty="0">
                <a:solidFill>
                  <a:srgbClr val="000403"/>
                </a:solidFill>
                <a:latin typeface="Tahoma" pitchFamily="34" charset="0"/>
                <a:cs typeface="Tahoma" pitchFamily="34" charset="0"/>
              </a:rPr>
              <a:t>AREAS OF EXCELLENCE IN RESEARCH AND TEACHING</a:t>
            </a:r>
          </a:p>
          <a:p>
            <a:pPr>
              <a:lnSpc>
                <a:spcPct val="90000"/>
              </a:lnSpc>
              <a:spcBef>
                <a:spcPts val="600"/>
              </a:spcBef>
            </a:pPr>
            <a:endParaRPr lang="en-US" b="1" dirty="0">
              <a:solidFill>
                <a:srgbClr val="000403"/>
              </a:solidFill>
              <a:latin typeface="Tahoma" pitchFamily="34" charset="0"/>
              <a:cs typeface="Tahoma" pitchFamily="34" charset="0"/>
            </a:endParaRPr>
          </a:p>
        </p:txBody>
      </p:sp>
      <p:sp>
        <p:nvSpPr>
          <p:cNvPr id="9" name="Прямоугольник 8"/>
          <p:cNvSpPr/>
          <p:nvPr/>
        </p:nvSpPr>
        <p:spPr>
          <a:xfrm>
            <a:off x="971550" y="981075"/>
            <a:ext cx="7129463" cy="5688286"/>
          </a:xfrm>
          <a:prstGeom prst="rect">
            <a:avLst/>
          </a:prstGeom>
          <a:solidFill>
            <a:srgbClr val="16A085">
              <a:alpha val="6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latin typeface="Tahoma" panose="020B0604030504040204" pitchFamily="34" charset="0"/>
            </a:endParaRPr>
          </a:p>
        </p:txBody>
      </p:sp>
      <p:sp>
        <p:nvSpPr>
          <p:cNvPr id="56325" name="TextBox 1"/>
          <p:cNvSpPr txBox="1">
            <a:spLocks noChangeArrowheads="1"/>
          </p:cNvSpPr>
          <p:nvPr/>
        </p:nvSpPr>
        <p:spPr bwMode="auto">
          <a:xfrm>
            <a:off x="1042988" y="981075"/>
            <a:ext cx="7058025" cy="276225"/>
          </a:xfrm>
          <a:prstGeom prst="rect">
            <a:avLst/>
          </a:prstGeom>
          <a:noFill/>
          <a:ln w="9525">
            <a:noFill/>
            <a:miter lim="800000"/>
            <a:headEnd/>
            <a:tailEnd/>
          </a:ln>
        </p:spPr>
        <p:txBody>
          <a:bodyPr>
            <a:spAutoFit/>
          </a:bodyPr>
          <a:lstStyle/>
          <a:p>
            <a:endParaRPr lang="ru-RU" sz="1200" dirty="0">
              <a:latin typeface="Calibri" pitchFamily="34" charset="0"/>
            </a:endParaRPr>
          </a:p>
        </p:txBody>
      </p:sp>
      <p:sp>
        <p:nvSpPr>
          <p:cNvPr id="56326" name="TextBox 6"/>
          <p:cNvSpPr txBox="1">
            <a:spLocks noChangeArrowheads="1"/>
          </p:cNvSpPr>
          <p:nvPr/>
        </p:nvSpPr>
        <p:spPr bwMode="auto">
          <a:xfrm>
            <a:off x="970979" y="981075"/>
            <a:ext cx="7058025" cy="6047809"/>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Comparative </a:t>
            </a:r>
            <a:r>
              <a:rPr lang="en-US" b="1" dirty="0">
                <a:latin typeface="Tahoma" panose="020B0604030504040204" pitchFamily="34" charset="0"/>
                <a:ea typeface="Tahoma" panose="020B0604030504040204" pitchFamily="34" charset="0"/>
                <a:cs typeface="Tahoma" panose="020B0604030504040204" pitchFamily="34" charset="0"/>
              </a:rPr>
              <a:t>history of empire, colonialism, and </a:t>
            </a:r>
            <a:r>
              <a:rPr lang="en-US" b="1" dirty="0" smtClean="0">
                <a:latin typeface="Tahoma" panose="020B0604030504040204" pitchFamily="34" charset="0"/>
                <a:ea typeface="Tahoma" panose="020B0604030504040204" pitchFamily="34" charset="0"/>
                <a:cs typeface="Tahoma" panose="020B0604030504040204" pitchFamily="34" charset="0"/>
              </a:rPr>
              <a:t>nationalism;</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Environmental </a:t>
            </a:r>
            <a:r>
              <a:rPr lang="en-US" b="1" dirty="0">
                <a:latin typeface="Tahoma" panose="020B0604030504040204" pitchFamily="34" charset="0"/>
                <a:ea typeface="Tahoma" panose="020B0604030504040204" pitchFamily="34" charset="0"/>
                <a:cs typeface="Tahoma" panose="020B0604030504040204" pitchFamily="34" charset="0"/>
              </a:rPr>
              <a:t>and technological </a:t>
            </a:r>
            <a:r>
              <a:rPr lang="en-US" b="1" dirty="0" smtClean="0">
                <a:latin typeface="Tahoma" panose="020B0604030504040204" pitchFamily="34" charset="0"/>
                <a:ea typeface="Tahoma" panose="020B0604030504040204" pitchFamily="34" charset="0"/>
                <a:cs typeface="Tahoma" panose="020B0604030504040204" pitchFamily="34" charset="0"/>
              </a:rPr>
              <a:t>history; </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Social </a:t>
            </a:r>
            <a:r>
              <a:rPr lang="en-US" b="1" dirty="0">
                <a:latin typeface="Tahoma" panose="020B0604030504040204" pitchFamily="34" charset="0"/>
                <a:ea typeface="Tahoma" panose="020B0604030504040204" pitchFamily="34" charset="0"/>
                <a:cs typeface="Tahoma" panose="020B0604030504040204" pitchFamily="34" charset="0"/>
              </a:rPr>
              <a:t>and cultural history of borders and </a:t>
            </a:r>
            <a:r>
              <a:rPr lang="en-US" b="1" dirty="0" smtClean="0">
                <a:latin typeface="Tahoma" panose="020B0604030504040204" pitchFamily="34" charset="0"/>
                <a:ea typeface="Tahoma" panose="020B0604030504040204" pitchFamily="34" charset="0"/>
                <a:cs typeface="Tahoma" panose="020B0604030504040204" pitchFamily="34" charset="0"/>
              </a:rPr>
              <a:t>borderlands;</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Intellectual </a:t>
            </a:r>
            <a:r>
              <a:rPr lang="en-US" b="1" dirty="0">
                <a:latin typeface="Tahoma" panose="020B0604030504040204" pitchFamily="34" charset="0"/>
                <a:ea typeface="Tahoma" panose="020B0604030504040204" pitchFamily="34" charset="0"/>
                <a:cs typeface="Tahoma" panose="020B0604030504040204" pitchFamily="34" charset="0"/>
              </a:rPr>
              <a:t>history and history of </a:t>
            </a:r>
            <a:r>
              <a:rPr lang="en-US" b="1" dirty="0" smtClean="0">
                <a:latin typeface="Tahoma" panose="020B0604030504040204" pitchFamily="34" charset="0"/>
                <a:ea typeface="Tahoma" panose="020B0604030504040204" pitchFamily="34" charset="0"/>
                <a:cs typeface="Tahoma" panose="020B0604030504040204" pitchFamily="34" charset="0"/>
              </a:rPr>
              <a:t>science; </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History </a:t>
            </a:r>
            <a:r>
              <a:rPr lang="en-US" b="1" dirty="0">
                <a:latin typeface="Tahoma" panose="020B0604030504040204" pitchFamily="34" charset="0"/>
                <a:ea typeface="Tahoma" panose="020B0604030504040204" pitchFamily="34" charset="0"/>
                <a:cs typeface="Tahoma" panose="020B0604030504040204" pitchFamily="34" charset="0"/>
              </a:rPr>
              <a:t>and anthropology of </a:t>
            </a:r>
            <a:r>
              <a:rPr lang="en-US" b="1" dirty="0" smtClean="0">
                <a:latin typeface="Tahoma" panose="020B0604030504040204" pitchFamily="34" charset="0"/>
                <a:ea typeface="Tahoma" panose="020B0604030504040204" pitchFamily="34" charset="0"/>
                <a:cs typeface="Tahoma" panose="020B0604030504040204" pitchFamily="34" charset="0"/>
              </a:rPr>
              <a:t>religion; </a:t>
            </a:r>
            <a:endParaRPr lang="ru-RU"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Wingdings" panose="05000000000000000000" pitchFamily="2" charset="2"/>
              <a:buChar char="ü"/>
            </a:pPr>
            <a:r>
              <a:rPr lang="en-US" b="1" dirty="0" smtClean="0">
                <a:latin typeface="Tahoma" panose="020B0604030504040204" pitchFamily="34" charset="0"/>
                <a:ea typeface="Tahoma" panose="020B0604030504040204" pitchFamily="34" charset="0"/>
                <a:cs typeface="Tahoma" panose="020B0604030504040204" pitchFamily="34" charset="0"/>
              </a:rPr>
              <a:t>Historical </a:t>
            </a:r>
            <a:r>
              <a:rPr lang="en-US" b="1" dirty="0">
                <a:latin typeface="Tahoma" panose="020B0604030504040204" pitchFamily="34" charset="0"/>
                <a:ea typeface="Tahoma" panose="020B0604030504040204" pitchFamily="34" charset="0"/>
                <a:cs typeface="Tahoma" panose="020B0604030504040204" pitchFamily="34" charset="0"/>
              </a:rPr>
              <a:t>Geography, digital humanities, and </a:t>
            </a:r>
            <a:r>
              <a:rPr lang="en-US" b="1" dirty="0" smtClean="0">
                <a:latin typeface="Tahoma" panose="020B0604030504040204" pitchFamily="34" charset="0"/>
                <a:ea typeface="Tahoma" panose="020B0604030504040204" pitchFamily="34" charset="0"/>
                <a:cs typeface="Tahoma" panose="020B0604030504040204" pitchFamily="34" charset="0"/>
              </a:rPr>
              <a:t>GIS.</a:t>
            </a:r>
          </a:p>
          <a:p>
            <a:endParaRPr lang="fr-FR" b="1" dirty="0" smtClean="0">
              <a:latin typeface="Tahoma" panose="020B0604030504040204" pitchFamily="34" charset="0"/>
              <a:ea typeface="Tahoma" panose="020B0604030504040204" pitchFamily="34" charset="0"/>
              <a:cs typeface="Tahoma" panose="020B0604030504040204" pitchFamily="34" charset="0"/>
            </a:endParaRPr>
          </a:p>
          <a:p>
            <a:pPr algn="ctr"/>
            <a:r>
              <a:rPr lang="en-US" b="1" dirty="0" smtClean="0">
                <a:latin typeface="Tahoma" panose="020B0604030504040204" pitchFamily="34" charset="0"/>
                <a:ea typeface="Tahoma" panose="020B0604030504040204" pitchFamily="34" charset="0"/>
                <a:cs typeface="Tahoma" panose="020B0604030504040204" pitchFamily="34" charset="0"/>
              </a:rPr>
              <a:t>REGIONS OF STRONG EXPERTISE:</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Northern Europe, </a:t>
            </a:r>
            <a:r>
              <a:rPr lang="en-US" b="1" dirty="0" smtClean="0">
                <a:latin typeface="Tahoma" panose="020B0604030504040204" pitchFamily="34" charset="0"/>
                <a:ea typeface="Tahoma" panose="020B0604030504040204" pitchFamily="34" charset="0"/>
                <a:cs typeface="Tahoma" panose="020B0604030504040204" pitchFamily="34" charset="0"/>
              </a:rPr>
              <a:t>Baltics</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Siberia and the Circumpolar </a:t>
            </a:r>
            <a:r>
              <a:rPr lang="en-US" b="1" dirty="0" smtClean="0">
                <a:latin typeface="Tahoma" panose="020B0604030504040204" pitchFamily="34" charset="0"/>
                <a:ea typeface="Tahoma" panose="020B0604030504040204" pitchFamily="34" charset="0"/>
                <a:cs typeface="Tahoma" panose="020B0604030504040204" pitchFamily="34" charset="0"/>
              </a:rPr>
              <a:t>North</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Germany and Central </a:t>
            </a:r>
            <a:r>
              <a:rPr lang="en-US" b="1" dirty="0" smtClean="0">
                <a:latin typeface="Tahoma" panose="020B0604030504040204" pitchFamily="34" charset="0"/>
                <a:ea typeface="Tahoma" panose="020B0604030504040204" pitchFamily="34" charset="0"/>
                <a:cs typeface="Tahoma" panose="020B0604030504040204" pitchFamily="34" charset="0"/>
              </a:rPr>
              <a:t>Europe</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de-DE" b="1" dirty="0">
                <a:latin typeface="Tahoma" panose="020B0604030504040204" pitchFamily="34" charset="0"/>
                <a:ea typeface="Tahoma" panose="020B0604030504040204" pitchFamily="34" charset="0"/>
                <a:cs typeface="Tahoma" panose="020B0604030504040204" pitchFamily="34" charset="0"/>
              </a:rPr>
              <a:t>Eastern Europe</a:t>
            </a:r>
            <a:r>
              <a:rPr lang="en-US" b="1" dirty="0">
                <a:latin typeface="Tahoma" panose="020B0604030504040204" pitchFamily="34" charset="0"/>
                <a:ea typeface="Tahoma" panose="020B0604030504040204" pitchFamily="34" charset="0"/>
                <a:cs typeface="Tahoma" panose="020B0604030504040204" pitchFamily="34" charset="0"/>
              </a:rPr>
              <a:t>, Russia/Eurasia </a:t>
            </a:r>
            <a:endParaRPr lang="ru-RU" b="1"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Wingdings" panose="05000000000000000000" pitchFamily="2" charset="2"/>
              <a:buChar char="ü"/>
            </a:pPr>
            <a:r>
              <a:rPr lang="en-US" b="1" dirty="0">
                <a:latin typeface="Tahoma" panose="020B0604030504040204" pitchFamily="34" charset="0"/>
                <a:ea typeface="Tahoma" panose="020B0604030504040204" pitchFamily="34" charset="0"/>
                <a:cs typeface="Tahoma" panose="020B0604030504040204" pitchFamily="34" charset="0"/>
              </a:rPr>
              <a:t>Far East, East Asia, and the Pacific</a:t>
            </a:r>
            <a:endParaRPr lang="ru-RU"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ru-RU"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rtschool.edu.ee/uploads/images/News_2015/spb_isaak_full.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3583"/>
            <a:ext cx="9353668" cy="7161402"/>
          </a:xfrm>
          <a:prstGeom prst="rect">
            <a:avLst/>
          </a:prstGeom>
          <a:noFill/>
          <a:extLst/>
        </p:spPr>
      </p:pic>
      <p:sp>
        <p:nvSpPr>
          <p:cNvPr id="17" name="Прямоугольник 16"/>
          <p:cNvSpPr/>
          <p:nvPr/>
        </p:nvSpPr>
        <p:spPr>
          <a:xfrm>
            <a:off x="983824" y="1019637"/>
            <a:ext cx="7277159" cy="5649723"/>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Tahoma" pitchFamily="34" charset="0"/>
                <a:ea typeface="Tahoma" pitchFamily="34" charset="0"/>
                <a:cs typeface="Tahoma" pitchFamily="34" charset="0"/>
              </a:rPr>
              <a:t>International Research Project </a:t>
            </a:r>
            <a:r>
              <a:rPr lang="en-US" sz="1600" dirty="0">
                <a:solidFill>
                  <a:schemeClr val="tx1"/>
                </a:solidFill>
                <a:latin typeface="Tahoma" pitchFamily="34" charset="0"/>
                <a:ea typeface="Tahoma" pitchFamily="34" charset="0"/>
                <a:cs typeface="Tahoma" pitchFamily="34" charset="0"/>
              </a:rPr>
              <a:t>co-directed </a:t>
            </a:r>
            <a:endParaRPr lang="en-US" sz="1600" dirty="0" smtClean="0">
              <a:solidFill>
                <a:schemeClr val="tx1"/>
              </a:solidFill>
              <a:latin typeface="Tahoma" pitchFamily="34" charset="0"/>
              <a:ea typeface="Tahoma" pitchFamily="34" charset="0"/>
              <a:cs typeface="Tahoma" pitchFamily="34" charset="0"/>
            </a:endParaRPr>
          </a:p>
          <a:p>
            <a:pPr algn="ctr" fontAlgn="auto">
              <a:spcBef>
                <a:spcPts val="0"/>
              </a:spcBef>
              <a:spcAft>
                <a:spcPts val="0"/>
              </a:spcAft>
              <a:defRPr/>
            </a:pPr>
            <a:r>
              <a:rPr lang="en-US" sz="1600" b="1" dirty="0" smtClean="0">
                <a:solidFill>
                  <a:schemeClr val="tx1"/>
                </a:solidFill>
                <a:latin typeface="Tahoma" pitchFamily="34" charset="0"/>
                <a:ea typeface="Tahoma" pitchFamily="34" charset="0"/>
                <a:cs typeface="Tahoma" pitchFamily="34" charset="0"/>
              </a:rPr>
              <a:t>by </a:t>
            </a:r>
            <a:r>
              <a:rPr lang="en-US" sz="1500" b="1" dirty="0" smtClean="0">
                <a:solidFill>
                  <a:schemeClr val="tx1"/>
                </a:solidFill>
                <a:latin typeface="Tahoma" pitchFamily="34" charset="0"/>
                <a:ea typeface="Tahoma" pitchFamily="34" charset="0"/>
                <a:cs typeface="Tahoma" pitchFamily="34" charset="0"/>
              </a:rPr>
              <a:t>Ronald </a:t>
            </a:r>
            <a:r>
              <a:rPr lang="en-US" sz="1500" b="1" dirty="0">
                <a:solidFill>
                  <a:schemeClr val="tx1"/>
                </a:solidFill>
                <a:latin typeface="Tahoma" pitchFamily="34" charset="0"/>
                <a:ea typeface="Tahoma" pitchFamily="34" charset="0"/>
                <a:cs typeface="Tahoma" pitchFamily="34" charset="0"/>
              </a:rPr>
              <a:t>G.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Suny</a:t>
            </a: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 (University of Michigan</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Alexander Semyonov.</a:t>
            </a:r>
          </a:p>
          <a:p>
            <a:pPr algn="ct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Ivan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Sablin</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Anton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Kotenko</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Jeremy </a:t>
            </a: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Smith</a:t>
            </a:r>
            <a:r>
              <a:rPr lang="ru-RU"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University of Eastern Finland) Sergey </a:t>
            </a:r>
            <a:r>
              <a:rPr lang="en-US" sz="15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Glebov</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(Amherst College)</a:t>
            </a:r>
          </a:p>
          <a:p>
            <a:pPr fontAlgn="auto">
              <a:spcBef>
                <a:spcPts val="0"/>
              </a:spcBef>
              <a:spcAft>
                <a:spcPts val="0"/>
              </a:spcAft>
              <a:defRPr/>
            </a:pP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Goals </a:t>
            </a:r>
            <a:r>
              <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rPr>
              <a:t>of research</a:t>
            </a: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chart place and role of historical experience of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Russian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Empire and Soviet Union for the global and comparative perspectives on empire, colonialism, and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nationalism;</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advance theoretical understanding of empires as regimes of managing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diversity.</a:t>
            </a:r>
          </a:p>
          <a:p>
            <a:pPr marL="342900" indent="-342900" fontAlgn="auto">
              <a:spcBef>
                <a:spcPts val="0"/>
              </a:spcBef>
              <a:spcAft>
                <a:spcPts val="0"/>
              </a:spcAft>
              <a:buFont typeface="Wingdings" panose="05000000000000000000" pitchFamily="2" charset="2"/>
              <a:buChar char="ü"/>
              <a:defRPr/>
            </a:pP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Foci of research:</a:t>
            </a:r>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nationalism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as a political force emanating from imperial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context;</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i</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deological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foundations of imperial rule and nationalist politics in comparative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perspective;</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territorialization</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of imperial governance in the Russian Empire and Soviet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Union;</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fontAlgn="auto">
              <a:spcBef>
                <a:spcPts val="0"/>
              </a:spcBef>
              <a:spcAft>
                <a:spcPts val="0"/>
              </a:spcAft>
              <a:buFont typeface="Wingdings" panose="05000000000000000000" pitchFamily="2" charset="2"/>
              <a:buChar char="ü"/>
              <a:defRPr/>
            </a:pP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constitutionalism</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 autonomism, federalism, and the minority rights in empire and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nation-states.</a:t>
            </a:r>
            <a:endPar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endPar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defRPr/>
            </a:pPr>
            <a:r>
              <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a:t>
            </a:r>
          </a:p>
          <a:p>
            <a:pPr marL="342900" indent="-342900" fontAlgn="auto">
              <a:spcBef>
                <a:spcPts val="0"/>
              </a:spcBef>
              <a:spcAft>
                <a:spcPts val="0"/>
              </a:spcAft>
              <a:buFont typeface="Wingdings" panose="05000000000000000000" pitchFamily="2" charset="2"/>
              <a:buChar char="ü"/>
              <a:defRPr/>
            </a:pP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2016 - B</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ook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series with Routledge (category B by SENSE ranking of scientific publishers) </a:t>
            </a:r>
            <a:r>
              <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Imperial </a:t>
            </a:r>
            <a:r>
              <a:rPr lang="en-US" sz="1500" dirty="0">
                <a:solidFill>
                  <a:schemeClr val="tx1"/>
                </a:solidFill>
                <a:latin typeface="Tahoma" panose="020B0604030504040204" pitchFamily="34" charset="0"/>
                <a:ea typeface="Tahoma" panose="020B0604030504040204" pitchFamily="34" charset="0"/>
                <a:cs typeface="Tahoma" panose="020B0604030504040204" pitchFamily="34" charset="0"/>
              </a:rPr>
              <a:t>Transformations: Russian, Soviet and Post-Soviet </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a:t>
            </a:r>
            <a:r>
              <a:rPr lang="ru-RU"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5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983824" y="188640"/>
            <a:ext cx="7188576" cy="830997"/>
          </a:xfrm>
          <a:prstGeom prst="rect">
            <a:avLst/>
          </a:prstGeom>
        </p:spPr>
        <p:txBody>
          <a:bodyPr wrap="square">
            <a:spAutoFit/>
          </a:bodyPr>
          <a:lstStyle/>
          <a:p>
            <a:pPr algn="ctr" fontAlgn="auto">
              <a:spcBef>
                <a:spcPts val="0"/>
              </a:spcBef>
              <a:spcAft>
                <a:spcPts val="0"/>
              </a:spcAft>
              <a:defRPr/>
            </a:pPr>
            <a:r>
              <a:rPr lang="en-US" sz="2400" b="1" dirty="0">
                <a:latin typeface="Arial" pitchFamily="34" charset="0"/>
                <a:cs typeface="Arial" pitchFamily="34" charset="0"/>
              </a:rPr>
              <a:t>Comparative history of empire, colonialism, </a:t>
            </a:r>
            <a:endParaRPr lang="en-US" sz="2400" b="1" dirty="0" smtClean="0">
              <a:latin typeface="Arial" pitchFamily="34" charset="0"/>
              <a:cs typeface="Arial" pitchFamily="34" charset="0"/>
            </a:endParaRPr>
          </a:p>
          <a:p>
            <a:pPr algn="ctr" fontAlgn="auto">
              <a:spcBef>
                <a:spcPts val="0"/>
              </a:spcBef>
              <a:spcAft>
                <a:spcPts val="0"/>
              </a:spcAft>
              <a:defRPr/>
            </a:pPr>
            <a:r>
              <a:rPr lang="en-US" sz="2400" b="1" dirty="0" smtClean="0">
                <a:latin typeface="Arial" pitchFamily="34" charset="0"/>
                <a:cs typeface="Arial" pitchFamily="34" charset="0"/>
              </a:rPr>
              <a:t>and </a:t>
            </a:r>
            <a:r>
              <a:rPr lang="en-US" sz="2400" b="1" dirty="0">
                <a:latin typeface="Arial" pitchFamily="34" charset="0"/>
                <a:cs typeface="Arial" pitchFamily="34" charset="0"/>
              </a:rPr>
              <a:t>nationalism</a:t>
            </a:r>
          </a:p>
        </p:txBody>
      </p:sp>
    </p:spTree>
    <p:extLst>
      <p:ext uri="{BB962C8B-B14F-4D97-AF65-F5344CB8AC3E}">
        <p14:creationId xmlns:p14="http://schemas.microsoft.com/office/powerpoint/2010/main" val="48883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bg2">
                <a:shade val="45000"/>
                <a:satMod val="135000"/>
              </a:schemeClr>
              <a:prstClr val="white"/>
            </a:duotone>
            <a:extLst/>
          </a:blip>
          <a:stretch>
            <a:fillRect/>
          </a:stretch>
        </p:blipFill>
        <p:spPr>
          <a:xfrm>
            <a:off x="0" y="0"/>
            <a:ext cx="9144000" cy="6858000"/>
          </a:xfrm>
          <a:prstGeom prst="rect">
            <a:avLst/>
          </a:prstGeom>
        </p:spPr>
      </p:pic>
      <p:sp>
        <p:nvSpPr>
          <p:cNvPr id="19" name="Прямоугольник 18"/>
          <p:cNvSpPr/>
          <p:nvPr/>
        </p:nvSpPr>
        <p:spPr>
          <a:xfrm>
            <a:off x="695400" y="1268760"/>
            <a:ext cx="7981056" cy="5328592"/>
          </a:xfrm>
          <a:prstGeom prst="rect">
            <a:avLst/>
          </a:prstGeom>
          <a:solidFill>
            <a:srgbClr val="16A085">
              <a:alpha val="45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5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3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Julia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Lajus</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Alexandra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Bekasova</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Margarita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Dadykina</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Marina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Loskutova</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 Elena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Kochetkova</a:t>
            </a:r>
            <a:endPar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R</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esearch projects: </a:t>
            </a:r>
          </a:p>
          <a:p>
            <a:pPr marL="285750" indent="-285750">
              <a:buFont typeface="Wingdings" charset="2"/>
              <a:buChar char="ü"/>
            </a:pP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New governance for sustainable development of the European Arctic”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and “Between Science and Politics: How Arctic Research Survived and Thrived in the Cold War – and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Beyond” – in cooperation with Royal Institute of Technology, Stockholm, Sweden, 2014 – 2017. </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Exploring Russia’s Environmental History”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Leverhulme</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Trust, UK, 2013 – 2016.</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 of Oceans,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COST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project 2014 – 2018. </a:t>
            </a:r>
            <a:endParaRPr lang="ru-RU" sz="1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ü"/>
            </a:pPr>
            <a:r>
              <a:rPr lang="ru-RU"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Moving of the material in history: the role of natural resource, materials and goods in institutional and infrastructural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development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HSE funded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project)</a:t>
            </a:r>
          </a:p>
          <a:p>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Research areas and foci – history of</a:t>
            </a:r>
            <a:endPar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resource use, mainly marine, mineral and forest resources;</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transportation, urban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mobilities</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tourism;</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field sciences, especially in the Arctic;</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history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f water; </a:t>
            </a:r>
          </a:p>
          <a:p>
            <a:pPr marL="285750" indent="-285750">
              <a:buFont typeface="Wingdings" charset="2"/>
              <a:buChar char="ü"/>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Soviet technological projects in the Third World, mainly Africa.</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special issues of Journal of Historical Geography, SEER, forthcoming papers in Technology and History, Journal of Tourism Studies, book projects with Oxford University Press and other leading publishers (chapters in books –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env</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history of BRICS countries, Arctic history), volume on history of science and technology during the  First World War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J.Lajus</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co-editor), two books on Russian environmental history (</a:t>
            </a:r>
            <a:r>
              <a:rPr 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Leverhulme</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funded project)  </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9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1331640" y="332656"/>
            <a:ext cx="6480720" cy="830997"/>
          </a:xfrm>
          <a:prstGeom prst="rect">
            <a:avLst/>
          </a:prstGeom>
        </p:spPr>
        <p:txBody>
          <a:bodyPr wrap="square">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Environmental and technological </a:t>
            </a:r>
            <a:r>
              <a:rPr lang="en-US" sz="2400" b="1" dirty="0" smtClean="0">
                <a:latin typeface="Tahoma" panose="020B0604030504040204" pitchFamily="34" charset="0"/>
                <a:ea typeface="Tahoma" panose="020B0604030504040204" pitchFamily="34" charset="0"/>
                <a:cs typeface="Tahoma" panose="020B0604030504040204" pitchFamily="34" charset="0"/>
              </a:rPr>
              <a:t>history</a:t>
            </a:r>
            <a:r>
              <a:rPr lang="ru-RU" sz="2400" b="1" dirty="0" smtClean="0">
                <a:latin typeface="Tahoma" panose="020B0604030504040204" pitchFamily="34" charset="0"/>
                <a:ea typeface="Tahoma" panose="020B0604030504040204" pitchFamily="34" charset="0"/>
                <a:cs typeface="Tahoma" panose="020B0604030504040204" pitchFamily="34" charset="0"/>
              </a:rPr>
              <a:t>, </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pPr algn="ctr"/>
            <a:r>
              <a:rPr lang="ru-RU" sz="2400" b="1" dirty="0" err="1" smtClean="0">
                <a:latin typeface="Tahoma" panose="020B0604030504040204" pitchFamily="34" charset="0"/>
                <a:ea typeface="Tahoma" panose="020B0604030504040204" pitchFamily="34" charset="0"/>
                <a:cs typeface="Tahoma" panose="020B0604030504040204" pitchFamily="34" charset="0"/>
              </a:rPr>
              <a:t>and</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ru-RU" sz="2400" b="1" dirty="0" err="1" smtClean="0">
                <a:latin typeface="Tahoma" panose="020B0604030504040204" pitchFamily="34" charset="0"/>
                <a:ea typeface="Tahoma" panose="020B0604030504040204" pitchFamily="34" charset="0"/>
                <a:cs typeface="Tahoma" panose="020B0604030504040204" pitchFamily="34" charset="0"/>
              </a:rPr>
              <a:t>history</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ru-RU" sz="2400" b="1" dirty="0" err="1" smtClean="0">
                <a:latin typeface="Tahoma" panose="020B0604030504040204" pitchFamily="34" charset="0"/>
                <a:ea typeface="Tahoma" panose="020B0604030504040204" pitchFamily="34" charset="0"/>
                <a:cs typeface="Tahoma" panose="020B0604030504040204" pitchFamily="34" charset="0"/>
              </a:rPr>
              <a:t>of</a:t>
            </a:r>
            <a:r>
              <a:rPr lang="ru-RU" sz="2400" b="1" dirty="0" smtClean="0">
                <a:latin typeface="Tahoma" panose="020B0604030504040204" pitchFamily="34" charset="0"/>
                <a:ea typeface="Tahoma" panose="020B0604030504040204" pitchFamily="34" charset="0"/>
                <a:cs typeface="Tahoma" panose="020B0604030504040204" pitchFamily="34" charset="0"/>
              </a:rPr>
              <a:t> </a:t>
            </a:r>
            <a:r>
              <a:rPr lang="ru-RU" sz="2400" b="1" dirty="0" err="1" smtClean="0">
                <a:latin typeface="Tahoma" panose="020B0604030504040204" pitchFamily="34" charset="0"/>
                <a:ea typeface="Tahoma" panose="020B0604030504040204" pitchFamily="34" charset="0"/>
                <a:cs typeface="Tahoma" panose="020B0604030504040204" pitchFamily="34" charset="0"/>
              </a:rPr>
              <a:t>science</a:t>
            </a:r>
            <a:r>
              <a:rPr lang="ru-RU" sz="2400" b="1" dirty="0" smtClean="0">
                <a:latin typeface="Tahoma" panose="020B0604030504040204" pitchFamily="34" charset="0"/>
                <a:ea typeface="Tahoma" panose="020B0604030504040204" pitchFamily="34" charset="0"/>
                <a:cs typeface="Tahoma" panose="020B0604030504040204" pitchFamily="34" charset="0"/>
              </a:rPr>
              <a:t> </a:t>
            </a:r>
            <a:endParaRPr lang="ru-RU" sz="2400" dirty="0"/>
          </a:p>
        </p:txBody>
      </p:sp>
    </p:spTree>
    <p:extLst>
      <p:ext uri="{BB962C8B-B14F-4D97-AF65-F5344CB8AC3E}">
        <p14:creationId xmlns:p14="http://schemas.microsoft.com/office/powerpoint/2010/main" val="3121388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НИУ ВШЭ">
      <a:dk1>
        <a:srgbClr val="2C3E50"/>
      </a:dk1>
      <a:lt1>
        <a:srgbClr val="BDC3C7"/>
      </a:lt1>
      <a:dk2>
        <a:srgbClr val="ECF0F1"/>
      </a:dk2>
      <a:lt2>
        <a:srgbClr val="2ECC71"/>
      </a:lt2>
      <a:accent1>
        <a:srgbClr val="F39C12"/>
      </a:accent1>
      <a:accent2>
        <a:srgbClr val="E67E22"/>
      </a:accent2>
      <a:accent3>
        <a:srgbClr val="1ABC9C"/>
      </a:accent3>
      <a:accent4>
        <a:srgbClr val="16A085"/>
      </a:accent4>
      <a:accent5>
        <a:srgbClr val="2980B9"/>
      </a:accent5>
      <a:accent6>
        <a:srgbClr val="3498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15503</TotalTime>
  <Words>2554</Words>
  <Application>Microsoft Office PowerPoint</Application>
  <PresentationFormat>Экран (4:3)</PresentationFormat>
  <Paragraphs>434</Paragraphs>
  <Slides>29</Slides>
  <Notes>20</Notes>
  <HiddenSlides>1</HiddenSlides>
  <MMClips>0</MMClips>
  <ScaleCrop>false</ScaleCrop>
  <HeadingPairs>
    <vt:vector size="4" baseType="variant">
      <vt:variant>
        <vt:lpstr>Тема</vt:lpstr>
      </vt:variant>
      <vt:variant>
        <vt:i4>4</vt:i4>
      </vt:variant>
      <vt:variant>
        <vt:lpstr>Заголовки слайдов</vt:lpstr>
      </vt:variant>
      <vt:variant>
        <vt:i4>29</vt:i4>
      </vt:variant>
    </vt:vector>
  </HeadingPairs>
  <TitlesOfParts>
    <vt:vector size="33" baseType="lpstr">
      <vt:lpstr>Тема Office</vt:lpstr>
      <vt:lpstr>1_Тема Office</vt:lpstr>
      <vt:lpstr>3_Тема Office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dc:creator>
  <cp:lastModifiedBy>Студент НИУ ВШЭ</cp:lastModifiedBy>
  <cp:revision>1645</cp:revision>
  <cp:lastPrinted>2015-06-04T13:38:18Z</cp:lastPrinted>
  <dcterms:created xsi:type="dcterms:W3CDTF">2013-04-21T15:04:11Z</dcterms:created>
  <dcterms:modified xsi:type="dcterms:W3CDTF">2016-02-26T15:45:59Z</dcterms:modified>
</cp:coreProperties>
</file>