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459" r:id="rId2"/>
    <p:sldId id="460" r:id="rId3"/>
    <p:sldId id="462" r:id="rId4"/>
    <p:sldId id="433" r:id="rId5"/>
    <p:sldId id="461" r:id="rId6"/>
    <p:sldId id="479" r:id="rId7"/>
    <p:sldId id="471" r:id="rId8"/>
    <p:sldId id="472" r:id="rId9"/>
    <p:sldId id="473" r:id="rId10"/>
    <p:sldId id="470" r:id="rId11"/>
    <p:sldId id="468" r:id="rId12"/>
    <p:sldId id="469" r:id="rId13"/>
    <p:sldId id="474" r:id="rId14"/>
    <p:sldId id="475" r:id="rId15"/>
    <p:sldId id="476" r:id="rId16"/>
    <p:sldId id="449" r:id="rId17"/>
    <p:sldId id="477" r:id="rId18"/>
    <p:sldId id="450" r:id="rId19"/>
    <p:sldId id="464" r:id="rId20"/>
    <p:sldId id="465" r:id="rId21"/>
    <p:sldId id="478" r:id="rId22"/>
    <p:sldId id="453" r:id="rId23"/>
    <p:sldId id="451" r:id="rId24"/>
    <p:sldId id="480" r:id="rId25"/>
    <p:sldId id="452" r:id="rId26"/>
    <p:sldId id="46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190" autoAdjust="0"/>
    <p:restoredTop sz="90681" autoAdjust="0"/>
  </p:normalViewPr>
  <p:slideViewPr>
    <p:cSldViewPr>
      <p:cViewPr>
        <p:scale>
          <a:sx n="100" d="100"/>
          <a:sy n="100" d="100"/>
        </p:scale>
        <p:origin x="-194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AA40-5CCF-482C-BCA6-1718095EF01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B5F64-FA20-435D-8F91-FD601D4AAD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5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5F64-FA20-435D-8F91-FD601D4AADF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23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5F64-FA20-435D-8F91-FD601D4AADF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0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4664"/>
            <a:ext cx="3837416" cy="2605179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2967334"/>
            <a:ext cx="79208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+mj-lt"/>
              </a:rPr>
              <a:t>	     </a:t>
            </a:r>
          </a:p>
          <a:p>
            <a:r>
              <a:rPr lang="ru-RU" sz="4400" b="1" dirty="0">
                <a:latin typeface="+mj-lt"/>
              </a:rPr>
              <a:t> </a:t>
            </a:r>
            <a:r>
              <a:rPr lang="ru-RU" sz="4400" b="1" dirty="0" smtClean="0">
                <a:latin typeface="+mj-lt"/>
              </a:rPr>
              <a:t>       Исследования </a:t>
            </a:r>
            <a:r>
              <a:rPr lang="ru-RU" sz="4400" b="1" dirty="0">
                <a:latin typeface="+mj-lt"/>
              </a:rPr>
              <a:t>и проекты</a:t>
            </a:r>
            <a:r>
              <a:rPr lang="ru-RU" sz="4400" dirty="0">
                <a:latin typeface="+mj-lt"/>
              </a:rPr>
              <a:t/>
            </a:r>
            <a:br>
              <a:rPr lang="ru-RU" sz="4400" dirty="0">
                <a:latin typeface="+mj-lt"/>
              </a:rPr>
            </a:br>
            <a:r>
              <a:rPr lang="ru-RU" sz="4400" b="1" dirty="0">
                <a:latin typeface="+mj-lt"/>
              </a:rPr>
              <a:t/>
            </a:r>
            <a:br>
              <a:rPr lang="ru-RU" sz="4400" b="1" dirty="0">
                <a:latin typeface="+mj-lt"/>
              </a:rPr>
            </a:br>
            <a:endParaRPr lang="ru-RU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86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974417"/>
              </p:ext>
            </p:extLst>
          </p:nvPr>
        </p:nvGraphicFramePr>
        <p:xfrm>
          <a:off x="395536" y="548680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335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Исследовательская</a:t>
                      </a:r>
                      <a:r>
                        <a:rPr lang="ru-RU" sz="2400" baseline="0" dirty="0" smtClean="0"/>
                        <a:t> деятельность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Проектная деятельность</a:t>
                      </a:r>
                      <a:endParaRPr lang="ru-RU" sz="2400" dirty="0"/>
                    </a:p>
                  </a:txBody>
                  <a:tcPr/>
                </a:tc>
              </a:tr>
              <a:tr h="408917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Изучение природных процессов, обещающих (пусть и потенциально) практический эффект.</a:t>
                      </a:r>
                    </a:p>
                    <a:p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Природа понимается как резервуар материалов, сил, энергий, которые человек может использовать при условии, если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опишет в науке законы природы.</a:t>
                      </a:r>
                    </a:p>
                    <a:p>
                      <a:pPr algn="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 Розин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Преобразование сложившейся ситуации в желаемом направлении; проект – это действие, обеспечивающее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качественное изменение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функционирующей системы.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8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Проблематика; знание как результат и как средство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365570"/>
              </p:ext>
            </p:extLst>
          </p:nvPr>
        </p:nvGraphicFramePr>
        <p:xfrm>
          <a:off x="457200" y="1124745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58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Исследование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Проект </a:t>
                      </a:r>
                      <a:endParaRPr lang="ru-RU" sz="2400" dirty="0"/>
                    </a:p>
                  </a:txBody>
                  <a:tcPr/>
                </a:tc>
              </a:tr>
              <a:tr h="220167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ситуации как познавательной проблемы, связанной с отсутствием объяснения причин того или иного явления, события в рамках текущей научной картины мира.</a:t>
                      </a:r>
                    </a:p>
                    <a:p>
                      <a:pPr algn="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В. Розин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ситуации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-культурного (социально-экономического; производственного,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управленческого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характера как неудовлетворительной; обозначение проблем, порождающих напряженность ситуации; выделение причин.</a:t>
                      </a:r>
                      <a:endParaRPr lang="ru-RU" sz="2400" dirty="0"/>
                    </a:p>
                  </a:txBody>
                  <a:tcPr/>
                </a:tc>
              </a:tr>
              <a:tr h="7005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Объяснение ситуации, познавательное решение  проблемы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Преобразование ситуации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2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881914"/>
              </p:ext>
            </p:extLst>
          </p:nvPr>
        </p:nvGraphicFramePr>
        <p:xfrm>
          <a:off x="457200" y="548680"/>
          <a:ext cx="8229600" cy="550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149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Исследовательские процедуры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Предпроектные</a:t>
                      </a:r>
                      <a:r>
                        <a:rPr lang="ru-RU" sz="2400" dirty="0" smtClean="0"/>
                        <a:t> изыскания</a:t>
                      </a:r>
                      <a:endParaRPr lang="ru-RU" sz="2400" dirty="0"/>
                    </a:p>
                  </a:txBody>
                  <a:tcPr/>
                </a:tc>
              </a:tr>
              <a:tr h="4686264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Наблюдение, опыт, эксперимент, интерпретация. Процедуры направлены на изучение окружающего мира, для ответа на вопрос «Как устроен мир сам по себе».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Аналитика – </a:t>
                      </a:r>
                      <a:r>
                        <a:rPr lang="ru-RU" sz="2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</a:t>
                      </a:r>
                      <a:r>
                        <a:rPr lang="ru-RU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сложившейся ситуации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понимания того, как ситуация может быть преобразована в нужном направлении; ответ на вопрос «Как устроена ситуация, которую мы собираемся изменить в нужном для нас направлении»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Наука и аналитика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800" dirty="0" smtClean="0"/>
              <a:t>Аналитика </a:t>
            </a:r>
            <a:r>
              <a:rPr lang="ru-RU" sz="2800" dirty="0"/>
              <a:t>и </a:t>
            </a:r>
            <a:r>
              <a:rPr lang="ru-RU" sz="2800" dirty="0" smtClean="0"/>
              <a:t>наука – это </a:t>
            </a:r>
            <a:r>
              <a:rPr lang="ru-RU" sz="2800" dirty="0"/>
              <a:t>принципиально разные </a:t>
            </a:r>
            <a:r>
              <a:rPr lang="ru-RU" sz="2800" dirty="0" smtClean="0"/>
              <a:t>вещи; наука </a:t>
            </a:r>
            <a:r>
              <a:rPr lang="ru-RU" sz="2800" dirty="0"/>
              <a:t>имеет дело с идеальными объектами в отличие от аналитики, которая имеет дело с феноменальной </a:t>
            </a:r>
            <a:r>
              <a:rPr lang="ru-RU" sz="2800" dirty="0" smtClean="0"/>
              <a:t>данностью</a:t>
            </a:r>
            <a:r>
              <a:rPr lang="ru-RU" sz="2800" dirty="0"/>
              <a:t>. 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Наука нацелена </a:t>
            </a:r>
            <a:r>
              <a:rPr lang="ru-RU" sz="2800" dirty="0"/>
              <a:t>на получение новых знаний. </a:t>
            </a:r>
            <a:r>
              <a:rPr lang="ru-RU" sz="2800" dirty="0" smtClean="0"/>
              <a:t>Аналитика </a:t>
            </a:r>
            <a:r>
              <a:rPr lang="ru-RU" sz="2800" dirty="0"/>
              <a:t>совершенно не интересуется новыми знаниями как таковыми. Аналитика всегда осуществляется для </a:t>
            </a:r>
            <a:r>
              <a:rPr lang="ru-RU" sz="2800" b="1" dirty="0"/>
              <a:t>чего–то</a:t>
            </a:r>
            <a:r>
              <a:rPr lang="ru-RU" sz="2800" dirty="0" smtClean="0"/>
              <a:t>. Не </a:t>
            </a:r>
            <a:r>
              <a:rPr lang="ru-RU" sz="2800" dirty="0"/>
              <a:t>для того, чтобы знания получить, а для того, чтобы реализовать какие–то формы человеческой </a:t>
            </a:r>
            <a:r>
              <a:rPr lang="ru-RU" sz="2800" dirty="0" smtClean="0"/>
              <a:t>деятельности. </a:t>
            </a:r>
          </a:p>
          <a:p>
            <a:pPr marL="0" indent="0">
              <a:buNone/>
            </a:pPr>
            <a:endParaRPr lang="ru-RU" sz="2800" dirty="0"/>
          </a:p>
          <a:p>
            <a:pPr marL="0" indent="0" algn="r">
              <a:buNone/>
            </a:pPr>
            <a:r>
              <a:rPr lang="ru-RU" sz="2800" dirty="0" smtClean="0"/>
              <a:t>М. </a:t>
            </a:r>
            <a:r>
              <a:rPr lang="ru-RU" sz="2800" dirty="0" err="1" smtClean="0"/>
              <a:t>Рац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53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Типы аналитической 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мониторинг </a:t>
            </a:r>
          </a:p>
          <a:p>
            <a:r>
              <a:rPr lang="ru-RU" sz="2800" dirty="0" err="1" smtClean="0"/>
              <a:t>предпроектные</a:t>
            </a:r>
            <a:r>
              <a:rPr lang="ru-RU" sz="2800" dirty="0" smtClean="0"/>
              <a:t> изыскания</a:t>
            </a:r>
          </a:p>
          <a:p>
            <a:r>
              <a:rPr lang="ru-RU" sz="2800" dirty="0"/>
              <a:t>историческая реконструкция и анализ</a:t>
            </a:r>
          </a:p>
          <a:p>
            <a:r>
              <a:rPr lang="ru-RU" sz="2800" dirty="0" smtClean="0"/>
              <a:t>экспертиза </a:t>
            </a:r>
          </a:p>
          <a:p>
            <a:r>
              <a:rPr lang="ru-RU" sz="2800" dirty="0"/>
              <a:t>авторский </a:t>
            </a:r>
            <a:r>
              <a:rPr lang="ru-RU" sz="2800" dirty="0" smtClean="0"/>
              <a:t>надзор </a:t>
            </a:r>
            <a:endParaRPr lang="ru-RU" sz="2800" dirty="0"/>
          </a:p>
          <a:p>
            <a:endParaRPr lang="ru-RU" sz="24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29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Комментарий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Со-бытийная педагогика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научное исследование (со-бытие и педагогическое событие как идеальный объект; понятие)</a:t>
            </a:r>
          </a:p>
          <a:p>
            <a:pPr>
              <a:buFontTx/>
              <a:buChar char="-"/>
            </a:pPr>
            <a:r>
              <a:rPr lang="ru-RU" sz="2800" dirty="0" smtClean="0"/>
              <a:t>аналитика в контексте проектного замысла (как, при каких условиях возможна со-</a:t>
            </a:r>
            <a:r>
              <a:rPr lang="ru-RU" sz="2800" dirty="0" err="1" smtClean="0"/>
              <a:t>бытийность</a:t>
            </a:r>
            <a:r>
              <a:rPr lang="ru-RU" sz="2800" dirty="0" smtClean="0"/>
              <a:t> в противовес </a:t>
            </a:r>
            <a:r>
              <a:rPr lang="ru-RU" sz="2800" dirty="0" err="1" smtClean="0"/>
              <a:t>мероприятийности</a:t>
            </a:r>
            <a:r>
              <a:rPr lang="ru-RU" sz="2800" dirty="0" smtClean="0"/>
              <a:t> и объяснительно-иллюстративному способу предъявления учебного материала )</a:t>
            </a:r>
          </a:p>
          <a:p>
            <a:pPr>
              <a:buFontTx/>
              <a:buChar char="-"/>
            </a:pPr>
            <a:r>
              <a:rPr lang="ru-RU" sz="2800" dirty="0" smtClean="0"/>
              <a:t>проект на основе идеальных представлений о со-бытии и полученной аналитики (управление переходом, новая деятельность)</a:t>
            </a:r>
          </a:p>
          <a:p>
            <a:pPr>
              <a:buFontTx/>
              <a:buChar char="-"/>
            </a:pPr>
            <a:r>
              <a:rPr lang="ru-RU" sz="2800" dirty="0" smtClean="0"/>
              <a:t>экспертиза</a:t>
            </a:r>
          </a:p>
          <a:p>
            <a:pPr>
              <a:buFontTx/>
              <a:buChar char="-"/>
            </a:pPr>
            <a:endParaRPr lang="ru-RU" sz="2800" dirty="0"/>
          </a:p>
          <a:p>
            <a:pPr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30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Итоги (результаты) работы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Итог проведенных исследований – </a:t>
            </a:r>
            <a:r>
              <a:rPr lang="ru-RU" sz="2800" b="1" dirty="0" smtClean="0"/>
              <a:t>знания,</a:t>
            </a:r>
            <a:r>
              <a:rPr lang="ru-RU" sz="2800" dirty="0" smtClean="0"/>
              <a:t> теоретического или прикладного характера (способ предъявления полученных знаний – статья, книга, диссертация, презентация)</a:t>
            </a:r>
          </a:p>
          <a:p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Один из итогов проектной работы – создание </a:t>
            </a:r>
            <a:r>
              <a:rPr lang="ru-RU" sz="2800" b="1" dirty="0" smtClean="0"/>
              <a:t>продукта</a:t>
            </a: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b="1" dirty="0" smtClean="0"/>
              <a:t>Продукт</a:t>
            </a:r>
            <a:r>
              <a:rPr lang="ru-RU" sz="2800" dirty="0" smtClean="0"/>
              <a:t> – </a:t>
            </a:r>
            <a:r>
              <a:rPr lang="ru-RU" sz="2800" b="1" dirty="0" smtClean="0"/>
              <a:t>реальный объект</a:t>
            </a:r>
            <a:r>
              <a:rPr lang="ru-RU" sz="2800" dirty="0" smtClean="0"/>
              <a:t> (и эффект) с </a:t>
            </a:r>
            <a:r>
              <a:rPr lang="ru-RU" sz="2800" dirty="0"/>
              <a:t>заданными функциональными, технико-экономическими, экологическими и потребительскими </a:t>
            </a:r>
            <a:r>
              <a:rPr lang="ru-RU" sz="2800" dirty="0" smtClean="0"/>
              <a:t>качествами. Продукт </a:t>
            </a:r>
            <a:r>
              <a:rPr lang="ru-RU" sz="2800" dirty="0"/>
              <a:t>создается для конкретного </a:t>
            </a:r>
            <a:r>
              <a:rPr lang="ru-RU" sz="2800" dirty="0" smtClean="0"/>
              <a:t>использования. </a:t>
            </a:r>
          </a:p>
          <a:p>
            <a:pPr marL="0" indent="0" algn="r">
              <a:buNone/>
            </a:pPr>
            <a:r>
              <a:rPr lang="ru-RU" sz="2800" dirty="0"/>
              <a:t>	</a:t>
            </a:r>
            <a:r>
              <a:rPr lang="ru-RU" sz="2800" dirty="0" smtClean="0"/>
              <a:t>О.И. </a:t>
            </a:r>
            <a:r>
              <a:rPr lang="ru-RU" sz="2800" dirty="0" err="1" smtClean="0"/>
              <a:t>Генисаретский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981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Продукт и эффект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600" dirty="0" smtClean="0"/>
              <a:t>Необходимо различение </a:t>
            </a:r>
            <a:r>
              <a:rPr lang="ru-RU" sz="2600" dirty="0"/>
              <a:t>того, что производится, и того, что в результате происходит. Производимый продукт не является самоцелью. Появляясь, этот продукт изменяет более широкий контекст, например, социальную ситуацию. Именно этот момент и является принципиальным. </a:t>
            </a:r>
          </a:p>
          <a:p>
            <a:pPr marL="0" indent="0" algn="r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2683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Как быть с управленческими проектами?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Продукт управленческого проекта: новые виды деятельности;  регламенты и нормативы под новые виды деятельности; инфраструктуры под новые виды деятельности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Продукт и эффект социального проекта: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Продукт инженерного проекта (конструкторская и технологическая деятельность): устройства, машины, сооружения, конструкции; технологии и технологические линии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10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Этапы проектной </a:t>
            </a:r>
            <a:r>
              <a:rPr lang="ru-RU" sz="3600" b="1" dirty="0"/>
              <a:t>деятельности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образа желаемого будущего;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ситуации, реальной практики, функционирующей системы, требующей изменения;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елеполагание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уточнение представлений об итоговом продукте;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Формулировка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задач, которые следует решить;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Выбор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средств и методов, адекватных поставленным целям;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Планирование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определение последовательности и сроков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работ; оформление  результатов работ в соответствии с замыслом проекта;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Представление продукта готового к использованию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0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Актуальность различений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Проблемы поэтапного (возрастно-ориентированного) освоения норм исследовательской и проектной деятельности в рамках основного и среднего общего образования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Профессиональная деятельность: исследовательские институты, проектные организации; </a:t>
            </a:r>
            <a:r>
              <a:rPr lang="ru-RU" sz="2800" dirty="0" err="1" smtClean="0"/>
              <a:t>наукоград</a:t>
            </a:r>
            <a:r>
              <a:rPr lang="ru-RU" sz="2800" dirty="0" smtClean="0"/>
              <a:t> и </a:t>
            </a:r>
            <a:r>
              <a:rPr lang="ru-RU" sz="2800" dirty="0" err="1" smtClean="0"/>
              <a:t>технополис</a:t>
            </a:r>
            <a:r>
              <a:rPr lang="ru-RU" sz="2800" dirty="0" smtClean="0"/>
              <a:t>; научно-технологический инновационный комплекс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Высшее профессиональное образование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751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Этапы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smtClean="0"/>
              <a:t>исследовательской </a:t>
            </a:r>
            <a:r>
              <a:rPr lang="ru-RU" sz="3200" b="1" dirty="0"/>
              <a:t>деятельности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544616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Проблематизация.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Проблема оформляется в виде исследовательского вопроса,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котором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зафиксирована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противоречивая природа изучаемого объекта, явления.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Разбивка проблемы на комплекс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задач.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Формулировка гипотез(ы) (реально формулируется не одна, а несколько конкурирующих между собой гипотез).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Планирование исследовательских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работ, выбор инструментария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Проверка выдвинутых предположений.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Гипотеза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приобретает статус знания.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Оформление результатов учебно-исследовательской деятельности как конечного продукта.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Представление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результатов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«Исследовательский проект»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 smtClean="0"/>
              <a:t>Сегодня </a:t>
            </a:r>
            <a:r>
              <a:rPr lang="ru-RU" sz="3100" dirty="0"/>
              <a:t>о научно-­исследовательской деятельности, или просто исследовательской, </a:t>
            </a:r>
            <a:r>
              <a:rPr lang="ru-RU" sz="3100" dirty="0" smtClean="0"/>
              <a:t>говорят (в школе), </a:t>
            </a:r>
            <a:r>
              <a:rPr lang="ru-RU" sz="3100" dirty="0"/>
              <a:t>смешивая ее с проектной, но это некорректно, поскольку исследование на выходе имеет </a:t>
            </a:r>
            <a:r>
              <a:rPr lang="ru-RU" sz="3100" b="1" dirty="0"/>
              <a:t>новое знание</a:t>
            </a:r>
            <a:r>
              <a:rPr lang="ru-RU" sz="3100" dirty="0"/>
              <a:t>, а проектная деятельность – </a:t>
            </a:r>
            <a:r>
              <a:rPr lang="ru-RU" sz="3100" b="1" dirty="0"/>
              <a:t>продукт</a:t>
            </a:r>
            <a:r>
              <a:rPr lang="ru-RU" sz="3100" dirty="0"/>
              <a:t>, направленный на изменение реальной ситуации,</a:t>
            </a:r>
          </a:p>
          <a:p>
            <a:pPr marL="0" indent="0">
              <a:buNone/>
            </a:pPr>
            <a:endParaRPr lang="ru-RU" sz="3100" dirty="0"/>
          </a:p>
          <a:p>
            <a:pPr marL="0" indent="0">
              <a:buNone/>
            </a:pPr>
            <a:r>
              <a:rPr lang="ru-RU" sz="3100" dirty="0" smtClean="0"/>
              <a:t>В науке</a:t>
            </a:r>
            <a:r>
              <a:rPr lang="ru-RU" sz="3100" dirty="0"/>
              <a:t>, как таковой, проектирование суще­ствует, хотя, строго говоря, оно появилось в последние десятилетия в связи с </a:t>
            </a:r>
            <a:r>
              <a:rPr lang="ru-RU" sz="3100" i="1" dirty="0"/>
              <a:t>изменением системы финансирования</a:t>
            </a:r>
            <a:r>
              <a:rPr lang="ru-RU" sz="3100" dirty="0"/>
              <a:t> науки и заинтересованностью крупных корпораций </a:t>
            </a:r>
            <a:r>
              <a:rPr lang="ru-RU" sz="3100" i="1" dirty="0"/>
              <a:t>перспективами</a:t>
            </a:r>
            <a:r>
              <a:rPr lang="ru-RU" sz="3100" dirty="0"/>
              <a:t> практического использования научных достижений. </a:t>
            </a:r>
            <a:endParaRPr lang="ru-RU" sz="31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 algn="r">
              <a:buNone/>
            </a:pPr>
            <a:r>
              <a:rPr lang="ru-RU" sz="2800" dirty="0" smtClean="0"/>
              <a:t>К.Н. Поливанова</a:t>
            </a:r>
          </a:p>
          <a:p>
            <a:pPr marL="0" indent="0" algn="r">
              <a:buNone/>
            </a:pPr>
            <a:endParaRPr lang="ru-RU" sz="2800" dirty="0"/>
          </a:p>
          <a:p>
            <a:pPr marL="0" indent="0" algn="r">
              <a:buNone/>
            </a:pPr>
            <a:endParaRPr lang="ru-RU" sz="2800" dirty="0" smtClean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8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3600" b="1" dirty="0" smtClean="0"/>
              <a:t>ФГОС – проект или оптимизация системы?</a:t>
            </a:r>
          </a:p>
          <a:p>
            <a:pPr>
              <a:buNone/>
            </a:pPr>
            <a:r>
              <a:rPr lang="ru-RU" sz="3600" dirty="0" smtClean="0"/>
              <a:t>	</a:t>
            </a:r>
          </a:p>
          <a:p>
            <a:pPr>
              <a:buNone/>
            </a:pPr>
            <a:r>
              <a:rPr lang="ru-RU" sz="3600" dirty="0"/>
              <a:t>	</a:t>
            </a:r>
            <a:r>
              <a:rPr lang="ru-RU" sz="3600" dirty="0" smtClean="0"/>
              <a:t>Новые виды педагогической деятельности (назвать)</a:t>
            </a:r>
          </a:p>
          <a:p>
            <a:pPr>
              <a:buNone/>
            </a:pPr>
            <a:r>
              <a:rPr lang="ru-RU" sz="3600" dirty="0" smtClean="0"/>
              <a:t>	Новые виды, новое содержание </a:t>
            </a:r>
            <a:r>
              <a:rPr lang="ru-RU" sz="3600" dirty="0" err="1" smtClean="0"/>
              <a:t>орг</a:t>
            </a:r>
            <a:r>
              <a:rPr lang="ru-RU" sz="3600" dirty="0" smtClean="0"/>
              <a:t>-управленческой деятельности (назвать)</a:t>
            </a:r>
          </a:p>
          <a:p>
            <a:pPr>
              <a:buNone/>
            </a:pPr>
            <a:r>
              <a:rPr lang="ru-RU" sz="3600" dirty="0" smtClean="0"/>
              <a:t>	</a:t>
            </a:r>
          </a:p>
          <a:p>
            <a:pPr>
              <a:buNone/>
            </a:pPr>
            <a:r>
              <a:rPr lang="ru-RU" sz="3600" dirty="0"/>
              <a:t>	</a:t>
            </a:r>
            <a:r>
              <a:rPr lang="ru-RU" sz="3600" dirty="0" smtClean="0"/>
              <a:t>Инфраструктурные изменения </a:t>
            </a:r>
          </a:p>
          <a:p>
            <a:pPr>
              <a:buNone/>
            </a:pPr>
            <a:r>
              <a:rPr lang="ru-RU" sz="3600" dirty="0"/>
              <a:t>	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	</a:t>
            </a:r>
            <a:r>
              <a:rPr lang="ru-RU" sz="3600" dirty="0" smtClean="0"/>
              <a:t>Институциональные изменения 	</a:t>
            </a:r>
          </a:p>
          <a:p>
            <a:pPr>
              <a:buNone/>
            </a:pPr>
            <a:r>
              <a:rPr lang="ru-RU" sz="3600" dirty="0" smtClean="0"/>
              <a:t>	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4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50665"/>
            <a:ext cx="8229600" cy="57306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2800" b="1" dirty="0" smtClean="0"/>
              <a:t>Приложение </a:t>
            </a:r>
          </a:p>
          <a:p>
            <a:pPr marL="0" indent="0">
              <a:buNone/>
            </a:pPr>
            <a:r>
              <a:rPr lang="ru-RU" sz="2800" b="1" dirty="0" smtClean="0"/>
              <a:t>Художественное творчество – проект или «просто» творчество?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Нобелевская премия по литературе:</a:t>
            </a:r>
          </a:p>
          <a:p>
            <a:pPr marL="0" indent="0">
              <a:buNone/>
            </a:pPr>
            <a:r>
              <a:rPr lang="ru-RU" sz="2800" dirty="0" smtClean="0"/>
              <a:t>«За </a:t>
            </a:r>
            <a:r>
              <a:rPr lang="ru-RU" sz="2800" dirty="0"/>
              <a:t>точные и богатые образы, которые дали читателям по-новому взглянуть на реальный </a:t>
            </a:r>
            <a:r>
              <a:rPr lang="ru-RU" sz="2800" dirty="0" smtClean="0"/>
              <a:t>мир» </a:t>
            </a:r>
          </a:p>
          <a:p>
            <a:pPr marL="0" indent="0">
              <a:buNone/>
            </a:pPr>
            <a:r>
              <a:rPr lang="ru-RU" sz="2800" dirty="0" smtClean="0"/>
              <a:t>«За </a:t>
            </a:r>
            <a:r>
              <a:rPr lang="ru-RU" sz="2800" dirty="0"/>
              <a:t>картографию структуры власти и яркие образы сопротивления, восстания и поражения </a:t>
            </a:r>
            <a:r>
              <a:rPr lang="ru-RU" sz="2800" dirty="0" smtClean="0"/>
              <a:t>индивида»</a:t>
            </a:r>
          </a:p>
          <a:p>
            <a:pPr marL="0" indent="0">
              <a:buNone/>
            </a:pPr>
            <a:r>
              <a:rPr lang="ru-RU" sz="2800" dirty="0" smtClean="0"/>
              <a:t>«За </a:t>
            </a:r>
            <a:r>
              <a:rPr lang="ru-RU" sz="2800" dirty="0"/>
              <a:t>музыкальные переливы голосов и отголосков в романах и пьесах, которые с экстраординарным лингвистическим усердием раскрывают абсурдность социальных клише и их порабощающей </a:t>
            </a:r>
            <a:r>
              <a:rPr lang="ru-RU" sz="2800" dirty="0" smtClean="0"/>
              <a:t>силы»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0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ru-RU" b="1" dirty="0" smtClean="0"/>
              <a:t>Приложение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Изучение </a:t>
            </a:r>
            <a:r>
              <a:rPr lang="ru-RU" dirty="0"/>
              <a:t>приказов начальника ОАБИИ об организации </a:t>
            </a:r>
            <a:r>
              <a:rPr lang="ru-RU" dirty="0" smtClean="0"/>
              <a:t>научно-исследовательской </a:t>
            </a:r>
            <a:r>
              <a:rPr lang="ru-RU" dirty="0"/>
              <a:t>работы в 2010-2011 учебном году позволило сделать вывод о значительных масштабах проводимой научно-исследовательской работы, которая является необходимым условием формирования проектной компетентности.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Вместе </a:t>
            </a:r>
            <a:r>
              <a:rPr lang="ru-RU" dirty="0"/>
              <a:t>с тем, на основании изученных документов можно отметить, </a:t>
            </a:r>
            <a:r>
              <a:rPr lang="ru-RU" dirty="0" smtClean="0"/>
              <a:t>что  </a:t>
            </a:r>
            <a:r>
              <a:rPr lang="ru-RU" dirty="0"/>
              <a:t>приказы отделяют проектную деятельность от научно-исследовательской.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Проектная </a:t>
            </a:r>
            <a:r>
              <a:rPr lang="ru-RU" dirty="0"/>
              <a:t>деятельность не только не расшифрована как одна из форм научных </a:t>
            </a:r>
            <a:r>
              <a:rPr lang="ru-RU" dirty="0" smtClean="0"/>
              <a:t>исследований</a:t>
            </a:r>
            <a:r>
              <a:rPr lang="ru-RU" dirty="0"/>
              <a:t>, но и трактуется как </a:t>
            </a:r>
            <a:r>
              <a:rPr lang="ru-RU" dirty="0" err="1"/>
              <a:t>рядоположенная</a:t>
            </a:r>
            <a:r>
              <a:rPr lang="ru-RU" dirty="0"/>
              <a:t> </a:t>
            </a:r>
            <a:r>
              <a:rPr lang="ru-RU" dirty="0" smtClean="0"/>
              <a:t>ей…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136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Что такое проект в бизнесе?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800" dirty="0" smtClean="0"/>
              <a:t>Проект - это комплекс усилий, предпринимаемых с целью получения конкретных </a:t>
            </a:r>
            <a:r>
              <a:rPr lang="ru-RU" sz="2800" b="1" dirty="0" smtClean="0"/>
              <a:t>уникальных результатов </a:t>
            </a:r>
            <a:r>
              <a:rPr lang="ru-RU" sz="2800" dirty="0" smtClean="0"/>
              <a:t>в рамках отведенного времени и в пределах утвержденного бюджета, который выделяется на оплату ресурсов, используемых или потребляемых в ходе проекта. </a:t>
            </a:r>
          </a:p>
          <a:p>
            <a:pPr>
              <a:buNone/>
            </a:pPr>
            <a:r>
              <a:rPr lang="ru-RU" sz="2400" dirty="0"/>
              <a:t>	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20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Знание – это…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Знание – это целостная и систематизированная совокупность научных понятий о закономерностях природы, общества и мышления. </a:t>
            </a:r>
          </a:p>
          <a:p>
            <a:pPr marL="0" indent="0" algn="r">
              <a:buNone/>
            </a:pPr>
            <a:r>
              <a:rPr lang="ru-RU" sz="2800" dirty="0" smtClean="0"/>
              <a:t>Н.И. Кондаков, </a:t>
            </a:r>
          </a:p>
          <a:p>
            <a:pPr marL="0" indent="0" algn="r">
              <a:buNone/>
            </a:pPr>
            <a:r>
              <a:rPr lang="ru-RU" sz="2800" dirty="0" smtClean="0"/>
              <a:t>Логический словарь-справочник, 1975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60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Проблематика (интрига дня)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Исследовательская и проектная деятельность – это принципиально разные виды деятельности; проектно-исследовательской деятельности и исследовательских проектов не бывает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400" dirty="0" smtClean="0"/>
              <a:t>Ср</a:t>
            </a:r>
            <a:r>
              <a:rPr lang="ru-RU" sz="2400" dirty="0"/>
              <a:t>. Формирование проектной компетентности будущего военного инженера в процессе научно-исследовательской </a:t>
            </a:r>
            <a:r>
              <a:rPr lang="ru-RU" sz="2400" dirty="0" smtClean="0"/>
              <a:t>работы.  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13.00.08 - теория и методика профессионального </a:t>
            </a:r>
            <a:r>
              <a:rPr lang="ru-RU" sz="2400" dirty="0" smtClean="0"/>
              <a:t>образования.  Диссертация </a:t>
            </a:r>
            <a:r>
              <a:rPr lang="ru-RU" sz="2400" dirty="0"/>
              <a:t>на соискание ученой степени кандидата педагогических наук 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42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Исследование и проект: установки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610837"/>
              </p:ext>
            </p:extLst>
          </p:nvPr>
        </p:nvGraphicFramePr>
        <p:xfrm>
          <a:off x="457200" y="135225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Исследовательская</a:t>
                      </a:r>
                      <a:r>
                        <a:rPr lang="ru-RU" baseline="0" dirty="0" smtClean="0"/>
                        <a:t> деятельность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Проектная деятельность</a:t>
                      </a:r>
                      <a:endParaRPr lang="ru-RU" dirty="0"/>
                    </a:p>
                  </a:txBody>
                  <a:tcPr/>
                </a:tc>
              </a:tr>
              <a:tr h="3958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 познаваем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готовность исследовать мир «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он есть на самом деле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 </a:t>
                      </a:r>
                      <a:r>
                        <a:rPr lang="ru-RU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человеческой цивилизации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 «проект».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 то, что 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создано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идеями, волей и энергией людей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er\Desktop\ШЛР разное\Пишем книги\6-класс-итоговая\Постранично для Москвы\рисуем в первую очередь\исходники для отправки 2\injener_konstryktor_zdaniy_265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6" y="3786190"/>
            <a:ext cx="3929091" cy="263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ШЛР разное\Пишем книги\6-класс-итоговая\Постранично для Москвы\рисуем в первую очередь\исходники для отправки 2\pbnzstvm630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1" y="3786190"/>
            <a:ext cx="3963229" cy="265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Петербургская </a:t>
            </a:r>
            <a:r>
              <a:rPr lang="ru-RU" sz="2800" dirty="0"/>
              <a:t>Школа создана для человека и человеком, она –  пространство и результат жизнедеятельности Учеников, Учителей, </a:t>
            </a:r>
            <a:r>
              <a:rPr lang="ru-RU" sz="2800" dirty="0" smtClean="0"/>
              <a:t>Общества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2400" dirty="0" smtClean="0"/>
              <a:t>Стратегия развития системы образования </a:t>
            </a:r>
          </a:p>
          <a:p>
            <a:pPr marL="0" indent="0" algn="r">
              <a:buNone/>
            </a:pPr>
            <a:r>
              <a:rPr lang="ru-RU" sz="2400" dirty="0" smtClean="0"/>
              <a:t>Санкт-Петербурга 2011-2020 </a:t>
            </a:r>
          </a:p>
          <a:p>
            <a:pPr marL="0" indent="0" algn="r">
              <a:buNone/>
            </a:pP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«Петербургская Школа 2020»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7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рамках данной презентации не делается различений между проектированием, реализацией проекта, управлением проектом.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Данные различения – это различения «второго порядка»</a:t>
            </a:r>
            <a:endParaRPr lang="ru-RU" sz="2800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48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Контексты существования проектной деятельности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Норма; воспроизводство нормы и преобразование нормы</a:t>
            </a:r>
          </a:p>
          <a:p>
            <a:r>
              <a:rPr lang="ru-RU" sz="2800" dirty="0" smtClean="0"/>
              <a:t>Функционирование и развитие </a:t>
            </a:r>
          </a:p>
        </p:txBody>
      </p:sp>
    </p:spTree>
    <p:extLst>
      <p:ext uri="{BB962C8B-B14F-4D97-AF65-F5344CB8AC3E}">
        <p14:creationId xmlns:p14="http://schemas.microsoft.com/office/powerpoint/2010/main" val="25523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 каким законам живет производство?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96752"/>
            <a:ext cx="8572560" cy="5304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Всякая деятельность (производственная деятельность) есть реализация норм (штатное расписание, должностные инструкции, функциональные обязанности)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Норма – предписание, разрешение действовать определенным образом («нормальная наука», БУП-2004, промышленное производство)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В границах нормы места для проекта нет; в рамках нормы возможна оптимизация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7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100" b="1" dirty="0" smtClean="0"/>
              <a:t>Функционирование </a:t>
            </a:r>
            <a:r>
              <a:rPr lang="ru-RU" sz="3100" b="1" dirty="0"/>
              <a:t>и </a:t>
            </a:r>
            <a:r>
              <a:rPr lang="ru-RU" sz="3100" b="1" dirty="0" smtClean="0"/>
              <a:t>развитие – в чем разница по основанию «норма»?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200" b="1" dirty="0"/>
              <a:t>	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617104" cy="50457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2800" b="1" dirty="0" smtClean="0"/>
              <a:t>Функционирование: </a:t>
            </a:r>
            <a:r>
              <a:rPr lang="ru-RU" sz="2800" dirty="0" smtClean="0"/>
              <a:t>воспроизводство и</a:t>
            </a:r>
            <a:r>
              <a:rPr lang="ru-RU" sz="2800" b="1" dirty="0" smtClean="0"/>
              <a:t> </a:t>
            </a:r>
            <a:r>
              <a:rPr lang="ru-RU" sz="2800" dirty="0" smtClean="0"/>
              <a:t>оптимизация производственных </a:t>
            </a:r>
            <a:r>
              <a:rPr lang="en-US" sz="2800" dirty="0" smtClean="0"/>
              <a:t>N</a:t>
            </a:r>
            <a:r>
              <a:rPr lang="ru-RU" sz="2800" dirty="0" smtClean="0"/>
              <a:t>, управленческих</a:t>
            </a:r>
            <a:r>
              <a:rPr lang="en-US" sz="2800" dirty="0" smtClean="0"/>
              <a:t> N</a:t>
            </a:r>
            <a:r>
              <a:rPr lang="ru-RU" sz="2800" dirty="0" smtClean="0"/>
              <a:t>, оценочных процедур (уровень системы, уровень отдельной организации)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Развитие:</a:t>
            </a:r>
            <a:r>
              <a:rPr lang="ru-RU" sz="2800" dirty="0" smtClean="0"/>
              <a:t> переход от </a:t>
            </a:r>
            <a:r>
              <a:rPr lang="en-US" sz="2800" dirty="0" smtClean="0"/>
              <a:t>N</a:t>
            </a:r>
            <a:r>
              <a:rPr lang="en-US" sz="1700" b="1" dirty="0" smtClean="0"/>
              <a:t>1</a:t>
            </a:r>
            <a:r>
              <a:rPr lang="en-US" sz="2800" dirty="0" smtClean="0"/>
              <a:t> </a:t>
            </a:r>
            <a:r>
              <a:rPr lang="ru-RU" sz="2800" dirty="0" smtClean="0"/>
              <a:t>к </a:t>
            </a:r>
            <a:r>
              <a:rPr lang="en-US" sz="2800" dirty="0" smtClean="0"/>
              <a:t>N</a:t>
            </a:r>
            <a:r>
              <a:rPr lang="ru-RU" sz="1700" b="1" dirty="0" smtClean="0"/>
              <a:t>2</a:t>
            </a:r>
            <a:r>
              <a:rPr lang="en-US" sz="2800" dirty="0" smtClean="0"/>
              <a:t> </a:t>
            </a:r>
            <a:r>
              <a:rPr lang="ru-RU" sz="2800" dirty="0" smtClean="0"/>
              <a:t>посредством 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«проектов» и институционализации </a:t>
            </a:r>
          </a:p>
          <a:p>
            <a:pPr>
              <a:buNone/>
            </a:pPr>
            <a:r>
              <a:rPr lang="ru-RU" sz="2800" dirty="0"/>
              <a:t>	</a:t>
            </a:r>
            <a:r>
              <a:rPr lang="ru-RU" sz="2800" dirty="0" smtClean="0"/>
              <a:t>новых видов Де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	Реализуемые «массовые» проекты – это проекты или оптимизация? </a:t>
            </a:r>
            <a:endParaRPr lang="ru-RU" sz="2800" dirty="0"/>
          </a:p>
        </p:txBody>
      </p:sp>
      <p:pic>
        <p:nvPicPr>
          <p:cNvPr id="4" name="Picture 8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380312" y="3573016"/>
            <a:ext cx="1512168" cy="1512168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8262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Words>1167</Words>
  <Application>Microsoft Office PowerPoint</Application>
  <PresentationFormat>Экран (4:3)</PresentationFormat>
  <Paragraphs>179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Актуальность различений</vt:lpstr>
      <vt:lpstr>Проблематика (интрига дня) </vt:lpstr>
      <vt:lpstr>Исследование и проект: установки</vt:lpstr>
      <vt:lpstr>Презентация PowerPoint</vt:lpstr>
      <vt:lpstr>Презентация PowerPoint</vt:lpstr>
      <vt:lpstr>Контексты существования проектной деятельности</vt:lpstr>
      <vt:lpstr>По каким законам живет производство?  </vt:lpstr>
      <vt:lpstr>  Функционирование и развитие – в чем разница по основанию «норма»?   </vt:lpstr>
      <vt:lpstr>Презентация PowerPoint</vt:lpstr>
      <vt:lpstr>Проблематика; знание как результат и как средство</vt:lpstr>
      <vt:lpstr>Презентация PowerPoint</vt:lpstr>
      <vt:lpstr>Наука и аналитика</vt:lpstr>
      <vt:lpstr>Типы аналитической деятельности</vt:lpstr>
      <vt:lpstr>Комментарий </vt:lpstr>
      <vt:lpstr>Итоги (результаты) работы</vt:lpstr>
      <vt:lpstr>Продукт и эффект </vt:lpstr>
      <vt:lpstr>Как быть с управленческими проектами? </vt:lpstr>
      <vt:lpstr>Этапы проектной деятельности </vt:lpstr>
      <vt:lpstr>Этапы исследовательской деятельности </vt:lpstr>
      <vt:lpstr>«Исследовательский проект» </vt:lpstr>
      <vt:lpstr>Презентация PowerPoint</vt:lpstr>
      <vt:lpstr>Презентация PowerPoint</vt:lpstr>
      <vt:lpstr>Презентация PowerPoint</vt:lpstr>
      <vt:lpstr>Что такое проект в бизнесе?</vt:lpstr>
      <vt:lpstr>Знание – это…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rlabazanova</cp:lastModifiedBy>
  <cp:revision>1262</cp:revision>
  <dcterms:created xsi:type="dcterms:W3CDTF">2014-02-24T14:42:26Z</dcterms:created>
  <dcterms:modified xsi:type="dcterms:W3CDTF">2015-10-12T12:29:10Z</dcterms:modified>
</cp:coreProperties>
</file>