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394" r:id="rId2"/>
    <p:sldId id="544" r:id="rId3"/>
    <p:sldId id="574" r:id="rId4"/>
    <p:sldId id="578" r:id="rId5"/>
    <p:sldId id="522" r:id="rId6"/>
    <p:sldId id="507" r:id="rId7"/>
    <p:sldId id="461" r:id="rId8"/>
    <p:sldId id="545" r:id="rId9"/>
    <p:sldId id="490" r:id="rId10"/>
    <p:sldId id="491" r:id="rId11"/>
    <p:sldId id="493" r:id="rId12"/>
    <p:sldId id="494" r:id="rId13"/>
    <p:sldId id="495" r:id="rId14"/>
    <p:sldId id="546" r:id="rId15"/>
    <p:sldId id="496" r:id="rId16"/>
    <p:sldId id="500" r:id="rId17"/>
    <p:sldId id="501" r:id="rId18"/>
    <p:sldId id="502" r:id="rId19"/>
    <p:sldId id="612" r:id="rId20"/>
    <p:sldId id="533" r:id="rId21"/>
    <p:sldId id="611" r:id="rId22"/>
    <p:sldId id="504" r:id="rId23"/>
    <p:sldId id="580" r:id="rId24"/>
    <p:sldId id="581" r:id="rId25"/>
    <p:sldId id="582" r:id="rId26"/>
    <p:sldId id="579" r:id="rId27"/>
    <p:sldId id="503" r:id="rId28"/>
    <p:sldId id="505" r:id="rId29"/>
    <p:sldId id="548" r:id="rId30"/>
    <p:sldId id="510" r:id="rId31"/>
    <p:sldId id="549" r:id="rId32"/>
    <p:sldId id="512" r:id="rId33"/>
    <p:sldId id="514" r:id="rId34"/>
    <p:sldId id="515" r:id="rId35"/>
    <p:sldId id="513" r:id="rId36"/>
    <p:sldId id="511" r:id="rId37"/>
    <p:sldId id="536" r:id="rId38"/>
    <p:sldId id="553" r:id="rId39"/>
    <p:sldId id="554" r:id="rId40"/>
    <p:sldId id="555" r:id="rId41"/>
    <p:sldId id="556" r:id="rId42"/>
    <p:sldId id="530" r:id="rId43"/>
    <p:sldId id="557" r:id="rId44"/>
    <p:sldId id="558" r:id="rId45"/>
    <p:sldId id="560" r:id="rId46"/>
    <p:sldId id="561" r:id="rId47"/>
    <p:sldId id="516" r:id="rId48"/>
    <p:sldId id="562" r:id="rId49"/>
    <p:sldId id="563" r:id="rId50"/>
    <p:sldId id="564" r:id="rId51"/>
    <p:sldId id="565" r:id="rId52"/>
    <p:sldId id="566" r:id="rId53"/>
    <p:sldId id="509" r:id="rId54"/>
    <p:sldId id="572" r:id="rId55"/>
    <p:sldId id="573" r:id="rId56"/>
    <p:sldId id="597" r:id="rId57"/>
    <p:sldId id="596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0" r:id="rId7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DAE3F3"/>
    <a:srgbClr val="FFFFFF"/>
    <a:srgbClr val="000403"/>
    <a:srgbClr val="5C9A63"/>
    <a:srgbClr val="FF3399"/>
    <a:srgbClr val="E67E22"/>
    <a:srgbClr val="18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9383" autoAdjust="0"/>
  </p:normalViewPr>
  <p:slideViewPr>
    <p:cSldViewPr>
      <p:cViewPr varScale="1">
        <p:scale>
          <a:sx n="113" d="100"/>
          <a:sy n="113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AppData\Local\Temp\&#1076;&#1080;&#1089;&#1094;&#1080;&#1087;&#1083;&#1080;&#1085;&#1099;%20&#1085;&#1072;%20&#1072;&#1085;&#1075;&#1083;&#1080;&#1081;&#1089;&#1082;&#1086;&#1084;%202013-14%20&#1080;%202014-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kadyrbaeva\Local%20Settings\Temporary%20Internet%20Files\Content.Outlook\IT5WW8JE\&#1089;&#1074;&#1086;&#1076;&#1082;&#1072;%20&#1087;&#1088;&#1086;&#1075;&#1088;&#1072;&#1084;&#1084;&#1099;%20&#1080;%20&#1074;&#1099;&#1087;&#1091;&#1089;&#1082;&#1085;&#1080;&#1082;&#1080;_v0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kadyrbaeva\Local%20Settings\Temporary%20Internet%20Files\Content.Outlook\IT5WW8JE\&#1089;&#1074;&#1086;&#1076;&#1082;&#1072;%20&#1087;&#1088;&#1086;&#1075;&#1088;&#1072;&#1084;&#1084;&#1099;%20&#1080;%20&#1074;&#1099;&#1087;&#1091;&#1089;&#1082;&#1085;&#1080;&#1082;&#1080;_v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kozlova\&#1056;&#1072;&#1073;&#1086;&#1095;&#1080;&#1081;%20&#1089;&#1090;&#1086;&#1083;\&#1076;&#1086;&#1082;&#1091;&#1084;&#1077;&#1085;&#1090;&#1099;%20&#1076;&#1083;&#1103;%20&#1040;&#1049;&#1075;&#1091;&#1083;&#1100;\&#1076;&#1083;&#1103;%20&#1096;&#1072;&#1084;&#1088;&#1080;&#1085;&#1072;\&#1076;&#1083;&#1103;%20&#1064;&#1072;&#1084;&#1088;&#1080;&#1085;&#1072;%2020%20&#1084;&#1072;&#1088;&#1090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zlova\&#1056;&#1072;&#1073;&#1086;&#1095;&#1080;&#1081;%20&#1089;&#1090;&#1086;&#1083;\&#1076;&#1086;&#1082;&#1091;&#1084;&#1077;&#1085;&#1090;&#1099;%20&#1076;&#1083;&#1103;%20&#1040;&#1049;&#1075;&#1091;&#1083;&#1100;\&#1076;&#1083;&#1103;%20&#1096;&#1072;&#1084;&#1088;&#1080;&#1085;&#1072;\&#1076;&#1083;&#1103;%20&#1064;&#1072;&#1084;&#1088;&#1080;&#1085;&#1072;%2020%20&#1084;&#1072;&#1088;&#1090;&#107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8;&#1090;&#1086;&#1075;&#1086;&#1074;&#1099;&#1081;%20&#1086;&#1090;&#1095;&#1077;&#109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AppData\Local\Temp\&#1076;&#1080;&#1089;&#1094;&#1080;&#1087;&#1083;&#1080;&#1085;&#1099;%20&#1085;&#1072;%20&#1072;&#1085;&#1075;&#1083;&#1080;&#1081;&#1089;&#1082;&#1086;&#1084;%202013-14%20&#1080;%202014-15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.191\units\ok\NVolkova\&#1050;&#1072;&#1076;&#1088;&#1086;&#1074;&#1086;&#1077;%20&#1088;&#1072;&#1079;&#1074;&#1080;&#1090;&#1080;&#1077;\&#1051;&#1080;&#1089;&#1090;%20Microsoft%20Office%20Exce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48;&#1090;&#1086;&#1075;&#1086;&#1074;&#1099;&#1081;%20&#1086;&#1090;&#1095;&#1077;&#1090;\&#1052;&#1077;&#1078;&#1076;&#1091;&#1085;&#1072;&#1088;&#1086;&#1076;&#1085;&#1099;&#1081;%20&#1088;&#1077;&#1082;&#1088;&#1091;&#1090;&#1080;&#1085;&#1075;_201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8;&#1090;&#1086;&#1075;&#1086;&#1074;&#1099;&#1081;%20&#1086;&#1090;&#1095;&#1077;&#1090;\&#1051;&#1080;&#1089;&#1090;%20Microsoft%20Office%20Excel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0.1.191\units\ok\NVolkova\&#1050;&#1072;&#1076;&#1088;&#1086;&#1074;&#1086;&#1077;%20&#1088;&#1072;&#1079;&#1074;&#1080;&#1090;&#1080;&#1077;\&#1051;&#1080;&#1089;&#1090;%20Microsoft%20Office%20Exce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0.1.191\units\ok\NVolkova\&#1050;&#1072;&#1076;&#1088;&#1086;&#1074;&#1086;&#1077;%20&#1088;&#1072;&#1079;&#1074;&#1080;&#1090;&#1080;&#1077;\&#1051;&#1080;&#1089;&#1090;%20Microsoft%20Office%20Exce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0.1.191\units\ok\NVolkova\&#1050;&#1072;&#1076;&#1088;&#1086;&#1074;&#1086;&#1077;%20&#1088;&#1072;&#1079;&#1074;&#1080;&#1090;&#1080;&#1077;\&#1051;&#1080;&#1089;&#1090;%20Microsoft%20Office%20Excel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\Dropbox\ADVISER\&#1056;&#1045;&#1050;&#1058;&#1054;&#1056;&#1059;\&#1050;&#1085;&#1080;&#1075;&#1072;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edyunina\Dropbox\ADVISER\&#1056;&#1045;&#1050;&#1058;&#1054;&#1056;&#1059;\&#1050;&#1085;&#1080;&#1075;&#1072;1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ser:Desktop:&#1050;&#1085;&#1080;&#1075;&#1072;3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edyunina\AppData\Local\Temp\&#1057;&#1074;&#1086;&#1076;_&#1055;&#1083;&#1072;&#1085;_2015_&#1041;&#1044;&#1044;&#1057;_13.08.1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edyunina\AppData\Local\Temp\&#1057;&#1074;&#1086;&#1076;_&#1055;&#1083;&#1072;&#1085;_2015_&#1041;&#1044;&#1044;&#1057;_13.08.1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01342934994198"/>
          <c:y val="4.7619047619047603E-2"/>
          <c:w val="0.46135944798559803"/>
          <c:h val="0.846115502532815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'[дисциплины на английском 2013-14 и 2014-15.xlsx]Лист13'!$B$5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'[дисциплины на английском 2013-14 и 2014-15.xlsx]Лист13'!$A$6:$A$13</c:f>
              <c:strCache>
                <c:ptCount val="8"/>
                <c:pt idx="0">
                  <c:v>Политология</c:v>
                </c:pt>
                <c:pt idx="1">
                  <c:v>История</c:v>
                </c:pt>
                <c:pt idx="2">
                  <c:v>Юриспруденция</c:v>
                </c:pt>
                <c:pt idx="3">
                  <c:v>Социология</c:v>
                </c:pt>
                <c:pt idx="4">
                  <c:v>Экономика</c:v>
                </c:pt>
                <c:pt idx="5">
                  <c:v>Менеджмент</c:v>
                </c:pt>
                <c:pt idx="6">
                  <c:v>ГМУ</c:v>
                </c:pt>
                <c:pt idx="7">
                  <c:v>Востоковедение
 и африканистика  (1к)</c:v>
                </c:pt>
              </c:strCache>
            </c:strRef>
          </c:cat>
          <c:val>
            <c:numRef>
              <c:f>'[дисциплины на английском 2013-14 и 2014-15.xlsx]Лист13'!$B$6:$B$13</c:f>
              <c:numCache>
                <c:formatCode>0.0%</c:formatCode>
                <c:ptCount val="8"/>
                <c:pt idx="0">
                  <c:v>5.0505050505050497E-2</c:v>
                </c:pt>
                <c:pt idx="1">
                  <c:v>4.3478260869565202E-2</c:v>
                </c:pt>
                <c:pt idx="2">
                  <c:v>4.7619047619047603E-2</c:v>
                </c:pt>
                <c:pt idx="3">
                  <c:v>3.2258064516128997E-2</c:v>
                </c:pt>
                <c:pt idx="4">
                  <c:v>7.03125E-2</c:v>
                </c:pt>
                <c:pt idx="5">
                  <c:v>2.2857142857142899E-2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'[дисциплины на английском 2013-14 и 2014-15.xlsx]Лист13'!$C$5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'[дисциплины на английском 2013-14 и 2014-15.xlsx]Лист13'!$A$6:$A$13</c:f>
              <c:strCache>
                <c:ptCount val="8"/>
                <c:pt idx="0">
                  <c:v>Политология</c:v>
                </c:pt>
                <c:pt idx="1">
                  <c:v>История</c:v>
                </c:pt>
                <c:pt idx="2">
                  <c:v>Юриспруденция</c:v>
                </c:pt>
                <c:pt idx="3">
                  <c:v>Социология</c:v>
                </c:pt>
                <c:pt idx="4">
                  <c:v>Экономика</c:v>
                </c:pt>
                <c:pt idx="5">
                  <c:v>Менеджмент</c:v>
                </c:pt>
                <c:pt idx="6">
                  <c:v>ГМУ</c:v>
                </c:pt>
                <c:pt idx="7">
                  <c:v>Востоковедение
 и африканистика  (1к)</c:v>
                </c:pt>
              </c:strCache>
            </c:strRef>
          </c:cat>
          <c:val>
            <c:numRef>
              <c:f>'[дисциплины на английском 2013-14 и 2014-15.xlsx]Лист13'!$C$6:$C$13</c:f>
              <c:numCache>
                <c:formatCode>0.0%</c:formatCode>
                <c:ptCount val="8"/>
                <c:pt idx="0">
                  <c:v>0.09</c:v>
                </c:pt>
                <c:pt idx="1">
                  <c:v>0.128571428571429</c:v>
                </c:pt>
                <c:pt idx="2">
                  <c:v>7.5757575757575801E-2</c:v>
                </c:pt>
                <c:pt idx="3">
                  <c:v>6.7114093959731599E-2</c:v>
                </c:pt>
                <c:pt idx="4">
                  <c:v>0.154411764705882</c:v>
                </c:pt>
                <c:pt idx="5">
                  <c:v>8.5561497326203204E-2</c:v>
                </c:pt>
                <c:pt idx="6">
                  <c:v>7.4999999999999997E-2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3576096"/>
        <c:axId val="333576656"/>
      </c:barChart>
      <c:catAx>
        <c:axId val="333576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33576656"/>
        <c:crosses val="autoZero"/>
        <c:auto val="1"/>
        <c:lblAlgn val="ctr"/>
        <c:lblOffset val="100"/>
        <c:noMultiLvlLbl val="0"/>
      </c:catAx>
      <c:valAx>
        <c:axId val="3335766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33576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79735548851699"/>
          <c:y val="0.91388161362685505"/>
          <c:w val="0.219021719297392"/>
          <c:h val="6.7355695702841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3-4 мод.2012-13 уч.г.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мод. 2013-14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3-4 мод. 2013-14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36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1-2 мод. 2014-15 уч.г.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</c:v>
                </c:pt>
                <c:pt idx="1">
                  <c:v>45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3-4 мод. 2014-15 уч.г.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34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6386848"/>
        <c:axId val="336387408"/>
      </c:barChart>
      <c:catAx>
        <c:axId val="3363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387408"/>
        <c:crosses val="autoZero"/>
        <c:auto val="1"/>
        <c:lblAlgn val="ctr"/>
        <c:lblOffset val="100"/>
        <c:noMultiLvlLbl val="0"/>
      </c:catAx>
      <c:valAx>
        <c:axId val="33638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3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учебных ассистентов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 оплатой за выполненную работу</c:v>
                </c:pt>
                <c:pt idx="1">
                  <c:v>С зачетом работы в качестве практики</c:v>
                </c:pt>
                <c:pt idx="2">
                  <c:v>Другие неденежные формы оплаты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41087992201801"/>
          <c:y val="0.41957965748288301"/>
          <c:w val="0.41458912007798199"/>
          <c:h val="0.4340686558428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40543865041"/>
          <c:y val="5.7300878422056001E-2"/>
          <c:w val="0.38790678152922797"/>
          <c:h val="0.80050188514557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Повышение квалификации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Лист1!$B$3:$G$3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21</c:v>
                </c:pt>
                <c:pt idx="1">
                  <c:v>35</c:v>
                </c:pt>
                <c:pt idx="2">
                  <c:v>28</c:v>
                </c:pt>
                <c:pt idx="3">
                  <c:v>24</c:v>
                </c:pt>
                <c:pt idx="4">
                  <c:v>13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Подготовка государственных гражданских служащих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Лист1!$B$3:$G$3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Профессиональная переподготовка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Лист1!$B$3:$G$3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Основные образовательные программы (второе высшее)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Лист1!$B$3:$G$3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31188192"/>
        <c:axId val="331188752"/>
      </c:barChart>
      <c:catAx>
        <c:axId val="33118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88752"/>
        <c:crosses val="autoZero"/>
        <c:auto val="1"/>
        <c:lblAlgn val="ctr"/>
        <c:lblOffset val="100"/>
        <c:noMultiLvlLbl val="0"/>
      </c:catAx>
      <c:valAx>
        <c:axId val="33118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1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2676306471798"/>
          <c:y val="7.6427148721415206E-2"/>
          <c:w val="0.46839782827793602"/>
          <c:h val="0.36619157935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99059344314"/>
          <c:y val="0"/>
          <c:w val="0.82217617931452702"/>
          <c:h val="0.670357166806768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Повышение квалификации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Лист1!$I$3:$N$3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Лист1!$I$4:$N$4</c:f>
              <c:numCache>
                <c:formatCode>General</c:formatCode>
                <c:ptCount val="6"/>
                <c:pt idx="0">
                  <c:v>569</c:v>
                </c:pt>
                <c:pt idx="1">
                  <c:v>1957</c:v>
                </c:pt>
                <c:pt idx="2">
                  <c:v>832</c:v>
                </c:pt>
                <c:pt idx="3">
                  <c:v>428</c:v>
                </c:pt>
                <c:pt idx="4">
                  <c:v>721</c:v>
                </c:pt>
                <c:pt idx="5">
                  <c:v>392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Подготовка государственных гражданских служащих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Лист1!$I$3:$N$3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Лист1!$I$5:$N$5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1143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Профессиональная переподготовка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342045071229601E-3"/>
                  <c:y val="4.3012558989861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758625574890101E-16"/>
                  <c:y val="-8.6025117979724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84090142459098E-3"/>
                  <c:y val="4.3012558989861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Лист1!$I$3:$N$3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Лист1!$I$6:$N$6</c:f>
              <c:numCache>
                <c:formatCode>General</c:formatCode>
                <c:ptCount val="6"/>
                <c:pt idx="0">
                  <c:v>28</c:v>
                </c:pt>
                <c:pt idx="1">
                  <c:v>31</c:v>
                </c:pt>
                <c:pt idx="2">
                  <c:v>26</c:v>
                </c:pt>
                <c:pt idx="3">
                  <c:v>86</c:v>
                </c:pt>
                <c:pt idx="4">
                  <c:v>74</c:v>
                </c:pt>
                <c:pt idx="5">
                  <c:v>218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Основные образовательные программы (второе высшее)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Лист1!$I$3:$N$3</c:f>
              <c:strCache>
                <c:ptCount val="6"/>
                <c:pt idx="0">
                  <c:v>2009/ 2010</c:v>
                </c:pt>
                <c:pt idx="1">
                  <c:v>2010/ 2011</c:v>
                </c:pt>
                <c:pt idx="2">
                  <c:v>2011/ 2012</c:v>
                </c:pt>
                <c:pt idx="3">
                  <c:v>2012/ 2013</c:v>
                </c:pt>
                <c:pt idx="4">
                  <c:v>2013/ 2014</c:v>
                </c:pt>
                <c:pt idx="5">
                  <c:v>2014/ 2015</c:v>
                </c:pt>
              </c:strCache>
            </c:strRef>
          </c:cat>
          <c:val>
            <c:numRef>
              <c:f>Лист1!$I$7:$N$7</c:f>
              <c:numCache>
                <c:formatCode>General</c:formatCode>
                <c:ptCount val="6"/>
                <c:pt idx="0">
                  <c:v>200</c:v>
                </c:pt>
                <c:pt idx="1">
                  <c:v>191</c:v>
                </c:pt>
                <c:pt idx="2">
                  <c:v>168</c:v>
                </c:pt>
                <c:pt idx="3">
                  <c:v>141</c:v>
                </c:pt>
                <c:pt idx="4">
                  <c:v>143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0572576"/>
        <c:axId val="100573136"/>
      </c:barChart>
      <c:catAx>
        <c:axId val="10057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73136"/>
        <c:crosses val="autoZero"/>
        <c:auto val="1"/>
        <c:lblAlgn val="ctr"/>
        <c:lblOffset val="100"/>
        <c:noMultiLvlLbl val="0"/>
      </c:catAx>
      <c:valAx>
        <c:axId val="1005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257125102982499E-2"/>
          <c:y val="0.78978382680419001"/>
          <c:w val="0.93974287489701802"/>
          <c:h val="0.182371422662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ПК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11571.7</c:v>
                </c:pt>
                <c:pt idx="1">
                  <c:v>12091.93</c:v>
                </c:pt>
                <c:pt idx="2">
                  <c:v>17733.21</c:v>
                </c:pt>
                <c:pt idx="3">
                  <c:v>9803.06</c:v>
                </c:pt>
                <c:pt idx="4">
                  <c:v>13294.84</c:v>
                </c:pt>
              </c:numCache>
            </c:numRef>
          </c:val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ПП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Лист1!$B$12:$F$12</c:f>
              <c:numCache>
                <c:formatCode>General</c:formatCode>
                <c:ptCount val="5"/>
                <c:pt idx="0">
                  <c:v>2218</c:v>
                </c:pt>
                <c:pt idx="1">
                  <c:v>2619.3000000000002</c:v>
                </c:pt>
                <c:pt idx="2">
                  <c:v>1097.6499999999999</c:v>
                </c:pt>
                <c:pt idx="3">
                  <c:v>5545.5</c:v>
                </c:pt>
                <c:pt idx="4">
                  <c:v>5946.5</c:v>
                </c:pt>
              </c:numCache>
            </c:numRef>
          </c:val>
        </c:ser>
        <c:ser>
          <c:idx val="2"/>
          <c:order val="2"/>
          <c:tx>
            <c:strRef>
              <c:f>Лист1!$A$13</c:f>
              <c:strCache>
                <c:ptCount val="1"/>
                <c:pt idx="0">
                  <c:v>ООП 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3177280279383063E-2"/>
                  <c:y val="-4.7667358406363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Лист1!$B$13:$F$13</c:f>
              <c:numCache>
                <c:formatCode>General</c:formatCode>
                <c:ptCount val="5"/>
                <c:pt idx="0">
                  <c:v>39010</c:v>
                </c:pt>
                <c:pt idx="1">
                  <c:v>32540</c:v>
                </c:pt>
                <c:pt idx="2">
                  <c:v>22302.2</c:v>
                </c:pt>
                <c:pt idx="3">
                  <c:v>15381.43</c:v>
                </c:pt>
                <c:pt idx="4">
                  <c:v>6086.2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201024"/>
        <c:axId val="192201584"/>
      </c:barChart>
      <c:catAx>
        <c:axId val="1922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01584"/>
        <c:crosses val="autoZero"/>
        <c:auto val="1"/>
        <c:lblAlgn val="ctr"/>
        <c:lblOffset val="100"/>
        <c:noMultiLvlLbl val="0"/>
      </c:catAx>
      <c:valAx>
        <c:axId val="19220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2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физ.лица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Лист1!$B$18:$F$18</c:f>
              <c:numCache>
                <c:formatCode>General</c:formatCode>
                <c:ptCount val="5"/>
                <c:pt idx="0">
                  <c:v>42508.3</c:v>
                </c:pt>
                <c:pt idx="1">
                  <c:v>35717.300000000003</c:v>
                </c:pt>
                <c:pt idx="2">
                  <c:v>27069.5</c:v>
                </c:pt>
                <c:pt idx="3">
                  <c:v>20409.64</c:v>
                </c:pt>
                <c:pt idx="4">
                  <c:v>15588.5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юр.лица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4568.75</c:v>
                </c:pt>
                <c:pt idx="1">
                  <c:v>4177.53</c:v>
                </c:pt>
                <c:pt idx="2">
                  <c:v>3986.56</c:v>
                </c:pt>
                <c:pt idx="3">
                  <c:v>5957.6</c:v>
                </c:pt>
                <c:pt idx="4">
                  <c:v>2364.1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гос.контракты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5722.6500000000024</c:v>
                </c:pt>
                <c:pt idx="1">
                  <c:v>7356.4</c:v>
                </c:pt>
                <c:pt idx="2">
                  <c:v>10077</c:v>
                </c:pt>
                <c:pt idx="3">
                  <c:v>4362.75</c:v>
                </c:pt>
                <c:pt idx="4">
                  <c:v>7374.94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967360"/>
        <c:axId val="314967920"/>
      </c:barChart>
      <c:catAx>
        <c:axId val="3149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4967920"/>
        <c:crosses val="autoZero"/>
        <c:auto val="1"/>
        <c:lblAlgn val="ctr"/>
        <c:lblOffset val="100"/>
        <c:noMultiLvlLbl val="0"/>
      </c:catAx>
      <c:valAx>
        <c:axId val="314967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4967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'[цитирования 2015-09-07.xlsx]расчет'!$A$4</c:f>
              <c:strCache>
                <c:ptCount val="1"/>
                <c:pt idx="0">
                  <c:v>Ключевой показатель (количество цитирований на 1 НПР)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'[цитирования 2015-09-07.xlsx]расчет'!$F$1:$I$1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'[цитирования 2015-09-07.xlsx]расчет'!$F$4:$I$4</c:f>
              <c:numCache>
                <c:formatCode>0.00</c:formatCode>
                <c:ptCount val="4"/>
                <c:pt idx="0">
                  <c:v>0.190217391304348</c:v>
                </c:pt>
                <c:pt idx="1">
                  <c:v>0.432323232323232</c:v>
                </c:pt>
                <c:pt idx="2">
                  <c:v>0.53092501368363498</c:v>
                </c:pt>
                <c:pt idx="3">
                  <c:v>0.81818181818181801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4817808"/>
        <c:axId val="334818368"/>
      </c:barChart>
      <c:catAx>
        <c:axId val="33481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18368"/>
        <c:crosses val="autoZero"/>
        <c:auto val="1"/>
        <c:lblAlgn val="ctr"/>
        <c:lblOffset val="100"/>
        <c:noMultiLvlLbl val="0"/>
      </c:catAx>
      <c:valAx>
        <c:axId val="33481836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3481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271742927E-2"/>
          <c:y val="6.2801932367149801E-2"/>
          <c:w val="0.94877168471300499"/>
          <c:h val="0.72403552816767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Г/З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Лист1!$B$2:$E$2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Лист1!$B$3:$E$3</c:f>
              <c:numCache>
                <c:formatCode>#,##0.00</c:formatCode>
                <c:ptCount val="4"/>
                <c:pt idx="0">
                  <c:v>19519680</c:v>
                </c:pt>
                <c:pt idx="1">
                  <c:v>22946179.449999999</c:v>
                </c:pt>
                <c:pt idx="2">
                  <c:v>23607100</c:v>
                </c:pt>
                <c:pt idx="3" formatCode="General">
                  <c:v>28700000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Лист1!$B$2:$E$2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Лист1!$B$4:$E$4</c:f>
              <c:numCache>
                <c:formatCode>#,##0.00</c:formatCode>
                <c:ptCount val="4"/>
                <c:pt idx="0">
                  <c:v>2350000</c:v>
                </c:pt>
                <c:pt idx="1">
                  <c:v>3648074.5</c:v>
                </c:pt>
                <c:pt idx="2">
                  <c:v>4290000</c:v>
                </c:pt>
                <c:pt idx="3" formatCode="General">
                  <c:v>8907100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НИРы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62847828618E-2"/>
                  <c:y val="7.246376811594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9570380719525E-2"/>
                  <c:y val="9.178743961352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Лист1!$B$2:$E$2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Лист1!$B$5:$E$5</c:f>
              <c:numCache>
                <c:formatCode>#,##0.00</c:formatCode>
                <c:ptCount val="4"/>
                <c:pt idx="0">
                  <c:v>2600090</c:v>
                </c:pt>
                <c:pt idx="1">
                  <c:v>3429236.44</c:v>
                </c:pt>
                <c:pt idx="2">
                  <c:v>18841100</c:v>
                </c:pt>
                <c:pt idx="3" formatCode="General">
                  <c:v>26833050.850000001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5065264"/>
        <c:axId val="355065824"/>
      </c:barChart>
      <c:catAx>
        <c:axId val="3550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065824"/>
        <c:crosses val="autoZero"/>
        <c:auto val="1"/>
        <c:lblAlgn val="ctr"/>
        <c:lblOffset val="100"/>
        <c:noMultiLvlLbl val="0"/>
      </c:catAx>
      <c:valAx>
        <c:axId val="3550658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5506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'КП кол-во статей'!$B$26</c:f>
              <c:strCache>
                <c:ptCount val="1"/>
                <c:pt idx="0">
                  <c:v>Количество статей в Web of Science и Scopus с исключением дублирования на 1 НПР
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'КП кол-во статей'!$C$25:$E$25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'КП кол-во статей'!$C$26:$E$26</c:f>
              <c:numCache>
                <c:formatCode>General</c:formatCode>
                <c:ptCount val="3"/>
                <c:pt idx="0">
                  <c:v>0.13</c:v>
                </c:pt>
                <c:pt idx="1">
                  <c:v>0.17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5068064"/>
        <c:axId val="355242576"/>
      </c:barChart>
      <c:catAx>
        <c:axId val="3550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5242576"/>
        <c:crosses val="autoZero"/>
        <c:auto val="1"/>
        <c:lblAlgn val="ctr"/>
        <c:lblOffset val="100"/>
        <c:noMultiLvlLbl val="0"/>
      </c:catAx>
      <c:valAx>
        <c:axId val="355242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06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Лист2!$B$46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Лист2!$B$45:$D$45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 квартал 2015</c:v>
                </c:pt>
              </c:strCache>
            </c:strRef>
          </c:cat>
          <c:val>
            <c:numRef>
              <c:f>Лист2!$B$47:$C$47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</c:ser>
        <c:ser>
          <c:idx val="0"/>
          <c:order val="1"/>
          <c:tx>
            <c:strRef>
              <c:f>Лист2!$B$38</c:f>
              <c:strCache>
                <c:ptCount val="1"/>
                <c:pt idx="0">
                  <c:v>Доктора наук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Лист2!$B$45:$D$45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 квартал 2015</c:v>
                </c:pt>
              </c:strCache>
            </c:strRef>
          </c:cat>
          <c:val>
            <c:numRef>
              <c:f>Лист2!$B$39:$C$39</c:f>
              <c:numCache>
                <c:formatCode>General</c:formatCode>
                <c:ptCount val="2"/>
                <c:pt idx="0">
                  <c:v>52</c:v>
                </c:pt>
                <c:pt idx="1">
                  <c:v>53</c:v>
                </c:pt>
              </c:numCache>
            </c:numRef>
          </c:val>
        </c:ser>
        <c:ser>
          <c:idx val="1"/>
          <c:order val="2"/>
          <c:tx>
            <c:strRef>
              <c:f>Лист2!$B$42</c:f>
              <c:strCache>
                <c:ptCount val="1"/>
                <c:pt idx="0">
                  <c:v>Кандидаты наук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Лист2!$B$45:$D$45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 квартал 2015</c:v>
                </c:pt>
              </c:strCache>
            </c:strRef>
          </c:cat>
          <c:val>
            <c:numRef>
              <c:f>Лист2!$B$43:$C$43</c:f>
              <c:numCache>
                <c:formatCode>General</c:formatCode>
                <c:ptCount val="2"/>
                <c:pt idx="0">
                  <c:v>168</c:v>
                </c:pt>
                <c:pt idx="1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822368"/>
        <c:axId val="330822928"/>
      </c:barChart>
      <c:catAx>
        <c:axId val="3308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0822928"/>
        <c:crosses val="autoZero"/>
        <c:auto val="1"/>
        <c:lblAlgn val="ctr"/>
        <c:lblOffset val="100"/>
        <c:noMultiLvlLbl val="0"/>
      </c:catAx>
      <c:valAx>
        <c:axId val="33082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0822368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'[дисциплины на английском 2013-14 и 2014-15.xlsx]Лист13'!$B$18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'[дисциплины на английском 2013-14 и 2014-15.xlsx]Лист13'!$A$19:$A$29</c:f>
              <c:strCache>
                <c:ptCount val="11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ГМУ</c:v>
                </c:pt>
                <c:pt idx="4">
                  <c:v>Финансовый менеджмент (2к)</c:v>
                </c:pt>
                <c:pt idx="5">
                  <c:v>Экономика впечатлений</c:v>
                </c:pt>
                <c:pt idx="6">
                  <c:v>Стратегическое управление логистикой (1к)</c:v>
                </c:pt>
                <c:pt idx="7">
                  <c:v>Политика и управление</c:v>
                </c:pt>
                <c:pt idx="8">
                  <c:v>Современный социальный анализ</c:v>
                </c:pt>
                <c:pt idx="9">
                  <c:v>Управление образованием</c:v>
                </c:pt>
                <c:pt idx="10">
                  <c:v>Адвокатура</c:v>
                </c:pt>
              </c:strCache>
            </c:strRef>
          </c:cat>
          <c:val>
            <c:numRef>
              <c:f>'[дисциплины на английском 2013-14 и 2014-15.xlsx]Лист13'!$B$19:$B$29</c:f>
              <c:numCache>
                <c:formatCode>0.0%</c:formatCode>
                <c:ptCount val="11"/>
                <c:pt idx="0">
                  <c:v>0.12</c:v>
                </c:pt>
                <c:pt idx="1">
                  <c:v>9.5238095238095205E-2</c:v>
                </c:pt>
                <c:pt idx="2">
                  <c:v>9.0909090909090898E-2</c:v>
                </c:pt>
                <c:pt idx="3">
                  <c:v>5.1282051282051301E-2</c:v>
                </c:pt>
                <c:pt idx="4">
                  <c:v>0.18181818181818199</c:v>
                </c:pt>
                <c:pt idx="5">
                  <c:v>0.22222222222222199</c:v>
                </c:pt>
                <c:pt idx="7">
                  <c:v>7.8947368421052599E-2</c:v>
                </c:pt>
                <c:pt idx="8">
                  <c:v>0.14285714285714299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'[дисциплины на английском 2013-14 и 2014-15.xlsx]Лист13'!$C$18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5"/>
              <c:layout>
                <c:manualLayout>
                  <c:x val="-2.9394882050142599E-2"/>
                  <c:y val="3.95312877113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'[дисциплины на английском 2013-14 и 2014-15.xlsx]Лист13'!$A$19:$A$29</c:f>
              <c:strCache>
                <c:ptCount val="11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ГМУ</c:v>
                </c:pt>
                <c:pt idx="4">
                  <c:v>Финансовый менеджмент (2к)</c:v>
                </c:pt>
                <c:pt idx="5">
                  <c:v>Экономика впечатлений</c:v>
                </c:pt>
                <c:pt idx="6">
                  <c:v>Стратегическое управление логистикой (1к)</c:v>
                </c:pt>
                <c:pt idx="7">
                  <c:v>Политика и управление</c:v>
                </c:pt>
                <c:pt idx="8">
                  <c:v>Современный социальный анализ</c:v>
                </c:pt>
                <c:pt idx="9">
                  <c:v>Управление образованием</c:v>
                </c:pt>
                <c:pt idx="10">
                  <c:v>Адвокатура</c:v>
                </c:pt>
              </c:strCache>
            </c:strRef>
          </c:cat>
          <c:val>
            <c:numRef>
              <c:f>'[дисциплины на английском 2013-14 и 2014-15.xlsx]Лист13'!$C$19:$C$29</c:f>
              <c:numCache>
                <c:formatCode>0.0%</c:formatCode>
                <c:ptCount val="11"/>
                <c:pt idx="0">
                  <c:v>0.34615384615384598</c:v>
                </c:pt>
                <c:pt idx="1">
                  <c:v>0.107692307692308</c:v>
                </c:pt>
                <c:pt idx="2">
                  <c:v>0.2</c:v>
                </c:pt>
                <c:pt idx="3">
                  <c:v>0.17241379310344801</c:v>
                </c:pt>
                <c:pt idx="5">
                  <c:v>0.5</c:v>
                </c:pt>
                <c:pt idx="6">
                  <c:v>0.105263157894737</c:v>
                </c:pt>
                <c:pt idx="7">
                  <c:v>4.6511627906976799E-2</c:v>
                </c:pt>
                <c:pt idx="8">
                  <c:v>0.16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6416352"/>
        <c:axId val="326416912"/>
      </c:barChart>
      <c:catAx>
        <c:axId val="326416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26416912"/>
        <c:crosses val="autoZero"/>
        <c:auto val="1"/>
        <c:lblAlgn val="ctr"/>
        <c:lblOffset val="100"/>
        <c:noMultiLvlLbl val="0"/>
      </c:catAx>
      <c:valAx>
        <c:axId val="326416912"/>
        <c:scaling>
          <c:orientation val="minMax"/>
          <c:max val="0.5"/>
        </c:scaling>
        <c:delete val="1"/>
        <c:axPos val="t"/>
        <c:numFmt formatCode="0.0%" sourceLinked="1"/>
        <c:majorTickMark val="none"/>
        <c:minorTickMark val="none"/>
        <c:tickLblPos val="nextTo"/>
        <c:crossAx val="326416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Лист2!$I$45:$I$47</c:f>
              <c:strCache>
                <c:ptCount val="1"/>
                <c:pt idx="0">
                  <c:v>2013/2014 уч.год 2014/2015 уч.год 2 квартал 
2015 года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Лист2!$I$45:$I$47</c:f>
              <c:strCache>
                <c:ptCount val="3"/>
                <c:pt idx="0">
                  <c:v>2013/2014 уч.год</c:v>
                </c:pt>
                <c:pt idx="1">
                  <c:v>2014/2015 уч.год</c:v>
                </c:pt>
                <c:pt idx="2">
                  <c:v>2 квартал 
2015 года </c:v>
                </c:pt>
              </c:strCache>
            </c:strRef>
          </c:cat>
          <c:val>
            <c:numRef>
              <c:f>Лист2!$L$45:$L$47</c:f>
              <c:numCache>
                <c:formatCode>0.0%</c:formatCode>
                <c:ptCount val="3"/>
                <c:pt idx="0">
                  <c:v>2.1021021021020998E-2</c:v>
                </c:pt>
                <c:pt idx="1">
                  <c:v>2.32558139534884E-2</c:v>
                </c:pt>
                <c:pt idx="2">
                  <c:v>3.6866359447004601E-2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2705376"/>
        <c:axId val="322705936"/>
      </c:barChart>
      <c:catAx>
        <c:axId val="32270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705936"/>
        <c:crosses val="autoZero"/>
        <c:auto val="1"/>
        <c:lblAlgn val="ctr"/>
        <c:lblOffset val="100"/>
        <c:noMultiLvlLbl val="0"/>
      </c:catAx>
      <c:valAx>
        <c:axId val="322705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270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'для отчета'!$A$3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отчета'!$B$1:$F$1</c:f>
              <c:strCache>
                <c:ptCount val="5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</c:strCache>
            </c:strRef>
          </c:cat>
          <c:val>
            <c:numRef>
              <c:f>'для отчета'!$B$3:$F$3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'для отчета'!$A$4</c:f>
              <c:strCache>
                <c:ptCount val="1"/>
                <c:pt idx="0">
                  <c:v>Post-doc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отчета'!$B$1:$F$1</c:f>
              <c:strCache>
                <c:ptCount val="5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</c:strCache>
            </c:strRef>
          </c:cat>
          <c:val>
            <c:numRef>
              <c:f>'для отчета'!$B$4:$F$4</c:f>
              <c:numCache>
                <c:formatCode>General</c:formatCode>
                <c:ptCount val="5"/>
                <c:pt idx="2" formatCode="0.00">
                  <c:v>3</c:v>
                </c:pt>
                <c:pt idx="3" formatCode="0.0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2708736"/>
        <c:axId val="325318592"/>
      </c:barChart>
      <c:catAx>
        <c:axId val="32270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318592"/>
        <c:crosses val="autoZero"/>
        <c:auto val="1"/>
        <c:lblAlgn val="ctr"/>
        <c:lblOffset val="100"/>
        <c:noMultiLvlLbl val="0"/>
      </c:catAx>
      <c:valAx>
        <c:axId val="3253185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227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Октябрь 2013 г. (ПЛАН)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326468312898999E-2"/>
                  <c:y val="3.432739523454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ППС</c:v>
                </c:pt>
                <c:pt idx="1">
                  <c:v>Наука</c:v>
                </c:pt>
                <c:pt idx="2">
                  <c:v>АУП</c:v>
                </c:pt>
                <c:pt idx="3">
                  <c:v>АХО</c:v>
                </c:pt>
                <c:pt idx="4">
                  <c:v>УВП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48.32</c:v>
                </c:pt>
                <c:pt idx="1">
                  <c:v>26.84</c:v>
                </c:pt>
                <c:pt idx="2">
                  <c:v>54.64</c:v>
                </c:pt>
                <c:pt idx="3">
                  <c:v>16.03</c:v>
                </c:pt>
                <c:pt idx="4">
                  <c:v>20.14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Октябрь 2014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ППС</c:v>
                </c:pt>
                <c:pt idx="1">
                  <c:v>Наука</c:v>
                </c:pt>
                <c:pt idx="2">
                  <c:v>АУП</c:v>
                </c:pt>
                <c:pt idx="3">
                  <c:v>АХО</c:v>
                </c:pt>
                <c:pt idx="4">
                  <c:v>УВП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59.85</c:v>
                </c:pt>
                <c:pt idx="1">
                  <c:v>43.27</c:v>
                </c:pt>
                <c:pt idx="2">
                  <c:v>54.73</c:v>
                </c:pt>
                <c:pt idx="3">
                  <c:v>15.06</c:v>
                </c:pt>
                <c:pt idx="4">
                  <c:v>27.59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Октябрь 2015 г. (ПЛАН)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361338036854198E-3"/>
                  <c:y val="2.0596437140728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ППС</c:v>
                </c:pt>
                <c:pt idx="1">
                  <c:v>Наука</c:v>
                </c:pt>
                <c:pt idx="2">
                  <c:v>АУП</c:v>
                </c:pt>
                <c:pt idx="3">
                  <c:v>АХО</c:v>
                </c:pt>
                <c:pt idx="4">
                  <c:v>УВП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59.52</c:v>
                </c:pt>
                <c:pt idx="1">
                  <c:v>46.21</c:v>
                </c:pt>
                <c:pt idx="2">
                  <c:v>57.78</c:v>
                </c:pt>
                <c:pt idx="3">
                  <c:v>24.93</c:v>
                </c:pt>
                <c:pt idx="4">
                  <c:v>33.950000000000003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5321952"/>
        <c:axId val="326776080"/>
      </c:barChart>
      <c:catAx>
        <c:axId val="3253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776080"/>
        <c:crosses val="autoZero"/>
        <c:auto val="1"/>
        <c:lblAlgn val="ctr"/>
        <c:lblOffset val="100"/>
        <c:noMultiLvlLbl val="0"/>
      </c:catAx>
      <c:valAx>
        <c:axId val="326776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3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'Кадровый резерв'!$A$3</c:f>
              <c:strCache>
                <c:ptCount val="1"/>
                <c:pt idx="0">
                  <c:v>Будущие профессора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'Кадровый резерв'!$B$2:$G$2</c:f>
              <c:strCache>
                <c:ptCount val="6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</c:strCache>
            </c:strRef>
          </c:cat>
          <c:val>
            <c:numLit>
              <c:formatCode>General</c:formatCode>
              <c:ptCount val="6"/>
              <c:pt idx="0">
                <c:v>7</c:v>
              </c:pt>
              <c:pt idx="1">
                <c:v>11</c:v>
              </c:pt>
              <c:pt idx="2">
                <c:v>11</c:v>
              </c:pt>
              <c:pt idx="3">
                <c:v>3</c:v>
              </c:pt>
              <c:pt idx="4">
                <c:v>7</c:v>
              </c:pt>
              <c:pt idx="5">
                <c:v>2</c:v>
              </c:pt>
            </c:numLit>
          </c:val>
        </c:ser>
        <c:ser>
          <c:idx val="1"/>
          <c:order val="1"/>
          <c:tx>
            <c:strRef>
              <c:f>'Кадровый резерв'!$A$4</c:f>
              <c:strCache>
                <c:ptCount val="1"/>
                <c:pt idx="0">
                  <c:v>Новые преподаватели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'Кадровый резерв'!$B$2:$G$2</c:f>
              <c:strCache>
                <c:ptCount val="6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</c:strCache>
            </c:strRef>
          </c:cat>
          <c:val>
            <c:numLit>
              <c:formatCode>General</c:formatCode>
              <c:ptCount val="6"/>
              <c:pt idx="0">
                <c:v>3</c:v>
              </c:pt>
              <c:pt idx="1">
                <c:v>9</c:v>
              </c:pt>
              <c:pt idx="2">
                <c:v>14</c:v>
              </c:pt>
              <c:pt idx="3">
                <c:v>10</c:v>
              </c:pt>
              <c:pt idx="4">
                <c:v>12</c:v>
              </c:pt>
              <c:pt idx="5">
                <c:v>15</c:v>
              </c:pt>
            </c:numLit>
          </c:val>
        </c:ser>
        <c:ser>
          <c:idx val="2"/>
          <c:order val="2"/>
          <c:tx>
            <c:strRef>
              <c:f>'Кадровый резерв'!$A$5</c:f>
              <c:strCache>
                <c:ptCount val="1"/>
                <c:pt idx="0">
                  <c:v>Новые исследователи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'Кадровый резерв'!$B$2:$G$2</c:f>
              <c:strCache>
                <c:ptCount val="6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</c:strCache>
            </c:strRef>
          </c:cat>
          <c:val>
            <c:numLit>
              <c:formatCode>General</c:formatCode>
              <c:ptCount val="6"/>
              <c:pt idx="0">
                <c:v>0</c:v>
              </c:pt>
              <c:pt idx="1">
                <c:v>1</c:v>
              </c:pt>
              <c:pt idx="2">
                <c:v>1</c:v>
              </c:pt>
              <c:pt idx="3">
                <c:v>0</c:v>
              </c:pt>
              <c:pt idx="4">
                <c:v>1</c:v>
              </c:pt>
              <c:pt idx="5">
                <c:v>0</c:v>
              </c:pt>
            </c:numLit>
          </c:val>
        </c:ser>
        <c:ser>
          <c:idx val="3"/>
          <c:order val="3"/>
          <c:tx>
            <c:strRef>
              <c:f>'Кадровый резерв'!$A$6</c:f>
              <c:strCache>
                <c:ptCount val="1"/>
                <c:pt idx="0">
                  <c:v>Будущие преподаватели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'Кадровый резерв'!$B$2:$G$2</c:f>
              <c:strCache>
                <c:ptCount val="6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</c:strCache>
            </c:strRef>
          </c:cat>
          <c:val>
            <c:numLit>
              <c:formatCode>General</c:formatCode>
              <c:ptCount val="6"/>
              <c:pt idx="0">
                <c:v>5</c:v>
              </c:pt>
              <c:pt idx="1">
                <c:v>1</c:v>
              </c:pt>
              <c:pt idx="2">
                <c:v>2</c:v>
              </c:pt>
              <c:pt idx="3">
                <c:v>0</c:v>
              </c:pt>
              <c:pt idx="4">
                <c:v>0</c:v>
              </c:pt>
              <c:pt idx="5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3476336"/>
        <c:axId val="333476896"/>
      </c:barChart>
      <c:catAx>
        <c:axId val="33347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3476896"/>
        <c:crosses val="autoZero"/>
        <c:auto val="1"/>
        <c:lblAlgn val="ctr"/>
        <c:lblOffset val="100"/>
        <c:noMultiLvlLbl val="0"/>
      </c:catAx>
      <c:valAx>
        <c:axId val="33347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3476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Конкурс ППС </a:t>
            </a:r>
          </a:p>
          <a:p>
            <a:pPr>
              <a:defRPr sz="1400"/>
            </a:pPr>
            <a:r>
              <a:rPr lang="ru-RU" sz="1400"/>
              <a:t>лето 2014</a:t>
            </a:r>
          </a:p>
        </c:rich>
      </c:tx>
      <c:layout>
        <c:manualLayout>
          <c:xMode val="edge"/>
          <c:yMode val="edge"/>
          <c:x val="0.124498945828493"/>
          <c:y val="3.31950207468880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Лист1!$A$10</c:f>
              <c:strCache>
                <c:ptCount val="1"/>
                <c:pt idx="0">
                  <c:v>лето 2014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Лист1!$B$9:$C$9</c:f>
              <c:strCache>
                <c:ptCount val="2"/>
                <c:pt idx="0">
                  <c:v>Количество внешних кандидатов</c:v>
                </c:pt>
                <c:pt idx="1">
                  <c:v>Количество внутренних кандидатов</c:v>
                </c:pt>
              </c:strCache>
            </c:strRef>
          </c:cat>
          <c:val>
            <c:numRef>
              <c:f>Лист1!$B$10:$C$10</c:f>
              <c:numCache>
                <c:formatCode>General</c:formatCode>
                <c:ptCount val="2"/>
                <c:pt idx="0">
                  <c:v>56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Конкурс ППС зима 2015</a:t>
            </a:r>
          </a:p>
        </c:rich>
      </c:tx>
      <c:layout>
        <c:manualLayout>
          <c:xMode val="edge"/>
          <c:yMode val="edge"/>
          <c:x val="0.13033210332103301"/>
          <c:y val="2.469135802469139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Лист1!$A$16</c:f>
              <c:strCache>
                <c:ptCount val="1"/>
                <c:pt idx="0">
                  <c:v>зима 2015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Лист1!$B$15:$C$15</c:f>
              <c:strCache>
                <c:ptCount val="2"/>
                <c:pt idx="0">
                  <c:v>Количество внешних кандидатов</c:v>
                </c:pt>
                <c:pt idx="1">
                  <c:v>Количество внутренних кандидатов</c:v>
                </c:pt>
              </c:strCache>
            </c:strRef>
          </c:cat>
          <c:val>
            <c:numRef>
              <c:f>Лист1!$B$16:$C$16</c:f>
              <c:numCache>
                <c:formatCode>General</c:formatCode>
                <c:ptCount val="2"/>
                <c:pt idx="0">
                  <c:v>40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Конкурс ППС лето 2015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Лист1!$A$19</c:f>
              <c:strCache>
                <c:ptCount val="1"/>
                <c:pt idx="0">
                  <c:v>Лето 2015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Лист1!$B$18:$C$18</c:f>
              <c:strCache>
                <c:ptCount val="2"/>
                <c:pt idx="0">
                  <c:v>Количество внешних кандидатов</c:v>
                </c:pt>
                <c:pt idx="1">
                  <c:v>Количество внутренних кандидатов</c:v>
                </c:pt>
              </c:strCache>
            </c:strRef>
          </c:cat>
          <c:val>
            <c:numRef>
              <c:f>Лист1!$B$19:$C$19</c:f>
              <c:numCache>
                <c:formatCode>General</c:formatCode>
                <c:ptCount val="2"/>
                <c:pt idx="0">
                  <c:v>98</c:v>
                </c:pt>
                <c:pt idx="1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53429960773602"/>
          <c:y val="5.0925925925925902E-2"/>
          <c:w val="0.30047498069157003"/>
          <c:h val="0.898148148148148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Лист1!$A$7:$A$19</c:f>
              <c:strCache>
                <c:ptCount val="13"/>
                <c:pt idx="0">
                  <c:v>Unicom Legal </c:v>
                </c:pt>
                <c:pt idx="1">
                  <c:v>JTI Petro</c:v>
                </c:pt>
                <c:pt idx="2">
                  <c:v>Балтика</c:v>
                </c:pt>
                <c:pt idx="3">
                  <c:v>Газпромнефть</c:v>
                </c:pt>
                <c:pt idx="4">
                  <c:v>Воздушные ворота северной столицы </c:v>
                </c:pt>
                <c:pt idx="5">
                  <c:v>Coca Cola</c:v>
                </c:pt>
                <c:pt idx="6">
                  <c:v>Группа Илим</c:v>
                </c:pt>
                <c:pt idx="7">
                  <c:v>Гермес</c:v>
                </c:pt>
                <c:pt idx="8">
                  <c:v>Fazer </c:v>
                </c:pt>
                <c:pt idx="9">
                  <c:v>ВТБ страхование</c:v>
                </c:pt>
                <c:pt idx="10">
                  <c:v>EY</c:v>
                </c:pt>
                <c:pt idx="11">
                  <c:v>ОАО «Сбербанк» </c:v>
                </c:pt>
                <c:pt idx="12">
                  <c:v>Администрация Губернатора </c:v>
                </c:pt>
              </c:strCache>
            </c:strRef>
          </c:cat>
          <c:val>
            <c:numRef>
              <c:f>Лист1!$B$7:$B$19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30</c:v>
                </c:pt>
                <c:pt idx="12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1954032"/>
        <c:axId val="321954592"/>
      </c:barChart>
      <c:catAx>
        <c:axId val="32195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954592"/>
        <c:crosses val="autoZero"/>
        <c:auto val="1"/>
        <c:lblAlgn val="ctr"/>
        <c:lblOffset val="100"/>
        <c:noMultiLvlLbl val="0"/>
      </c:catAx>
      <c:valAx>
        <c:axId val="321954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195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Лист1!$C$22:$C$26</c:f>
              <c:strCache>
                <c:ptCount val="5"/>
                <c:pt idx="0">
                  <c:v>Языковые (12-25 мест)</c:v>
                </c:pt>
                <c:pt idx="1">
                  <c:v>Семинарские (25-45 мест)</c:v>
                </c:pt>
                <c:pt idx="2">
                  <c:v>Полупоточные (45-90 мест)</c:v>
                </c:pt>
                <c:pt idx="3">
                  <c:v>Лекционные (более 90 мест)</c:v>
                </c:pt>
                <c:pt idx="4">
                  <c:v>Компьютерные класы</c:v>
                </c:pt>
              </c:strCache>
            </c:strRef>
          </c:cat>
          <c:val>
            <c:numRef>
              <c:f>Лист1!$B$22:$B$26</c:f>
              <c:numCache>
                <c:formatCode>General</c:formatCode>
                <c:ptCount val="5"/>
                <c:pt idx="0">
                  <c:v>26</c:v>
                </c:pt>
                <c:pt idx="1">
                  <c:v>40</c:v>
                </c:pt>
                <c:pt idx="2">
                  <c:v>14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956832"/>
        <c:axId val="321957392"/>
      </c:barChart>
      <c:catAx>
        <c:axId val="3219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957392"/>
        <c:crosses val="autoZero"/>
        <c:auto val="1"/>
        <c:lblAlgn val="ctr"/>
        <c:lblOffset val="100"/>
        <c:noMultiLvlLbl val="0"/>
      </c:catAx>
      <c:valAx>
        <c:axId val="321957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95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528937007873995"/>
          <c:y val="5.0925925925925902E-2"/>
          <c:w val="0.36415507436570399"/>
          <c:h val="0.898148148148148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Лист1!$A$32:$A$36</c:f>
              <c:strCache>
                <c:ptCount val="5"/>
                <c:pt idx="0">
                  <c:v>Союза Печатников ул. 16</c:v>
                </c:pt>
                <c:pt idx="1">
                  <c:v>Седова ул. 55 к2</c:v>
                </c:pt>
                <c:pt idx="2">
                  <c:v>Промышленная ул. 17</c:v>
                </c:pt>
                <c:pt idx="3">
                  <c:v>Кантемировская ул. 3А</c:v>
                </c:pt>
                <c:pt idx="4">
                  <c:v>Радищева ул. 4, г. Пушкин</c:v>
                </c:pt>
              </c:strCache>
            </c:strRef>
          </c:cat>
          <c:val>
            <c:numRef>
              <c:f>Лист1!$B$32:$B$36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50</c:v>
                </c:pt>
                <c:pt idx="3">
                  <c:v>150</c:v>
                </c:pt>
                <c:pt idx="4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333421264"/>
        <c:axId val="333421824"/>
      </c:barChart>
      <c:catAx>
        <c:axId val="33342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421824"/>
        <c:crosses val="autoZero"/>
        <c:auto val="1"/>
        <c:lblAlgn val="ctr"/>
        <c:lblOffset val="100"/>
        <c:noMultiLvlLbl val="0"/>
      </c:catAx>
      <c:valAx>
        <c:axId val="33342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342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970269411391E-4"/>
          <c:y val="6.0400037926457199E-2"/>
          <c:w val="0.99695361510304503"/>
          <c:h val="0.63204914924060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2012/13 уч.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-0.08</c:v>
                </c:pt>
                <c:pt idx="1">
                  <c:v>-4.4999999999999998E-2</c:v>
                </c:pt>
                <c:pt idx="2">
                  <c:v>-3.5000000000000003E-2</c:v>
                </c:pt>
                <c:pt idx="3">
                  <c:v>-8.5999999999999993E-2</c:v>
                </c:pt>
                <c:pt idx="4">
                  <c:v>-7.0000000000000007E-2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2013/14 уч.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-9.1999999999999998E-2</c:v>
                </c:pt>
                <c:pt idx="1">
                  <c:v>-5.0999999999999997E-2</c:v>
                </c:pt>
                <c:pt idx="2">
                  <c:v>-2.9000000000000001E-2</c:v>
                </c:pt>
                <c:pt idx="3">
                  <c:v>-0.14099999999999999</c:v>
                </c:pt>
                <c:pt idx="4">
                  <c:v>-0.113</c:v>
                </c:pt>
                <c:pt idx="5">
                  <c:v>-0.11799999999999999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2014/15 уч.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5.0000000000000001E-3</c:v>
                </c:pt>
                <c:pt idx="1">
                  <c:v>-2.5000000000000001E-2</c:v>
                </c:pt>
                <c:pt idx="2">
                  <c:v>-6.2E-2</c:v>
                </c:pt>
                <c:pt idx="3">
                  <c:v>-8.5000000000000006E-2</c:v>
                </c:pt>
                <c:pt idx="4">
                  <c:v>-5.8000000000000003E-2</c:v>
                </c:pt>
                <c:pt idx="5">
                  <c:v>-7.0000000000000007E-2</c:v>
                </c:pt>
                <c:pt idx="6">
                  <c:v>-5.8999999999999997E-2</c:v>
                </c:pt>
                <c:pt idx="7">
                  <c:v>-6.7000000000000004E-2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3671840"/>
        <c:axId val="259398864"/>
      </c:barChart>
      <c:catAx>
        <c:axId val="32367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398864"/>
        <c:crosses val="autoZero"/>
        <c:auto val="1"/>
        <c:lblAlgn val="ctr"/>
        <c:lblOffset val="100"/>
        <c:noMultiLvlLbl val="0"/>
      </c:catAx>
      <c:valAx>
        <c:axId val="2593988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236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Лист1!$A$75:$A$78</c:f>
              <c:strCache>
                <c:ptCount val="4"/>
                <c:pt idx="0">
                  <c:v>Седова ул. 55 к2</c:v>
                </c:pt>
                <c:pt idx="1">
                  <c:v>Промышленная ул. 17</c:v>
                </c:pt>
                <c:pt idx="2">
                  <c:v>Союза Печатников ул. 16</c:v>
                </c:pt>
                <c:pt idx="3">
                  <c:v>Кантемировская ул. 3А</c:v>
                </c:pt>
              </c:strCache>
            </c:strRef>
          </c:cat>
          <c:val>
            <c:numRef>
              <c:f>Лист1!$B$75:$B$78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22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33424064"/>
        <c:axId val="333424624"/>
      </c:barChart>
      <c:catAx>
        <c:axId val="33342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424624"/>
        <c:crosses val="autoZero"/>
        <c:auto val="1"/>
        <c:lblAlgn val="ctr"/>
        <c:lblOffset val="100"/>
        <c:noMultiLvlLbl val="0"/>
      </c:catAx>
      <c:valAx>
        <c:axId val="33342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342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Лист1!$O$32:$O$36</c:f>
              <c:numCache>
                <c:formatCode>General</c:formatCode>
                <c:ptCount val="5"/>
                <c:pt idx="0">
                  <c:v>12222.6</c:v>
                </c:pt>
                <c:pt idx="1">
                  <c:v>10724.7</c:v>
                </c:pt>
                <c:pt idx="2">
                  <c:v>4615.6000000000004</c:v>
                </c:pt>
                <c:pt idx="3">
                  <c:v>3382.4</c:v>
                </c:pt>
                <c:pt idx="4">
                  <c:v>3311.1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Лист1!$B$90:$B$94</c:f>
              <c:strCache>
                <c:ptCount val="5"/>
                <c:pt idx="0">
                  <c:v>Языковые   (12-15 мест)</c:v>
                </c:pt>
                <c:pt idx="1">
                  <c:v>Семинарские (25-45 мест)</c:v>
                </c:pt>
                <c:pt idx="2">
                  <c:v>Полупоточные (45-90 мест)</c:v>
                </c:pt>
                <c:pt idx="3">
                  <c:v>Лекционные (более 90 мест)</c:v>
                </c:pt>
                <c:pt idx="4">
                  <c:v>Компьютерные классы </c:v>
                </c:pt>
              </c:strCache>
            </c:strRef>
          </c:cat>
          <c:val>
            <c:numRef>
              <c:f>Лист1!$D$90:$D$94</c:f>
              <c:numCache>
                <c:formatCode>General</c:formatCode>
                <c:ptCount val="5"/>
                <c:pt idx="0">
                  <c:v>14</c:v>
                </c:pt>
                <c:pt idx="1">
                  <c:v>22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075024"/>
        <c:axId val="256075584"/>
      </c:barChart>
      <c:catAx>
        <c:axId val="256075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6075584"/>
        <c:crosses val="autoZero"/>
        <c:auto val="1"/>
        <c:lblAlgn val="ctr"/>
        <c:lblOffset val="100"/>
        <c:noMultiLvlLbl val="0"/>
      </c:catAx>
      <c:valAx>
        <c:axId val="25607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07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09397477748"/>
          <c:y val="0.163329686380453"/>
          <c:w val="0.48680087580909898"/>
          <c:h val="0.60603922148780198"/>
        </c:manualLayout>
      </c:layout>
      <c:doughnutChart>
        <c:varyColors val="1"/>
        <c:ser>
          <c:idx val="0"/>
          <c:order val="0"/>
          <c:tx>
            <c:strRef>
              <c:f>[Свод_План_2015_БДДС_13.08.15.xlsx]ФП2015_АНЕ!$H$6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[Свод_План_2015_БДДС_13.08.15.xlsx]ФП2015_АНЕ!$G$8:$G$14</c:f>
              <c:strCache>
                <c:ptCount val="7"/>
                <c:pt idx="0">
                  <c:v>Средства субсидии на образование</c:v>
                </c:pt>
                <c:pt idx="1">
                  <c:v>ВПО</c:v>
                </c:pt>
                <c:pt idx="2">
                  <c:v>ДПО</c:v>
                </c:pt>
                <c:pt idx="3">
                  <c:v>Прикладные НИР</c:v>
                </c:pt>
                <c:pt idx="4">
                  <c:v>Прочие</c:v>
                </c:pt>
                <c:pt idx="5">
                  <c:v>Поступления от УЦПР</c:v>
                </c:pt>
                <c:pt idx="6">
                  <c:v>Средства субсидии на науку</c:v>
                </c:pt>
              </c:strCache>
            </c:strRef>
          </c:cat>
          <c:val>
            <c:numRef>
              <c:f>[Свод_План_2015_БДДС_13.08.15.xlsx]ФП2015_АНЕ!$H$8:$H$14</c:f>
              <c:numCache>
                <c:formatCode>0.00</c:formatCode>
                <c:ptCount val="7"/>
                <c:pt idx="0">
                  <c:v>434477</c:v>
                </c:pt>
                <c:pt idx="1">
                  <c:v>61953</c:v>
                </c:pt>
                <c:pt idx="2">
                  <c:v>26282</c:v>
                </c:pt>
                <c:pt idx="3">
                  <c:v>11321</c:v>
                </c:pt>
                <c:pt idx="4">
                  <c:v>31241</c:v>
                </c:pt>
                <c:pt idx="6">
                  <c:v>23607</c:v>
                </c:pt>
              </c:numCache>
            </c:numRef>
          </c:val>
        </c:ser>
        <c:ser>
          <c:idx val="1"/>
          <c:order val="1"/>
          <c:tx>
            <c:strRef>
              <c:f>[Свод_План_2015_БДДС_13.08.15.xlsx]ФП2015_АНЕ!$I$6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019887499855902E-2"/>
                  <c:y val="-5.0475888710159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[Свод_План_2015_БДДС_13.08.15.xlsx]ФП2015_АНЕ!$G$8:$G$14</c:f>
              <c:strCache>
                <c:ptCount val="7"/>
                <c:pt idx="0">
                  <c:v>Средства субсидии на образование</c:v>
                </c:pt>
                <c:pt idx="1">
                  <c:v>ВПО</c:v>
                </c:pt>
                <c:pt idx="2">
                  <c:v>ДПО</c:v>
                </c:pt>
                <c:pt idx="3">
                  <c:v>Прикладные НИР</c:v>
                </c:pt>
                <c:pt idx="4">
                  <c:v>Прочие</c:v>
                </c:pt>
                <c:pt idx="5">
                  <c:v>Поступления от УЦПР</c:v>
                </c:pt>
                <c:pt idx="6">
                  <c:v>Средства субсидии на науку</c:v>
                </c:pt>
              </c:strCache>
            </c:strRef>
          </c:cat>
          <c:val>
            <c:numRef>
              <c:f>[Свод_План_2015_БДДС_13.08.15.xlsx]ФП2015_АНЕ!$I$8:$I$14</c:f>
              <c:numCache>
                <c:formatCode>0.00</c:formatCode>
                <c:ptCount val="7"/>
                <c:pt idx="0">
                  <c:v>414684.64309999999</c:v>
                </c:pt>
                <c:pt idx="1">
                  <c:v>100678.50086</c:v>
                </c:pt>
                <c:pt idx="2">
                  <c:v>50411.631899755477</c:v>
                </c:pt>
                <c:pt idx="3">
                  <c:v>64723.665589999997</c:v>
                </c:pt>
                <c:pt idx="4">
                  <c:v>26247.78630813965</c:v>
                </c:pt>
                <c:pt idx="5">
                  <c:v>3510</c:v>
                </c:pt>
                <c:pt idx="6">
                  <c:v>28700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41374530768998"/>
          <c:y val="4.4648197849585798E-2"/>
          <c:w val="0.27343281517288698"/>
          <c:h val="0.938745543890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3530183727001"/>
          <c:y val="5.0925925925925902E-2"/>
          <c:w val="0.48888888888888898"/>
          <c:h val="0.81481481481481499"/>
        </c:manualLayout>
      </c:layout>
      <c:doughnutChart>
        <c:varyColors val="1"/>
        <c:ser>
          <c:idx val="0"/>
          <c:order val="0"/>
          <c:tx>
            <c:strRef>
              <c:f>[Свод_План_2015_БДДС_13.08.15.xlsx]ФП2015_АНЕ!$B$69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[Свод_План_2015_БДДС_13.08.15.xlsx]ФП2015_АНЕ!$A$28:$A$31</c:f>
              <c:strCache>
                <c:ptCount val="4"/>
                <c:pt idx="0">
                  <c:v>Академические надбавки</c:v>
                </c:pt>
                <c:pt idx="1">
                  <c:v>Надбавки лучшим преподавателям</c:v>
                </c:pt>
                <c:pt idx="2">
                  <c:v>Повышение квалификации работников университета</c:v>
                </c:pt>
                <c:pt idx="3">
                  <c:v>Программа кадрового резерва (стартовые гранты)</c:v>
                </c:pt>
              </c:strCache>
            </c:strRef>
          </c:cat>
          <c:val>
            <c:numRef>
              <c:f>[Свод_План_2015_БДДС_13.08.15.xlsx]ФП2015_АНЕ!$B$28:$B$31</c:f>
              <c:numCache>
                <c:formatCode>_-* #,##0.0_р_._-;\-* #,##0.0_р_._-;_-* "-"??_р_._-;_-@_-</c:formatCode>
                <c:ptCount val="4"/>
                <c:pt idx="0">
                  <c:v>38921.549600000013</c:v>
                </c:pt>
                <c:pt idx="1">
                  <c:v>6681.3796000000002</c:v>
                </c:pt>
                <c:pt idx="2">
                  <c:v>379</c:v>
                </c:pt>
                <c:pt idx="3">
                  <c:v>5328.4715999999999</c:v>
                </c:pt>
              </c:numCache>
            </c:numRef>
          </c:val>
        </c:ser>
        <c:ser>
          <c:idx val="1"/>
          <c:order val="1"/>
          <c:tx>
            <c:strRef>
              <c:f>[Свод_План_2015_БДДС_13.08.15.xlsx]ФП2015_АНЕ!$C$69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2222222222222199E-2"/>
                  <c:y val="-9.25925925925935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[Свод_План_2015_БДДС_13.08.15.xlsx]ФП2015_АНЕ!$A$28:$A$31</c:f>
              <c:strCache>
                <c:ptCount val="4"/>
                <c:pt idx="0">
                  <c:v>Академические надбавки</c:v>
                </c:pt>
                <c:pt idx="1">
                  <c:v>Надбавки лучшим преподавателям</c:v>
                </c:pt>
                <c:pt idx="2">
                  <c:v>Повышение квалификации работников университета</c:v>
                </c:pt>
                <c:pt idx="3">
                  <c:v>Программа кадрового резерва (стартовые гранты)</c:v>
                </c:pt>
              </c:strCache>
            </c:strRef>
          </c:cat>
          <c:val>
            <c:numRef>
              <c:f>[Свод_План_2015_БДДС_13.08.15.xlsx]ФП2015_АНЕ!$C$28:$C$31</c:f>
              <c:numCache>
                <c:formatCode>_-* #,##0.0_р_._-;\-* #,##0.0_р_._-;_-* "-"??_р_._-;_-@_-</c:formatCode>
                <c:ptCount val="4"/>
                <c:pt idx="0">
                  <c:v>51980.089248766722</c:v>
                </c:pt>
                <c:pt idx="1">
                  <c:v>14885.636179160439</c:v>
                </c:pt>
                <c:pt idx="2">
                  <c:v>311.39934499999993</c:v>
                </c:pt>
                <c:pt idx="3">
                  <c:v>8059.7706301975104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3460192475902"/>
          <c:y val="5.0692621755613898E-2"/>
          <c:w val="0.33328762029746301"/>
          <c:h val="0.94491105278506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0498035460293696E-2"/>
          <c:w val="0.99694690630038996"/>
          <c:h val="0.7969236293990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2012/13 уч.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-3.4000000000000002E-2</c:v>
                </c:pt>
                <c:pt idx="1">
                  <c:v>-1.4E-2</c:v>
                </c:pt>
                <c:pt idx="2">
                  <c:v>0.308</c:v>
                </c:pt>
                <c:pt idx="3">
                  <c:v>-0.13500000000000001</c:v>
                </c:pt>
                <c:pt idx="4">
                  <c:v>0.182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2013/14 уч.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-0.16500000000000001</c:v>
                </c:pt>
                <c:pt idx="1">
                  <c:v>0.16300000000000001</c:v>
                </c:pt>
                <c:pt idx="2">
                  <c:v>-0.35299999999999998</c:v>
                </c:pt>
                <c:pt idx="3">
                  <c:v>1.6E-2</c:v>
                </c:pt>
                <c:pt idx="4">
                  <c:v>-0.438</c:v>
                </c:pt>
                <c:pt idx="5">
                  <c:v>-0.222</c:v>
                </c:pt>
                <c:pt idx="6">
                  <c:v>0.111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2014/15 уч.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Экономика</c:v>
                </c:pt>
                <c:pt idx="1">
                  <c:v>Менеджмент</c:v>
                </c:pt>
                <c:pt idx="2">
                  <c:v>Социология </c:v>
                </c:pt>
                <c:pt idx="3">
                  <c:v>Юриспруденция</c:v>
                </c:pt>
                <c:pt idx="4">
                  <c:v>Политология</c:v>
                </c:pt>
                <c:pt idx="5">
                  <c:v>История</c:v>
                </c:pt>
                <c:pt idx="6">
                  <c:v>ГМУ</c:v>
                </c:pt>
                <c:pt idx="7">
                  <c:v>Востоковедение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-0.17699999999999999</c:v>
                </c:pt>
                <c:pt idx="1">
                  <c:v>-3.3000000000000002E-2</c:v>
                </c:pt>
                <c:pt idx="2">
                  <c:v>4.8000000000000001E-2</c:v>
                </c:pt>
                <c:pt idx="3">
                  <c:v>0.13600000000000001</c:v>
                </c:pt>
                <c:pt idx="4">
                  <c:v>-5.8999999999999997E-2</c:v>
                </c:pt>
                <c:pt idx="5">
                  <c:v>0</c:v>
                </c:pt>
                <c:pt idx="6">
                  <c:v>-0.2</c:v>
                </c:pt>
                <c:pt idx="7">
                  <c:v>-0.10299999999999999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2300496"/>
        <c:axId val="312301616"/>
      </c:barChart>
      <c:catAx>
        <c:axId val="31230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301616"/>
        <c:crosses val="autoZero"/>
        <c:auto val="1"/>
        <c:lblAlgn val="ctr"/>
        <c:lblOffset val="100"/>
        <c:noMultiLvlLbl val="0"/>
      </c:catAx>
      <c:valAx>
        <c:axId val="3123016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123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650793650793697E-2"/>
          <c:w val="1"/>
          <c:h val="0.7611536057992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2012/13 уч.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0%">
                  <c:v>-0.13500000000000001</c:v>
                </c:pt>
                <c:pt idx="2" formatCode="0.00%">
                  <c:v>-0.13900000000000001</c:v>
                </c:pt>
                <c:pt idx="3" formatCode="0.00%">
                  <c:v>-0.41199999999999998</c:v>
                </c:pt>
                <c:pt idx="4" formatCode="0.00%">
                  <c:v>-0.13300000000000001</c:v>
                </c:pt>
                <c:pt idx="6" formatCode="0.00%">
                  <c:v>-0.12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2013/14 уч.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-0.318</c:v>
                </c:pt>
                <c:pt idx="1">
                  <c:v>-8.3000000000000004E-2</c:v>
                </c:pt>
                <c:pt idx="2">
                  <c:v>-0.17399999999999999</c:v>
                </c:pt>
                <c:pt idx="3">
                  <c:v>-0.10199999999999999</c:v>
                </c:pt>
                <c:pt idx="4">
                  <c:v>-6.9000000000000006E-2</c:v>
                </c:pt>
                <c:pt idx="5">
                  <c:v>-0.12</c:v>
                </c:pt>
                <c:pt idx="6">
                  <c:v>-6.7000000000000004E-2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2014/15 уч.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-0.122</c:v>
                </c:pt>
                <c:pt idx="1">
                  <c:v>-7.3999999999999996E-2</c:v>
                </c:pt>
                <c:pt idx="2">
                  <c:v>-0.26700000000000002</c:v>
                </c:pt>
                <c:pt idx="3">
                  <c:v>-0.114</c:v>
                </c:pt>
                <c:pt idx="4">
                  <c:v>-1.0999999999999999E-2</c:v>
                </c:pt>
                <c:pt idx="5">
                  <c:v>2.1000000000000001E-2</c:v>
                </c:pt>
                <c:pt idx="6">
                  <c:v>-0.14299999999999999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5319424"/>
        <c:axId val="395319984"/>
      </c:barChart>
      <c:catAx>
        <c:axId val="39531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319984"/>
        <c:crosses val="autoZero"/>
        <c:auto val="1"/>
        <c:lblAlgn val="ctr"/>
        <c:lblOffset val="100"/>
        <c:noMultiLvlLbl val="0"/>
      </c:catAx>
      <c:valAx>
        <c:axId val="3953199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9531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2012/13 уч.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4" formatCode="0.00%">
                  <c:v>0</c:v>
                </c:pt>
                <c:pt idx="6" formatCode="0.00%">
                  <c:v>-1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2013/14 уч.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1">
                  <c:v>0</c:v>
                </c:pt>
                <c:pt idx="4">
                  <c:v>-0.16700000000000001</c:v>
                </c:pt>
                <c:pt idx="5">
                  <c:v>-0.5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2014/15 уч.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Политология</c:v>
                </c:pt>
                <c:pt idx="1">
                  <c:v>Юриспруденция</c:v>
                </c:pt>
                <c:pt idx="2">
                  <c:v>Социология</c:v>
                </c:pt>
                <c:pt idx="3">
                  <c:v>Экономика</c:v>
                </c:pt>
                <c:pt idx="4">
                  <c:v>Менеджмент</c:v>
                </c:pt>
                <c:pt idx="5">
                  <c:v>Финансы и кредит</c:v>
                </c:pt>
                <c:pt idx="6">
                  <c:v>ГМУ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1">
                  <c:v>-0.5</c:v>
                </c:pt>
                <c:pt idx="3">
                  <c:v>1</c:v>
                </c:pt>
                <c:pt idx="6">
                  <c:v>-1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4084176"/>
        <c:axId val="334084736"/>
      </c:barChart>
      <c:catAx>
        <c:axId val="33408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84736"/>
        <c:crosses val="autoZero"/>
        <c:auto val="1"/>
        <c:lblAlgn val="ctr"/>
        <c:lblOffset val="100"/>
        <c:noMultiLvlLbl val="0"/>
      </c:catAx>
      <c:valAx>
        <c:axId val="33408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8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Лист2!$D$653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Лист2!$D$654:$D$661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3.77358490566038E-2</c:v>
                </c:pt>
                <c:pt idx="3">
                  <c:v>0</c:v>
                </c:pt>
                <c:pt idx="4">
                  <c:v>2.3809523809523801E-2</c:v>
                </c:pt>
                <c:pt idx="5">
                  <c:v>0</c:v>
                </c:pt>
                <c:pt idx="6">
                  <c:v>0</c:v>
                </c:pt>
                <c:pt idx="7">
                  <c:v>9.0090090090090107E-3</c:v>
                </c:pt>
              </c:numCache>
            </c:numRef>
          </c:val>
        </c:ser>
        <c:ser>
          <c:idx val="1"/>
          <c:order val="1"/>
          <c:tx>
            <c:strRef>
              <c:f>Лист2!$E$653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Лист2!$E$654:$E$661</c:f>
              <c:numCache>
                <c:formatCode>0%</c:formatCode>
                <c:ptCount val="8"/>
                <c:pt idx="0">
                  <c:v>0.10344827586206901</c:v>
                </c:pt>
                <c:pt idx="1">
                  <c:v>0.20833333333333301</c:v>
                </c:pt>
                <c:pt idx="2">
                  <c:v>0.52830188679245305</c:v>
                </c:pt>
                <c:pt idx="3">
                  <c:v>0.114942528735632</c:v>
                </c:pt>
                <c:pt idx="4">
                  <c:v>0.27777777777777801</c:v>
                </c:pt>
                <c:pt idx="5">
                  <c:v>3.0769230769230799E-2</c:v>
                </c:pt>
                <c:pt idx="6">
                  <c:v>8.4905660377358499E-2</c:v>
                </c:pt>
                <c:pt idx="7">
                  <c:v>0.169369369369369</c:v>
                </c:pt>
              </c:numCache>
            </c:numRef>
          </c:val>
        </c:ser>
        <c:ser>
          <c:idx val="2"/>
          <c:order val="2"/>
          <c:tx>
            <c:strRef>
              <c:f>Лист2!$F$653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Лист2!$F$654:$F$661</c:f>
              <c:numCache>
                <c:formatCode>0%</c:formatCode>
                <c:ptCount val="8"/>
                <c:pt idx="0">
                  <c:v>0.82758620689655205</c:v>
                </c:pt>
                <c:pt idx="1">
                  <c:v>0.625</c:v>
                </c:pt>
                <c:pt idx="2">
                  <c:v>0.41509433962264197</c:v>
                </c:pt>
                <c:pt idx="3">
                  <c:v>0.75862068965517304</c:v>
                </c:pt>
                <c:pt idx="4">
                  <c:v>0.49206349206349198</c:v>
                </c:pt>
                <c:pt idx="5">
                  <c:v>0.46923076923076901</c:v>
                </c:pt>
                <c:pt idx="6">
                  <c:v>0.62264150943396201</c:v>
                </c:pt>
                <c:pt idx="7">
                  <c:v>0.56936936936936899</c:v>
                </c:pt>
              </c:numCache>
            </c:numRef>
          </c:val>
        </c:ser>
        <c:ser>
          <c:idx val="3"/>
          <c:order val="3"/>
          <c:tx>
            <c:strRef>
              <c:f>Лист2!$G$653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Лист2!$G$654:$G$661</c:f>
              <c:numCache>
                <c:formatCode>0%</c:formatCode>
                <c:ptCount val="8"/>
                <c:pt idx="0">
                  <c:v>6.8965517241379296E-2</c:v>
                </c:pt>
                <c:pt idx="1">
                  <c:v>0.16666666666666699</c:v>
                </c:pt>
                <c:pt idx="2">
                  <c:v>1.88679245283019E-2</c:v>
                </c:pt>
                <c:pt idx="3">
                  <c:v>0.126436781609195</c:v>
                </c:pt>
                <c:pt idx="4">
                  <c:v>0.206349206349206</c:v>
                </c:pt>
                <c:pt idx="5">
                  <c:v>0.5</c:v>
                </c:pt>
                <c:pt idx="6">
                  <c:v>0.29245283018867901</c:v>
                </c:pt>
                <c:pt idx="7">
                  <c:v>0.25225225225225201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95562256"/>
        <c:axId val="395562816"/>
      </c:barChart>
      <c:catAx>
        <c:axId val="395562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562816"/>
        <c:crosses val="autoZero"/>
        <c:auto val="1"/>
        <c:lblAlgn val="ctr"/>
        <c:lblOffset val="100"/>
        <c:noMultiLvlLbl val="0"/>
      </c:catAx>
      <c:valAx>
        <c:axId val="3955628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56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2013/14 уч.г.</c:v>
                </c:pt>
                <c:pt idx="1">
                  <c:v>2014/15 уч.г.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5.1282051282051299E-3</c:v>
                </c:pt>
                <c:pt idx="1">
                  <c:v>9.0090090090090107E-3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2013/14 уч.г.</c:v>
                </c:pt>
                <c:pt idx="1">
                  <c:v>2014/15 уч.г.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0.22820512820512801</c:v>
                </c:pt>
                <c:pt idx="1">
                  <c:v>0.169369369369369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2013/14 уч.г.</c:v>
                </c:pt>
                <c:pt idx="1">
                  <c:v>2014/15 уч.г.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</c:v>
                </c:pt>
                <c:pt idx="1">
                  <c:v>0.56936936936936899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2013/14 уч.г.</c:v>
                </c:pt>
                <c:pt idx="1">
                  <c:v>2014/15 уч.г.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0.11025641025641</c:v>
                </c:pt>
                <c:pt idx="1">
                  <c:v>0.25225225225225201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571008"/>
        <c:axId val="395571568"/>
      </c:barChart>
      <c:catAx>
        <c:axId val="3955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571568"/>
        <c:crosses val="autoZero"/>
        <c:auto val="1"/>
        <c:lblAlgn val="ctr"/>
        <c:lblOffset val="100"/>
        <c:noMultiLvlLbl val="0"/>
      </c:catAx>
      <c:valAx>
        <c:axId val="39557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5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Лист1!$O$4:$O$15</c:f>
              <c:strCache>
                <c:ptCount val="12"/>
                <c:pt idx="0">
                  <c:v>Деп-т менеджмента</c:v>
                </c:pt>
                <c:pt idx="1">
                  <c:v>Деп-т экономики</c:v>
                </c:pt>
                <c:pt idx="2">
                  <c:v>Деп-т прикладной математики и бизнес-информатики</c:v>
                </c:pt>
                <c:pt idx="3">
                  <c:v>Деп-т востоковедения и африканистики</c:v>
                </c:pt>
                <c:pt idx="4">
                  <c:v>Деп-т истории</c:v>
                </c:pt>
                <c:pt idx="5">
                  <c:v>Деп-т прикладной политологии</c:v>
                </c:pt>
                <c:pt idx="6">
                  <c:v>Деп-т государственного администрирования</c:v>
                </c:pt>
                <c:pt idx="7">
                  <c:v>Деп-т социологии</c:v>
                </c:pt>
                <c:pt idx="8">
                  <c:v>Кафедра конституционного и административного права</c:v>
                </c:pt>
                <c:pt idx="9">
                  <c:v>Кафедра финансового права</c:v>
                </c:pt>
                <c:pt idx="10">
                  <c:v>Кафедра гражданского права</c:v>
                </c:pt>
                <c:pt idx="11">
                  <c:v>Кафедра теории и истории права и государства</c:v>
                </c:pt>
              </c:strCache>
            </c:strRef>
          </c:cat>
          <c:val>
            <c:numRef>
              <c:f>Лист1!$P$4:$P$15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0241696"/>
        <c:axId val="100242256"/>
      </c:barChart>
      <c:catAx>
        <c:axId val="10024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242256"/>
        <c:crosses val="autoZero"/>
        <c:auto val="1"/>
        <c:lblAlgn val="ctr"/>
        <c:lblOffset val="100"/>
        <c:noMultiLvlLbl val="0"/>
      </c:catAx>
      <c:valAx>
        <c:axId val="10024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2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0.00962</cdr:x>
      <cdr:y>0.7234</cdr:y>
    </cdr:from>
    <cdr:to>
      <cdr:x>0.97115</cdr:x>
      <cdr:y>0.7234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2008" y="2448272"/>
          <a:ext cx="72008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977F06EC-B56C-41FB-82CE-DA44C501728E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735D24E3-7DBF-4305-ABF5-BDCAC6EBA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0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3946ED88-F985-4EF6-A4B6-5FD5AA165CF2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2A854A5-FF11-4460-AF9E-382C18F1A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9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0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0" y="815322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8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BF4ED2-4CD0-49DC-883A-09F4B9C58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44CA2-CDDA-4EC4-861D-138E329CFF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6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9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4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1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0" y="815322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09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8" r:id="rId3"/>
    <p:sldLayoutId id="2147483670" r:id="rId4"/>
    <p:sldLayoutId id="2147483671" r:id="rId5"/>
    <p:sldLayoutId id="2147483672" r:id="rId6"/>
    <p:sldLayoutId id="2147483680" r:id="rId7"/>
    <p:sldLayoutId id="214748368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91308"/>
            <a:ext cx="914400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537" y="2091308"/>
            <a:ext cx="9000926" cy="2160240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ОТЧЕТ ОБ ИТОГАХ</a:t>
            </a:r>
            <a:r>
              <a:rPr lang="en-US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ЗА 2014/2015 УЧЕБНЫЙ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ПЛАНЫ НА 2015-2016 </a:t>
            </a:r>
            <a:endParaRPr lang="ru-RU" sz="12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51548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С.М. Кадочников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директор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://www.hse.ru/data/2014/07/30/1311496998/logo_hse_filials_cmyk_s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322"/>
            <a:ext cx="4056385" cy="6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ПРОГРАММЫ АСПИРАНТУРЫ</a:t>
            </a:r>
            <a:br>
              <a:rPr lang="ru-RU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3233" y="4581128"/>
            <a:ext cx="71199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Принципы развития программ аспирантуры:</a:t>
            </a:r>
          </a:p>
          <a:p>
            <a:endParaRPr lang="ru-RU" sz="14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Селекция научных руководителей 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Тематический набор аспирантов с привязкой к научным проектам </a:t>
            </a:r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лабораторий                   и </a:t>
            </a: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исследовательских центров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Тематический набор аспирантов в соответствии с тематикой НИР ВКС</a:t>
            </a:r>
          </a:p>
        </p:txBody>
      </p:sp>
      <p:sp>
        <p:nvSpPr>
          <p:cNvPr id="15" name="Rectangle 16"/>
          <p:cNvSpPr/>
          <p:nvPr/>
        </p:nvSpPr>
        <p:spPr>
          <a:xfrm>
            <a:off x="2411760" y="1268760"/>
            <a:ext cx="4320480" cy="1170451"/>
          </a:xfrm>
          <a:prstGeom prst="rect">
            <a:avLst/>
          </a:prstGeom>
          <a:solidFill>
            <a:srgbClr val="BDC3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BDC3C7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233" y="4337899"/>
            <a:ext cx="8200767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2305643" y="1369344"/>
            <a:ext cx="4532715" cy="1089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9246" y="1728712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Исторические науки и археология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3686" y="1388718"/>
            <a:ext cx="3276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C3E50"/>
                </a:solidFill>
                <a:cs typeface="Arial" panose="020B0604020202020204" pitchFamily="34" charset="0"/>
              </a:rPr>
              <a:t>АКАДЕМИЧЕСКАЯ АСПИРАНТУРА</a:t>
            </a:r>
            <a:endParaRPr lang="ru-RU" sz="1400" b="1" dirty="0">
              <a:solidFill>
                <a:srgbClr val="2C3E5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5057" y="1728712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Социология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и социальная наука</a:t>
            </a:r>
            <a:endParaRPr kumimoji="0" lang="ru-RU" altLang="ru-RU" sz="1200" b="1" dirty="0">
              <a:solidFill>
                <a:srgbClr val="2C3E5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411760" y="2592561"/>
            <a:ext cx="4320480" cy="1657103"/>
          </a:xfrm>
          <a:prstGeom prst="rect">
            <a:avLst/>
          </a:prstGeom>
          <a:solidFill>
            <a:srgbClr val="BDC3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BDC3C7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2305643" y="2636720"/>
            <a:ext cx="4532715" cy="1612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9246" y="2996088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Экономика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и </a:t>
            </a: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управление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3686" y="2656094"/>
            <a:ext cx="3276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C3E50"/>
                </a:solidFill>
                <a:cs typeface="Arial" panose="020B0604020202020204" pitchFamily="34" charset="0"/>
              </a:rPr>
              <a:t>ТРАДИЦИОННАЯ АСПИРАНТУРА</a:t>
            </a:r>
            <a:endParaRPr lang="ru-RU" sz="1400" b="1" dirty="0">
              <a:solidFill>
                <a:srgbClr val="2C3E50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5057" y="2996088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Юриспруденция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9245" y="3611330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Политические науки и регионоведение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4981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перехода на новую модель бакалавриата*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107989"/>
            <a:ext cx="7774139" cy="46420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76168" y="590417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*Для </a:t>
            </a:r>
            <a:r>
              <a:rPr lang="ru-RU" sz="1200" dirty="0" err="1" smtClean="0"/>
              <a:t>РУПов</a:t>
            </a:r>
            <a:r>
              <a:rPr lang="ru-RU" sz="1200" dirty="0" smtClean="0"/>
              <a:t> </a:t>
            </a:r>
            <a:r>
              <a:rPr lang="ru-RU" sz="1200" dirty="0"/>
              <a:t>образовательных программ 1-х курсов бакалавриата набора 2014 </a:t>
            </a:r>
            <a:r>
              <a:rPr lang="ru-RU" sz="1200" dirty="0" smtClean="0"/>
              <a:t>гг.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30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8062"/>
            <a:ext cx="7215939" cy="338650"/>
          </a:xfrm>
        </p:spPr>
        <p:txBody>
          <a:bodyPr/>
          <a:lstStyle/>
          <a:p>
            <a:r>
              <a:rPr lang="ru-RU" dirty="0"/>
              <a:t>Доля дисциплин, преподаваемых на английском </a:t>
            </a:r>
            <a:r>
              <a:rPr lang="ru-RU" dirty="0" smtClean="0"/>
              <a:t>языке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158637"/>
              </p:ext>
            </p:extLst>
          </p:nvPr>
        </p:nvGraphicFramePr>
        <p:xfrm>
          <a:off x="26144" y="1412776"/>
          <a:ext cx="65766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964149"/>
              </p:ext>
            </p:extLst>
          </p:nvPr>
        </p:nvGraphicFramePr>
        <p:xfrm>
          <a:off x="4572000" y="1412776"/>
          <a:ext cx="43204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196752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Бакалавриат</a:t>
            </a:r>
            <a:endParaRPr lang="ru-RU" sz="14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141" y="1196752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Магистратура</a:t>
            </a:r>
            <a:endParaRPr lang="ru-RU" sz="14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5939" cy="338650"/>
          </a:xfrm>
        </p:spPr>
        <p:txBody>
          <a:bodyPr/>
          <a:lstStyle/>
          <a:p>
            <a:r>
              <a:rPr lang="ru-RU" dirty="0"/>
              <a:t>Изменение контингента по направлениям </a:t>
            </a:r>
            <a:r>
              <a:rPr lang="ru-RU" dirty="0" smtClean="0"/>
              <a:t>подготовки,</a:t>
            </a:r>
            <a:br>
              <a:rPr lang="ru-RU" dirty="0" smtClean="0"/>
            </a:br>
            <a:r>
              <a:rPr lang="ru-RU" dirty="0" smtClean="0"/>
              <a:t>бакалавриат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00667837"/>
              </p:ext>
            </p:extLst>
          </p:nvPr>
        </p:nvGraphicFramePr>
        <p:xfrm>
          <a:off x="323850" y="1268760"/>
          <a:ext cx="8496300" cy="23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6287880"/>
              </p:ext>
            </p:extLst>
          </p:nvPr>
        </p:nvGraphicFramePr>
        <p:xfrm>
          <a:off x="302807" y="3212976"/>
          <a:ext cx="8496300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6336" y="980728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Бюджет</a:t>
            </a:r>
            <a:endParaRPr lang="ru-RU" sz="12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760" y="343630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Контракт</a:t>
            </a:r>
            <a:endParaRPr lang="ru-RU" sz="12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5939" cy="338650"/>
          </a:xfrm>
        </p:spPr>
        <p:txBody>
          <a:bodyPr/>
          <a:lstStyle/>
          <a:p>
            <a:r>
              <a:rPr lang="ru-RU" dirty="0"/>
              <a:t>Изменение контингента по направлениям </a:t>
            </a:r>
            <a:r>
              <a:rPr lang="ru-RU" dirty="0" smtClean="0"/>
              <a:t>подготовки,</a:t>
            </a:r>
            <a:br>
              <a:rPr lang="ru-RU" dirty="0" smtClean="0"/>
            </a:br>
            <a:r>
              <a:rPr lang="ru-RU" dirty="0" smtClean="0"/>
              <a:t>магистратура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6336" y="980728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Бюджет</a:t>
            </a:r>
            <a:endParaRPr lang="ru-RU" sz="12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760" y="343630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Контракт</a:t>
            </a:r>
            <a:endParaRPr lang="ru-RU" sz="12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78213835"/>
              </p:ext>
            </p:extLst>
          </p:nvPr>
        </p:nvGraphicFramePr>
        <p:xfrm>
          <a:off x="827584" y="1196752"/>
          <a:ext cx="7488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0276225"/>
              </p:ext>
            </p:extLst>
          </p:nvPr>
        </p:nvGraphicFramePr>
        <p:xfrm>
          <a:off x="323849" y="3684124"/>
          <a:ext cx="8496301" cy="29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2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215939" cy="338650"/>
          </a:xfrm>
        </p:spPr>
        <p:txBody>
          <a:bodyPr/>
          <a:lstStyle/>
          <a:p>
            <a:r>
              <a:rPr lang="ru-RU" dirty="0" smtClean="0"/>
              <a:t>Результаты экзамена </a:t>
            </a:r>
            <a:r>
              <a:rPr lang="en-US" dirty="0" smtClean="0"/>
              <a:t>IELTS</a:t>
            </a:r>
            <a:r>
              <a:rPr lang="ru-RU" dirty="0" smtClean="0"/>
              <a:t> </a:t>
            </a:r>
            <a:r>
              <a:rPr lang="ru-RU" dirty="0"/>
              <a:t>по пятибалльной </a:t>
            </a:r>
            <a:r>
              <a:rPr lang="ru-RU" dirty="0" smtClean="0"/>
              <a:t>шкале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7487241"/>
              </p:ext>
            </p:extLst>
          </p:nvPr>
        </p:nvGraphicFramePr>
        <p:xfrm>
          <a:off x="620998" y="836712"/>
          <a:ext cx="7479394" cy="31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7147121"/>
              </p:ext>
            </p:extLst>
          </p:nvPr>
        </p:nvGraphicFramePr>
        <p:xfrm>
          <a:off x="2771800" y="4621164"/>
          <a:ext cx="4572000" cy="197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4005064"/>
            <a:ext cx="795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+mj-ea"/>
                <a:cs typeface="+mj-cs"/>
              </a:rPr>
              <a:t>Сравнение распределения </a:t>
            </a:r>
            <a:r>
              <a:rPr lang="ru-RU" sz="1600" b="1" dirty="0" smtClean="0">
                <a:latin typeface="Tahoma" panose="020B0604030504040204" pitchFamily="34" charset="0"/>
                <a:ea typeface="+mj-ea"/>
                <a:cs typeface="+mj-cs"/>
              </a:rPr>
              <a:t>результатов</a:t>
            </a:r>
            <a:r>
              <a:rPr lang="en-US" sz="1600" b="1" dirty="0" smtClean="0">
                <a:latin typeface="Tahoma" panose="020B0604030504040204" pitchFamily="34" charset="0"/>
                <a:ea typeface="+mj-ea"/>
                <a:cs typeface="+mj-cs"/>
              </a:rPr>
              <a:t> IELTS</a:t>
            </a:r>
          </a:p>
          <a:p>
            <a:pPr algn="ctr"/>
            <a:r>
              <a:rPr lang="ru-RU" sz="1600" b="1" dirty="0" smtClean="0">
                <a:latin typeface="Tahoma" panose="020B0604030504040204" pitchFamily="34" charset="0"/>
                <a:ea typeface="+mj-ea"/>
                <a:cs typeface="+mj-cs"/>
              </a:rPr>
              <a:t>по </a:t>
            </a:r>
            <a:r>
              <a:rPr lang="ru-RU" sz="1600" b="1" dirty="0">
                <a:latin typeface="Tahoma" panose="020B0604030504040204" pitchFamily="34" charset="0"/>
                <a:ea typeface="+mj-ea"/>
                <a:cs typeface="+mj-cs"/>
              </a:rPr>
              <a:t>пятибалльной шкале за 2 года</a:t>
            </a:r>
          </a:p>
        </p:txBody>
      </p:sp>
    </p:spTree>
    <p:extLst>
      <p:ext uri="{BB962C8B-B14F-4D97-AF65-F5344CB8AC3E}">
        <p14:creationId xmlns:p14="http://schemas.microsoft.com/office/powerpoint/2010/main" val="8751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9322"/>
            <a:ext cx="7215939" cy="338650"/>
          </a:xfrm>
        </p:spPr>
        <p:txBody>
          <a:bodyPr/>
          <a:lstStyle/>
          <a:p>
            <a:r>
              <a:rPr lang="ru-RU" dirty="0"/>
              <a:t>Активность студентов по голосованию в </a:t>
            </a:r>
            <a:r>
              <a:rPr lang="ru-RU" dirty="0" smtClean="0"/>
              <a:t>конкурсе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Лучший преподаватель»  в 2014 и 2015 гг.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Диаграмма 20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923" r="1272" b="1923"/>
          <a:stretch/>
        </p:blipFill>
        <p:spPr bwMode="auto">
          <a:xfrm>
            <a:off x="1115616" y="1484784"/>
            <a:ext cx="66967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35330"/>
              </p:ext>
            </p:extLst>
          </p:nvPr>
        </p:nvGraphicFramePr>
        <p:xfrm>
          <a:off x="755576" y="1422068"/>
          <a:ext cx="74888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827584" y="2611511"/>
            <a:ext cx="7200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5939" cy="338650"/>
          </a:xfrm>
        </p:spPr>
        <p:txBody>
          <a:bodyPr/>
          <a:lstStyle/>
          <a:p>
            <a:r>
              <a:rPr lang="ru-RU" dirty="0">
                <a:latin typeface="+mn-lt"/>
                <a:ea typeface="Times New Roman" panose="02020603050405020304" pitchFamily="18" charset="0"/>
              </a:rPr>
              <a:t>Распределение количества Лучших </a:t>
            </a:r>
            <a:r>
              <a:rPr lang="ru-RU" dirty="0" smtClean="0">
                <a:latin typeface="+mn-lt"/>
                <a:ea typeface="Times New Roman" panose="02020603050405020304" pitchFamily="18" charset="0"/>
              </a:rPr>
              <a:t>преподавателей</a:t>
            </a:r>
            <a:br>
              <a:rPr lang="ru-RU" dirty="0" smtClean="0">
                <a:latin typeface="+mn-lt"/>
                <a:ea typeface="Times New Roman" panose="02020603050405020304" pitchFamily="18" charset="0"/>
              </a:rPr>
            </a:br>
            <a:r>
              <a:rPr lang="ru-RU" dirty="0" smtClean="0">
                <a:latin typeface="+mn-lt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факультетам </a:t>
            </a:r>
            <a:r>
              <a:rPr lang="ru-RU" dirty="0" smtClean="0">
                <a:latin typeface="+mn-lt"/>
                <a:ea typeface="Times New Roman" panose="02020603050405020304" pitchFamily="18" charset="0"/>
              </a:rPr>
              <a:t>и департаментам/кафедрам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64288" y="38610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СПб ШЭМ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0561" y="25759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СПб ШСГН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1340768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Юридический фак-т</a:t>
            </a:r>
            <a:endParaRPr lang="ru-RU" sz="12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7595" y="1340768"/>
            <a:ext cx="7200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5939" cy="338650"/>
          </a:xfrm>
        </p:spPr>
        <p:txBody>
          <a:bodyPr/>
          <a:lstStyle/>
          <a:p>
            <a:r>
              <a:rPr lang="ru-RU" dirty="0"/>
              <a:t>Динамика основных параметров, характеризующих реализацию проекта «Учебные ассистенты»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069949"/>
              </p:ext>
            </p:extLst>
          </p:nvPr>
        </p:nvGraphicFramePr>
        <p:xfrm>
          <a:off x="1043607" y="980728"/>
          <a:ext cx="67838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7985051"/>
              </p:ext>
            </p:extLst>
          </p:nvPr>
        </p:nvGraphicFramePr>
        <p:xfrm>
          <a:off x="1259632" y="3933056"/>
          <a:ext cx="6701027" cy="26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98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результаты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1967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Аккредитация АССА </a:t>
            </a:r>
            <a:r>
              <a:rPr lang="ru-RU" dirty="0"/>
              <a:t>аккредитация АССА для </a:t>
            </a:r>
            <a:r>
              <a:rPr lang="ru-RU" dirty="0" err="1"/>
              <a:t>бакалавриата</a:t>
            </a:r>
            <a:r>
              <a:rPr lang="ru-RU" dirty="0"/>
              <a:t> по экономике и для магистратуры по </a:t>
            </a:r>
            <a:r>
              <a:rPr lang="ru-RU" dirty="0" smtClean="0"/>
              <a:t>финансам</a:t>
            </a:r>
          </a:p>
          <a:p>
            <a:pPr marL="285750" indent="-285750">
              <a:buFont typeface="Arial"/>
              <a:buChar char="•"/>
            </a:pP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Получена государственная аккредитация на все аспирантские 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5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624470"/>
            <a:ext cx="5366628" cy="1485404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НИУ ВШЭ В РЕЙТИНГАХ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1250" y="1634925"/>
            <a:ext cx="3472750" cy="2951087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68783" y="2187647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5</a:t>
            </a:r>
            <a:endParaRPr kumimoji="0" lang="ru-RU" altLang="ru-RU" sz="1200" dirty="0" smtClean="0">
              <a:solidFill>
                <a:srgbClr val="3D95A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МЕСТО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55888" y="2231758"/>
            <a:ext cx="166103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 ОБЩЕМ РЕЙТИНГЕ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ВУЗОВ РОССИИ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751856" y="2596415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5</a:t>
            </a:r>
          </a:p>
          <a:p>
            <a:pPr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МЕСТО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453332" y="2658780"/>
            <a:ext cx="2696572" cy="68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ПО ВОСТРЕБОВАННОСТИ 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ВЫПУСКНИКОВ РАБОТОДАТЕЛЯМИ</a:t>
            </a:r>
          </a:p>
          <a:p>
            <a:pPr>
              <a:lnSpc>
                <a:spcPct val="80000"/>
              </a:lnSpc>
              <a:defRPr/>
            </a:pPr>
            <a:endParaRPr kumimoji="0" lang="ru-RU" altLang="ru-RU" sz="1200" dirty="0" smtClean="0">
              <a:solidFill>
                <a:prstClr val="black">
                  <a:lumMod val="50000"/>
                </a:prstClr>
              </a:solidFill>
              <a:latin typeface="+mn-lt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kumimoji="0" lang="ru-RU" altLang="ru-RU" sz="1200" dirty="0" smtClean="0">
              <a:solidFill>
                <a:prstClr val="black">
                  <a:lumMod val="50000"/>
                </a:prst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1" name="Picture 4" descr="http://im1-tub-ru.yandex.net/i?id=122318125-59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0" y="1785604"/>
            <a:ext cx="1415554" cy="3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im1-tub-ru.yandex.net/i?id=396864587-6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4" y="1784058"/>
            <a:ext cx="596054" cy="5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1129198" y="1700808"/>
            <a:ext cx="112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ТОП-550</a:t>
            </a:r>
          </a:p>
          <a:p>
            <a:pPr>
              <a:defRPr/>
            </a:pPr>
            <a:r>
              <a:rPr kumimoji="0" lang="ru-RU" altLang="ru-RU" sz="1200" dirty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ВУЗОВ </a:t>
            </a: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МИРА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3167331" y="1671191"/>
            <a:ext cx="117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ТОП-</a:t>
            </a: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60</a:t>
            </a:r>
            <a:endParaRPr kumimoji="0" lang="ru-RU" altLang="ru-RU" sz="1200" dirty="0" smtClean="0">
              <a:solidFill>
                <a:srgbClr val="3D95A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kumimoji="0" lang="ru-RU" altLang="ru-RU" sz="1200" dirty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ВУЗОВ </a:t>
            </a: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БРИКС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35554" y="2132856"/>
            <a:ext cx="20258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ТОП-</a:t>
            </a: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2</a:t>
            </a: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0</a:t>
            </a: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0</a:t>
            </a:r>
            <a:endParaRPr kumimoji="0" lang="ru-RU" altLang="ru-RU" sz="1200" dirty="0" smtClean="0">
              <a:solidFill>
                <a:srgbClr val="3D95A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 ЭКОНОМИКЕ</a:t>
            </a: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ЭКОНОМЕТРИКЕ, СОЦИОЛОГИИ, ФИЛОСОФИИ</a:t>
            </a:r>
            <a:endParaRPr kumimoji="0" lang="ru-RU" altLang="ru-RU" sz="1200" spc="-40" dirty="0" smtClean="0">
              <a:solidFill>
                <a:prstClr val="black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3167331" y="2343254"/>
            <a:ext cx="2047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ТОП-</a:t>
            </a: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100</a:t>
            </a:r>
            <a:endParaRPr kumimoji="0" lang="ru-RU" altLang="ru-RU" sz="1200" dirty="0" smtClean="0">
              <a:solidFill>
                <a:srgbClr val="3D95A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 ПРЕДМЕТНОЙ ОБЛАСТИ</a:t>
            </a:r>
            <a:endParaRPr kumimoji="0" lang="en-US" altLang="ru-RU" sz="1200" dirty="0">
              <a:solidFill>
                <a:prstClr val="black">
                  <a:lumMod val="50000"/>
                </a:prstClr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kumimoji="0" lang="en-US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DEVELOPMENT STUDIES</a:t>
            </a:r>
            <a:endParaRPr kumimoji="0" lang="ru-RU" altLang="ru-RU" sz="1200" dirty="0" smtClean="0">
              <a:solidFill>
                <a:prstClr val="black">
                  <a:lumMod val="50000"/>
                </a:prst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84" y="3689785"/>
            <a:ext cx="1046206" cy="238245"/>
          </a:xfrm>
          <a:prstGeom prst="rect">
            <a:avLst/>
          </a:prstGeom>
        </p:spPr>
      </p:pic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1159925" y="3625390"/>
            <a:ext cx="1822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2 </a:t>
            </a: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МЕСТО</a:t>
            </a:r>
          </a:p>
          <a:p>
            <a:pPr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СРЕДИ ВУЗОВ РОССИИ</a:t>
            </a:r>
          </a:p>
          <a:p>
            <a:pPr>
              <a:defRPr/>
            </a:pPr>
            <a:r>
              <a:rPr kumimoji="0" lang="ru-RU" alt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СОЦ-ЭК ПРОФИЛЯ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719" y="3625390"/>
            <a:ext cx="1145431" cy="458172"/>
          </a:xfrm>
          <a:prstGeom prst="rect">
            <a:avLst/>
          </a:prstGeom>
        </p:spPr>
      </p:pic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4136649" y="3625390"/>
            <a:ext cx="1528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1 </a:t>
            </a:r>
            <a:r>
              <a:rPr kumimoji="0" lang="ru-RU" altLang="ru-RU" sz="1200" dirty="0" smtClean="0">
                <a:solidFill>
                  <a:srgbClr val="3D95A1"/>
                </a:solidFill>
                <a:latin typeface="+mn-lt"/>
                <a:cs typeface="Tahoma" pitchFamily="34" charset="0"/>
              </a:rPr>
              <a:t>КАТЕГОРИЯ</a:t>
            </a:r>
          </a:p>
          <a:p>
            <a:pPr>
              <a:defRPr/>
            </a:pPr>
            <a:r>
              <a:rPr kumimoji="0" lang="ru-RU" sz="120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ВУЗОВ МИРА</a:t>
            </a:r>
            <a:endParaRPr kumimoji="0" lang="ru-RU" altLang="ru-RU" sz="1200" dirty="0">
              <a:solidFill>
                <a:prstClr val="black">
                  <a:lumMod val="50000"/>
                </a:prst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3011934" y="4078182"/>
            <a:ext cx="29638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ПО ДОЛЕ СОВМЕСТНЫХ </a:t>
            </a:r>
            <a:endParaRPr lang="en-US" sz="900" dirty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  <a:p>
            <a:pPr>
              <a:defRPr/>
            </a:pPr>
            <a:r>
              <a:rPr lang="ru-RU" sz="900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ПУБЛИКАЦИЙ </a:t>
            </a:r>
            <a:r>
              <a:rPr lang="ru-RU" sz="900" dirty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С ЗАРУБЕЖНЫМИ ИССЛЕДОВАТЕЛЯМИ</a:t>
            </a:r>
            <a:endParaRPr lang="ru-RU" altLang="ru-RU" sz="900" dirty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61521" y="184371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ru-RU" sz="1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58"/>
          <p:cNvSpPr/>
          <p:nvPr/>
        </p:nvSpPr>
        <p:spPr>
          <a:xfrm>
            <a:off x="-19476" y="5054236"/>
            <a:ext cx="2960419" cy="1191015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Picture 2" descr="http://univer-rating.ru/img/ifa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1" y="5111875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univer-rating.ru/img/eh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37" y="5102350"/>
            <a:ext cx="7048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323528" y="5405939"/>
            <a:ext cx="261001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ОБЩИЙ РЕЙТИНГ          </a:t>
            </a:r>
            <a:r>
              <a:rPr kumimoji="0" lang="en-US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  – </a:t>
            </a:r>
            <a:r>
              <a:rPr kumimoji="0" lang="ru-RU" altLang="ru-RU" sz="1050" dirty="0">
                <a:solidFill>
                  <a:srgbClr val="3D95A1"/>
                </a:solidFill>
                <a:latin typeface="+mn-lt"/>
                <a:cs typeface="Tahoma" pitchFamily="34" charset="0"/>
              </a:rPr>
              <a:t>10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МЕСТО</a:t>
            </a:r>
          </a:p>
          <a:p>
            <a:pPr>
              <a:spcBef>
                <a:spcPts val="600"/>
              </a:spcBef>
              <a:defRPr/>
            </a:pP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ОБРАЗОВАНИЕ              </a:t>
            </a:r>
            <a:r>
              <a:rPr kumimoji="0" lang="en-US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    – </a:t>
            </a:r>
            <a:r>
              <a:rPr kumimoji="0" lang="ru-RU" altLang="ru-RU" sz="1050" dirty="0">
                <a:solidFill>
                  <a:srgbClr val="3D95A1"/>
                </a:solidFill>
                <a:latin typeface="+mn-lt"/>
                <a:cs typeface="Tahoma" pitchFamily="34" charset="0"/>
              </a:rPr>
              <a:t>3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МЕСТО</a:t>
            </a:r>
          </a:p>
          <a:p>
            <a:pPr>
              <a:defRPr/>
            </a:pP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СОЦИАЛЬНАЯ СРЕДА  </a:t>
            </a:r>
            <a:r>
              <a:rPr kumimoji="0" lang="en-US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     </a:t>
            </a:r>
            <a:r>
              <a:rPr kumimoji="0" lang="en-US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– </a:t>
            </a:r>
            <a:r>
              <a:rPr kumimoji="0" lang="ru-RU" altLang="ru-RU" sz="1050" dirty="0">
                <a:solidFill>
                  <a:srgbClr val="3D95A1"/>
                </a:solidFill>
                <a:latin typeface="+mn-lt"/>
                <a:cs typeface="Tahoma" pitchFamily="34" charset="0"/>
              </a:rPr>
              <a:t>4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МЕСТО</a:t>
            </a:r>
          </a:p>
          <a:p>
            <a:pPr>
              <a:defRPr/>
            </a:pP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ИНТЕРНАЦИОНАЛИЗАЦИЯ </a:t>
            </a:r>
            <a:r>
              <a:rPr kumimoji="0" lang="en-US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-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</a:t>
            </a:r>
            <a:r>
              <a:rPr kumimoji="0" lang="ru-RU" altLang="ru-RU" sz="1050" dirty="0">
                <a:solidFill>
                  <a:srgbClr val="3D95A1"/>
                </a:solidFill>
                <a:latin typeface="+mn-lt"/>
                <a:cs typeface="Tahoma" pitchFamily="34" charset="0"/>
              </a:rPr>
              <a:t>10</a:t>
            </a:r>
            <a:r>
              <a:rPr kumimoji="0" lang="ru-RU" altLang="ru-RU" sz="1050" dirty="0" smtClean="0">
                <a:solidFill>
                  <a:prstClr val="black">
                    <a:lumMod val="50000"/>
                  </a:prstClr>
                </a:solidFill>
                <a:latin typeface="+mn-lt"/>
                <a:cs typeface="Tahoma" pitchFamily="34" charset="0"/>
              </a:rPr>
              <a:t> МЕСТО</a:t>
            </a:r>
          </a:p>
        </p:txBody>
      </p:sp>
      <p:sp>
        <p:nvSpPr>
          <p:cNvPr id="35" name="Прямоугольник 58"/>
          <p:cNvSpPr/>
          <p:nvPr/>
        </p:nvSpPr>
        <p:spPr>
          <a:xfrm>
            <a:off x="-19476" y="3517483"/>
            <a:ext cx="2960419" cy="1191015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Прямоугольник 58"/>
          <p:cNvSpPr/>
          <p:nvPr/>
        </p:nvSpPr>
        <p:spPr>
          <a:xfrm>
            <a:off x="3026008" y="3501008"/>
            <a:ext cx="2341310" cy="1191015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87789" y="5647390"/>
            <a:ext cx="2621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5346" y="3235827"/>
            <a:ext cx="34786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РЕПУТАЦИОННЫЙ РЕЙТИНГ ПО УКРУПНЕННЫМ НАПРАВЛЕНИЯМ (2015)</a:t>
            </a:r>
            <a:r>
              <a:rPr lang="ru-RU" sz="12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/>
            </a:r>
            <a:br>
              <a:rPr lang="ru-RU" sz="12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</a:br>
            <a:endParaRPr lang="ru-RU" sz="1200" b="1" dirty="0" smtClean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  <a:p>
            <a:r>
              <a:rPr lang="ru-RU" sz="1200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ЭКОНОМИКА И УПРАВЛЕНИЕ — </a:t>
            </a:r>
            <a:r>
              <a:rPr lang="ru-RU" sz="1200" dirty="0" smtClean="0">
                <a:solidFill>
                  <a:schemeClr val="accent4"/>
                </a:solidFill>
                <a:cs typeface="Tahoma" pitchFamily="34" charset="0"/>
              </a:rPr>
              <a:t>2 МЕСТО</a:t>
            </a:r>
            <a:r>
              <a:rPr lang="ru-RU" sz="1200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/>
            </a:r>
            <a:br>
              <a:rPr lang="ru-RU" sz="1200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</a:br>
            <a:r>
              <a:rPr lang="ru-RU" sz="1200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ГУМАНИТАРНЫЕ И СОЦИАЛЬНЫЕ НАПРАВЛЕНИЯ — </a:t>
            </a:r>
            <a:r>
              <a:rPr lang="ru-RU" sz="1200" dirty="0" smtClean="0">
                <a:solidFill>
                  <a:schemeClr val="accent4"/>
                </a:solidFill>
                <a:cs typeface="Tahoma" pitchFamily="34" charset="0"/>
              </a:rPr>
              <a:t>3 МЕСТО</a:t>
            </a:r>
            <a:endParaRPr lang="ru-RU" sz="1200" dirty="0">
              <a:solidFill>
                <a:schemeClr val="accent4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профессиональное образование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37210836"/>
              </p:ext>
            </p:extLst>
          </p:nvPr>
        </p:nvGraphicFramePr>
        <p:xfrm>
          <a:off x="467544" y="1295233"/>
          <a:ext cx="8496299" cy="243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850" y="980728"/>
            <a:ext cx="3422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Количество </a:t>
            </a:r>
            <a:r>
              <a:rPr lang="ru-RU" sz="1200" b="1" dirty="0"/>
              <a:t>образовательных программ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84008129"/>
              </p:ext>
            </p:extLst>
          </p:nvPr>
        </p:nvGraphicFramePr>
        <p:xfrm>
          <a:off x="107504" y="3861048"/>
          <a:ext cx="8712646" cy="273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6885" y="3573016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Количество слушателей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913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программ ДПО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127944"/>
              </p:ext>
            </p:extLst>
          </p:nvPr>
        </p:nvGraphicFramePr>
        <p:xfrm>
          <a:off x="467544" y="1080988"/>
          <a:ext cx="8219256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азвание 1"/>
          <p:cNvSpPr txBox="1">
            <a:spLocks/>
          </p:cNvSpPr>
          <p:nvPr/>
        </p:nvSpPr>
        <p:spPr>
          <a:xfrm>
            <a:off x="628649" y="908720"/>
            <a:ext cx="7215939" cy="338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По программам:</a:t>
            </a:r>
            <a:endParaRPr lang="ru-RU" sz="1400" dirty="0"/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628649" y="3717032"/>
            <a:ext cx="7215939" cy="338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По источникам: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79331"/>
              </p:ext>
            </p:extLst>
          </p:nvPr>
        </p:nvGraphicFramePr>
        <p:xfrm>
          <a:off x="628649" y="4085935"/>
          <a:ext cx="7975800" cy="281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35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НАУКА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НАУКА: КЛЮЧЕВЫЕ ПОКАЗАТЕЛИ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98556"/>
              </p:ext>
            </p:extLst>
          </p:nvPr>
        </p:nvGraphicFramePr>
        <p:xfrm>
          <a:off x="251520" y="1484784"/>
          <a:ext cx="3600399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43"/>
                <a:gridCol w="514342"/>
                <a:gridCol w="514343"/>
                <a:gridCol w="514343"/>
                <a:gridCol w="514343"/>
                <a:gridCol w="514342"/>
                <a:gridCol w="514343"/>
              </a:tblGrid>
              <a:tr h="2318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НИОКР на 1 НПР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105,8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128,7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183,1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2014-2015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2015-2016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005065"/>
            <a:ext cx="358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Публикаций в </a:t>
            </a:r>
            <a:r>
              <a:rPr lang="en-US" sz="1400" b="1" dirty="0"/>
              <a:t>Scopus, </a:t>
            </a:r>
            <a:r>
              <a:rPr lang="en-US" sz="1400" b="1" dirty="0" err="1"/>
              <a:t>Wos</a:t>
            </a:r>
            <a:r>
              <a:rPr lang="en-US" sz="1400" b="1" dirty="0"/>
              <a:t> </a:t>
            </a:r>
            <a:r>
              <a:rPr lang="ru-RU" sz="1400" b="1" dirty="0"/>
              <a:t>на 1 НПР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13638227"/>
              </p:ext>
            </p:extLst>
          </p:nvPr>
        </p:nvGraphicFramePr>
        <p:xfrm>
          <a:off x="4716016" y="4365105"/>
          <a:ext cx="400497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5299" y="3861049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Цитирований публикаций </a:t>
            </a:r>
          </a:p>
          <a:p>
            <a:pPr algn="ctr"/>
            <a:r>
              <a:rPr lang="ru-RU" sz="1400" b="1" dirty="0" smtClean="0"/>
              <a:t>в </a:t>
            </a:r>
            <a:r>
              <a:rPr lang="en-US" sz="1400" b="1" dirty="0"/>
              <a:t>Scopus, </a:t>
            </a:r>
            <a:r>
              <a:rPr lang="en-US" sz="1400" b="1" dirty="0" err="1"/>
              <a:t>Wos</a:t>
            </a:r>
            <a:r>
              <a:rPr lang="en-US" sz="1400" b="1" dirty="0"/>
              <a:t> </a:t>
            </a:r>
            <a:r>
              <a:rPr lang="ru-RU" sz="1400" b="1" dirty="0"/>
              <a:t>на 1 НПР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4976967"/>
              </p:ext>
            </p:extLst>
          </p:nvPr>
        </p:nvGraphicFramePr>
        <p:xfrm>
          <a:off x="3976966" y="1412776"/>
          <a:ext cx="5040937" cy="233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961" y="1484784"/>
            <a:ext cx="28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НИОКР по источникам, руб.</a:t>
            </a:r>
            <a:endParaRPr lang="ru-RU" sz="14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87938059"/>
              </p:ext>
            </p:extLst>
          </p:nvPr>
        </p:nvGraphicFramePr>
        <p:xfrm>
          <a:off x="186489" y="4390321"/>
          <a:ext cx="3816423" cy="209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Междисциплинарные области превосходства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857" y="938742"/>
            <a:ext cx="7299503" cy="457563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ГОРОД, ПРОСТРАНСТВО, МЕЖДУНАРОДНОЕ РАЗВИТИЕ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4115" y="1491288"/>
            <a:ext cx="2376000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Международная лаборатория </a:t>
            </a:r>
            <a:endParaRPr lang="ru-RU" sz="105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теории рынков 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и пространственной экономики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225" y="1491288"/>
            <a:ext cx="2376000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Лаборатория </a:t>
            </a:r>
            <a:r>
              <a:rPr lang="ru-RU" sz="1050" b="1" dirty="0">
                <a:solidFill>
                  <a:srgbClr val="000000"/>
                </a:solidFill>
              </a:rPr>
              <a:t>урбанистических исследований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0151" y="1491288"/>
            <a:ext cx="2376000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Исследования </a:t>
            </a:r>
            <a:r>
              <a:rPr lang="ru-RU" sz="1050" b="1" dirty="0">
                <a:solidFill>
                  <a:srgbClr val="000000"/>
                </a:solidFill>
              </a:rPr>
              <a:t>социальной </a:t>
            </a:r>
            <a:r>
              <a:rPr lang="ru-RU" sz="1050" b="1" dirty="0" err="1">
                <a:solidFill>
                  <a:srgbClr val="000000"/>
                </a:solidFill>
              </a:rPr>
              <a:t>урбанистики</a:t>
            </a:r>
            <a:r>
              <a:rPr lang="ru-RU" sz="1050" b="1" dirty="0">
                <a:solidFill>
                  <a:srgbClr val="000000"/>
                </a:solidFill>
              </a:rPr>
              <a:t> в </a:t>
            </a:r>
            <a:r>
              <a:rPr lang="ru-RU" sz="1050" b="1" dirty="0" err="1" smtClean="0">
                <a:solidFill>
                  <a:srgbClr val="000000"/>
                </a:solidFill>
              </a:rPr>
              <a:t>СПбШСиГН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4116" y="2138109"/>
            <a:ext cx="7299503" cy="457563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ПРОБЛЕМЫ РАЗНООБРАЗИЯ И СРАВНИТЕЛЬНЫЕ СОЦИАЛЬНЫЕ И КУЛЬТУРНЫЕ ИССЛЕДОВАНИЯ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097" y="2628721"/>
            <a:ext cx="1784323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00" b="1" spc="-70" dirty="0">
                <a:solidFill>
                  <a:srgbClr val="000000"/>
                </a:solidFill>
              </a:rPr>
              <a:t>Международная лаборатория сравнительных социальных исследований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8002" y="2628721"/>
            <a:ext cx="1839146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00" b="1" spc="-90" dirty="0" err="1" smtClean="0">
                <a:solidFill>
                  <a:srgbClr val="000000"/>
                </a:solidFill>
              </a:rPr>
              <a:t>Межд.проект</a:t>
            </a:r>
            <a:r>
              <a:rPr lang="ru-RU" sz="1000" b="1" spc="-90" dirty="0" smtClean="0">
                <a:solidFill>
                  <a:srgbClr val="000000"/>
                </a:solidFill>
              </a:rPr>
              <a:t> «</a:t>
            </a:r>
            <a:r>
              <a:rPr lang="ru-RU" sz="1000" b="1" spc="-90" dirty="0">
                <a:solidFill>
                  <a:srgbClr val="000000"/>
                </a:solidFill>
              </a:rPr>
              <a:t>Сравнительные исторические </a:t>
            </a:r>
            <a:r>
              <a:rPr lang="ru-RU" sz="1000" b="1" spc="-90" dirty="0" err="1" smtClean="0">
                <a:solidFill>
                  <a:srgbClr val="000000"/>
                </a:solidFill>
              </a:rPr>
              <a:t>иссл-ия</a:t>
            </a:r>
            <a:r>
              <a:rPr lang="ru-RU" sz="1000" b="1" spc="-90" dirty="0" smtClean="0">
                <a:solidFill>
                  <a:srgbClr val="000000"/>
                </a:solidFill>
              </a:rPr>
              <a:t> </a:t>
            </a:r>
            <a:r>
              <a:rPr lang="ru-RU" sz="1000" b="1" spc="-90" dirty="0">
                <a:solidFill>
                  <a:srgbClr val="000000"/>
                </a:solidFill>
              </a:rPr>
              <a:t>империи и национализма»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17099" y="2628721"/>
            <a:ext cx="1769304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Центр </a:t>
            </a:r>
            <a:r>
              <a:rPr lang="ru-RU" sz="1050" b="1" dirty="0">
                <a:solidFill>
                  <a:srgbClr val="000000"/>
                </a:solidFill>
              </a:rPr>
              <a:t>исторических исследований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31463" y="2628721"/>
            <a:ext cx="1769304" cy="583662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НУЛ социологии образования и науки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5857" y="3324945"/>
            <a:ext cx="1784323" cy="499356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Центр </a:t>
            </a:r>
            <a:r>
              <a:rPr lang="ru-RU" sz="1050" b="1" dirty="0">
                <a:solidFill>
                  <a:srgbClr val="000000"/>
                </a:solidFill>
              </a:rPr>
              <a:t>молодежных </a:t>
            </a:r>
            <a:r>
              <a:rPr lang="ru-RU" sz="1050" b="1" dirty="0" smtClean="0">
                <a:solidFill>
                  <a:srgbClr val="000000"/>
                </a:solidFill>
              </a:rPr>
              <a:t>исследований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7997" y="3323642"/>
            <a:ext cx="1839146" cy="498994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Лаборатория </a:t>
            </a:r>
            <a:r>
              <a:rPr lang="ru-RU" sz="1000" b="1" dirty="0">
                <a:solidFill>
                  <a:srgbClr val="000000"/>
                </a:solidFill>
              </a:rPr>
              <a:t>сравнительно-правовых исследований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9719" y="3313702"/>
            <a:ext cx="1769304" cy="519785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Лаборатория 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экономики 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культуры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31458" y="3309299"/>
            <a:ext cx="1769304" cy="518876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Центр азиатских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>
                <a:solidFill>
                  <a:srgbClr val="000000"/>
                </a:solidFill>
              </a:rPr>
              <a:t>и африканских исследований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9948" y="3902062"/>
            <a:ext cx="7306268" cy="457563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ЦИФРОВЫЕ ИССЛЕДОВАНИЯ В ОБЛАСТИ СОЦИАЛЬНЫХ И ГУМАНИТАРНЫХ НАУК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ИЛИ ЦИФРОВОЕ ОБЩЕСТВО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9091" y="4387148"/>
            <a:ext cx="2391024" cy="415498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Лаборатория </a:t>
            </a:r>
            <a:r>
              <a:rPr lang="ru-RU" sz="1050" b="1" dirty="0">
                <a:solidFill>
                  <a:srgbClr val="000000"/>
                </a:solidFill>
              </a:rPr>
              <a:t>интернет-исследований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34226" y="4340982"/>
            <a:ext cx="2376000" cy="50783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Департамент прикладной математики </a:t>
            </a:r>
          </a:p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и бизнес-информатики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9091" y="4835966"/>
            <a:ext cx="7306268" cy="457563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УСТОЙЧИВОЕ РАЗВИТИЕ БИЗНЕСА В ГЛОБАЛЬНОЙ ЭКОНОМИКЕ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7351" y="5227854"/>
            <a:ext cx="2542521" cy="57708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Лаборатория исследований корпоративных инновационных систем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30877" y="5229200"/>
            <a:ext cx="2226262" cy="57708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Научная лаборатория </a:t>
            </a:r>
            <a:r>
              <a:rPr lang="ru-RU" sz="1050" b="1" dirty="0">
                <a:solidFill>
                  <a:srgbClr val="000000"/>
                </a:solidFill>
              </a:rPr>
              <a:t>исследований </a:t>
            </a:r>
            <a:endParaRPr lang="ru-RU" sz="105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в </a:t>
            </a:r>
            <a:r>
              <a:rPr lang="ru-RU" sz="1050" b="1" dirty="0">
                <a:solidFill>
                  <a:srgbClr val="000000"/>
                </a:solidFill>
              </a:rPr>
              <a:t>области логистики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9091" y="5769870"/>
            <a:ext cx="7306268" cy="457563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>
                <a:solidFill>
                  <a:srgbClr val="000000"/>
                </a:solidFill>
              </a:rPr>
              <a:t>Исследования в области здоровья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4115" y="6260565"/>
            <a:ext cx="2823789" cy="57708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Международная лаборатория экономики, управления и </a:t>
            </a:r>
            <a:r>
              <a:rPr lang="ru-RU" sz="1050" b="1" dirty="0" smtClean="0">
                <a:solidFill>
                  <a:srgbClr val="000000"/>
                </a:solidFill>
              </a:rPr>
              <a:t>политики    </a:t>
            </a:r>
            <a:r>
              <a:rPr lang="ru-RU" sz="1050" b="1" dirty="0">
                <a:solidFill>
                  <a:srgbClr val="000000"/>
                </a:solidFill>
              </a:rPr>
              <a:t>в области здоровья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387148"/>
            <a:ext cx="2376264" cy="415498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НУЛ социологии образования и науки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6260565"/>
            <a:ext cx="2391024" cy="57708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Лаборатория сравнительных социальных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 исследований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6260565"/>
            <a:ext cx="1913320" cy="577081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НУЛ социологии </a:t>
            </a:r>
            <a:r>
              <a:rPr lang="ru-RU" sz="1050" b="1" dirty="0" smtClean="0">
                <a:solidFill>
                  <a:srgbClr val="000000"/>
                </a:solidFill>
              </a:rPr>
              <a:t>образования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>
                <a:solidFill>
                  <a:srgbClr val="000000"/>
                </a:solidFill>
              </a:rPr>
              <a:t>и науки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5309991"/>
            <a:ext cx="2273360" cy="415498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Лаборатория теории игр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</a:rPr>
              <a:t>и принятия решений</a:t>
            </a:r>
            <a:endParaRPr lang="ru-RU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8532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928" y="464598"/>
            <a:ext cx="7512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СЕМИНАРЫ В РАМКАХ МЕЖДИСЦИПЛИНАРНЫХ ОБЛАСТЕЙ ПРЕВОСХОДСТВА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090" y="1207216"/>
            <a:ext cx="7012042" cy="523220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ru-RU" sz="1400" b="1" dirty="0"/>
              <a:t>Город, пространство, международное развитие</a:t>
            </a:r>
          </a:p>
          <a:p>
            <a:r>
              <a:rPr lang="ru-RU" sz="1400" dirty="0" smtClean="0"/>
              <a:t>Координаторы семинара</a:t>
            </a:r>
            <a:r>
              <a:rPr lang="ru-RU" sz="1400" dirty="0"/>
              <a:t>: Ж.-Ф. </a:t>
            </a:r>
            <a:r>
              <a:rPr lang="ru-RU" sz="1400" dirty="0" err="1"/>
              <a:t>Тисс</a:t>
            </a:r>
            <a:r>
              <a:rPr lang="ru-RU" sz="1400" dirty="0"/>
              <a:t>, Л.Э. Лимонов.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9090" y="2001386"/>
            <a:ext cx="7012042" cy="738664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ru-RU" sz="1400" b="1" dirty="0"/>
              <a:t>Проблемы разнообразия и сравнительные социальные и культурные исследования</a:t>
            </a:r>
          </a:p>
          <a:p>
            <a:r>
              <a:rPr lang="ru-RU" sz="1400" dirty="0"/>
              <a:t>Координаторы семинара: Э.Д. Понарин, Б.М. </a:t>
            </a:r>
            <a:r>
              <a:rPr lang="ru-RU" sz="1400" dirty="0" err="1"/>
              <a:t>Гаспаров</a:t>
            </a:r>
            <a:r>
              <a:rPr lang="ru-RU" sz="1400" dirty="0"/>
              <a:t>, М.Б. Хомяков.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9090" y="3894890"/>
            <a:ext cx="7012042" cy="738664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ru-RU" sz="1400" b="1" dirty="0"/>
              <a:t>Цифровые исследования в области социальных и гуманитарных наук или цифровое общество</a:t>
            </a:r>
          </a:p>
          <a:p>
            <a:r>
              <a:rPr lang="ru-RU" sz="1400" dirty="0"/>
              <a:t>Координаторы семинара: Д.А. Александров, Е.А. Антипов.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9090" y="3055860"/>
            <a:ext cx="7012042" cy="523220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ru-RU" sz="1400" b="1" dirty="0" smtClean="0"/>
              <a:t>Устойчивое </a:t>
            </a:r>
            <a:r>
              <a:rPr lang="ru-RU" sz="1400" b="1" dirty="0"/>
              <a:t>развитие бизнеса в глобальной экономике</a:t>
            </a:r>
          </a:p>
          <a:p>
            <a:r>
              <a:rPr lang="ru-RU" sz="1400" dirty="0"/>
              <a:t>Координаторы семинара: Е.М. Рогова, К. </a:t>
            </a:r>
            <a:r>
              <a:rPr lang="ru-RU" sz="1400" dirty="0" err="1"/>
              <a:t>Герри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25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ПРИКЛАДНЫЕ ИССЛЕДОВАНИЯ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ПРИКЛАДНЫЕ ИССЛЕДОВАНИЯ: КЛЮЧЕВЫЕ ПОКАЗАТЕЛИ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60495"/>
              </p:ext>
            </p:extLst>
          </p:nvPr>
        </p:nvGraphicFramePr>
        <p:xfrm>
          <a:off x="395536" y="1988840"/>
          <a:ext cx="8424938" cy="231546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518254"/>
                <a:gridCol w="1363155"/>
                <a:gridCol w="1090187"/>
                <a:gridCol w="1363155"/>
                <a:gridCol w="10901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 01.08)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НИОКР,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млн. руб.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2,66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3,43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20,65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26,83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поданных сотрудниками центра заявок на участие в конкурсных процедурах, шт.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–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18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11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заключенных договоров, шт.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3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10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Создание информационного интернет ресурса, шт.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–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–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─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1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215939" cy="338650"/>
          </a:xfrm>
        </p:spPr>
        <p:txBody>
          <a:bodyPr/>
          <a:lstStyle/>
          <a:p>
            <a:pPr lvl="0"/>
            <a:r>
              <a:rPr lang="ru-RU" dirty="0" smtClean="0"/>
              <a:t>Фокус прикладных исследований НИУ ВШЭ – Санкт-Петербург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36582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исследований: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Стратегическое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социально-экономического развития территорий;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методическая поддержка органов государственной и муниципальной власти;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объектов инвестиционной и инновационной инфраструктуры;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мер экономической и промышленной политики;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нализ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перспективных промышленных рынков, комплексные планы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-территориальные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кластеры;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Инновационное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научно-технологическое развитие (в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форсайты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прогнозы);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Социологические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sz="14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Регионы</a:t>
            </a: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Северо-Западный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округ;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округ;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Приволжский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округ;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Уральский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округ.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15939" cy="338650"/>
          </a:xfrm>
        </p:spPr>
        <p:txBody>
          <a:bodyPr/>
          <a:lstStyle/>
          <a:p>
            <a:pPr lvl="0"/>
            <a:r>
              <a:rPr lang="ru-RU" dirty="0"/>
              <a:t>Основные достижения и результаты деятельности за 2014/2015 учебный 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3658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Заключено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контрактов на 70,61 млн. руб. в 2014/2015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Выстроены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внутренние коммуникации с институтами НИУ ВШЭ Москва (6 институтов привлечены в качестве субподрядчиков в 3 проекта, где генеральным подрядчиком выступал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филиал)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Выстроено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 с ключевыми игроками рынка в Санкт-Петербурге: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Леонтьевским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центром (выступает заказчиком и субподрядчиком по 3 контрактам), «Бал-Аудит-Эксперт», «Лаборатория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градопланирования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и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др.</a:t>
            </a: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Успешно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выиграны и реализованы проекты на территории присутствия филиала: Санкт-Петербург (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экономполитика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СПБ-2030, методика социально-экономического развития территорий СПБ) и Ленобласть (синхронизация документов стратегического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планирования)</a:t>
            </a: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Заключен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контракт на 42 млн. руб. с ООО «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Газпромгеологоразведка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г. Тюмень (срок выполнения работ до 31.12.2016). Выполнены 1 и 2 этапы проекта стоимостью 16,52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Заключен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Договор о сотрудничестве с Правительством Ленинградской области от 18 июня 2015 г. об организации взаимодействия Сторон в области реализации образовательных, научно-практических, международных проектов, программ социально-экономического развития Ленинградской области, проведения совместных научно-исследовательских работ.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090" y="45692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ПОЗИЦИИ НИУ ВШЭ – САНКТ-ПЕТЕРБУРГ </a:t>
            </a: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В РЕЙТИНГАХ</a:t>
            </a:r>
          </a:p>
        </p:txBody>
      </p:sp>
      <p:sp>
        <p:nvSpPr>
          <p:cNvPr id="3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-2644" y="929958"/>
            <a:ext cx="9158272" cy="1274906"/>
            <a:chOff x="-2644" y="5466462"/>
            <a:chExt cx="9158272" cy="1274906"/>
          </a:xfrm>
        </p:grpSpPr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241" y="6050401"/>
              <a:ext cx="1046206" cy="238245"/>
            </a:xfrm>
            <a:prstGeom prst="rect">
              <a:avLst/>
            </a:prstGeom>
          </p:spPr>
        </p:pic>
        <p:sp>
          <p:nvSpPr>
            <p:cNvPr id="25" name="Прямоугольник 58"/>
            <p:cNvSpPr/>
            <p:nvPr/>
          </p:nvSpPr>
          <p:spPr>
            <a:xfrm>
              <a:off x="-2644" y="5910134"/>
              <a:ext cx="4450383" cy="82220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>
                      <a:lumMod val="85000"/>
                    </a:schemeClr>
                  </a:solidFill>
                </a:rPr>
                <a:t>   </a:t>
              </a:r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3842" y="6117682"/>
              <a:ext cx="1046206" cy="238245"/>
            </a:xfrm>
            <a:prstGeom prst="rect">
              <a:avLst/>
            </a:prstGeom>
          </p:spPr>
        </p:pic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1226212" y="5962508"/>
              <a:ext cx="33457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altLang="ru-RU" sz="1200" b="1" dirty="0" smtClean="0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3 </a:t>
              </a:r>
              <a:r>
                <a:rPr kumimoji="0" lang="ru-RU" altLang="ru-RU" sz="1200" b="1" dirty="0" smtClean="0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МЕСТО</a:t>
              </a:r>
            </a:p>
            <a:p>
              <a:pPr>
                <a:defRPr/>
              </a:pPr>
              <a:r>
                <a:rPr kumimoji="0" lang="ru-RU" altLang="ru-RU" sz="10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СРЕДИ СОЦИАЛЬНО-ЭКОНОМИЧЕСКИХ ИНСТИТУТОВ</a:t>
              </a:r>
            </a:p>
            <a:p>
              <a:pPr>
                <a:defRPr/>
              </a:pPr>
              <a:r>
                <a:rPr kumimoji="0" lang="ru-RU" altLang="ru-RU" sz="10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И ИССЛЕДОВАТЕЛЬСКИХ ЦЕНТРОВ РОССИИ</a:t>
              </a:r>
            </a:p>
          </p:txBody>
        </p:sp>
        <p:sp>
          <p:nvSpPr>
            <p:cNvPr id="28" name="Прямоугольник 58"/>
            <p:cNvSpPr/>
            <p:nvPr/>
          </p:nvSpPr>
          <p:spPr>
            <a:xfrm>
              <a:off x="5615957" y="5919161"/>
              <a:ext cx="3539671" cy="82220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>
                      <a:lumMod val="85000"/>
                    </a:schemeClr>
                  </a:solidFill>
                </a:rPr>
                <a:t>   </a:t>
              </a:r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TextBox 35"/>
            <p:cNvSpPr txBox="1">
              <a:spLocks noChangeArrowheads="1"/>
            </p:cNvSpPr>
            <p:nvPr/>
          </p:nvSpPr>
          <p:spPr bwMode="auto">
            <a:xfrm>
              <a:off x="1241431" y="5651215"/>
              <a:ext cx="30235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ru-RU" altLang="ru-RU" sz="12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НИУ ВШЭ – Санкт-Петербург (в целом):</a:t>
              </a:r>
            </a:p>
          </p:txBody>
        </p:sp>
        <p:sp>
          <p:nvSpPr>
            <p:cNvPr id="30" name="TextBox 35"/>
            <p:cNvSpPr txBox="1">
              <a:spLocks noChangeArrowheads="1"/>
            </p:cNvSpPr>
            <p:nvPr/>
          </p:nvSpPr>
          <p:spPr bwMode="auto">
            <a:xfrm>
              <a:off x="5538465" y="5466462"/>
              <a:ext cx="2462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ru-RU" altLang="ru-RU" sz="12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Лаборатория теории рынков</a:t>
              </a:r>
            </a:p>
            <a:p>
              <a:pPr>
                <a:defRPr/>
              </a:pPr>
              <a:r>
                <a:rPr kumimoji="0" lang="ru-RU" altLang="ru-RU" sz="12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и пространственной экономики</a:t>
              </a:r>
            </a:p>
          </p:txBody>
        </p: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6891867" y="5922643"/>
              <a:ext cx="191911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altLang="ru-RU" sz="1200" b="1" dirty="0" smtClean="0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3 </a:t>
              </a:r>
              <a:r>
                <a:rPr kumimoji="0" lang="ru-RU" altLang="ru-RU" sz="1200" b="1" dirty="0" smtClean="0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МЕСТО</a:t>
              </a:r>
            </a:p>
            <a:p>
              <a:pPr>
                <a:defRPr/>
              </a:pPr>
              <a:r>
                <a:rPr kumimoji="0" lang="ru-RU" altLang="ru-RU" sz="10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СРЕДИ СОЦ-ЭК ИНСТИТУТОВ</a:t>
              </a:r>
            </a:p>
            <a:p>
              <a:pPr>
                <a:defRPr/>
              </a:pPr>
              <a:r>
                <a:rPr kumimoji="0" lang="ru-RU" altLang="ru-RU" sz="10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И ИССЛЕДОВАТЕЛЬСКИХ</a:t>
              </a:r>
            </a:p>
            <a:p>
              <a:pPr>
                <a:defRPr/>
              </a:pPr>
              <a:r>
                <a:rPr kumimoji="0" lang="ru-RU" altLang="ru-RU" sz="1000" dirty="0" smtClean="0">
                  <a:solidFill>
                    <a:prstClr val="black">
                      <a:lumMod val="50000"/>
                    </a:prstClr>
                  </a:solidFill>
                  <a:latin typeface="Tahoma" pitchFamily="34" charset="0"/>
                  <a:cs typeface="Tahoma" pitchFamily="34" charset="0"/>
                </a:rPr>
                <a:t>ЦЕНТРОВ РОССИИ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11760" y="3144179"/>
            <a:ext cx="4032447" cy="3024336"/>
            <a:chOff x="691115" y="1542067"/>
            <a:chExt cx="4032447" cy="3024336"/>
          </a:xfrm>
        </p:grpSpPr>
        <p:sp>
          <p:nvSpPr>
            <p:cNvPr id="35" name="Овал 11"/>
            <p:cNvSpPr/>
            <p:nvPr/>
          </p:nvSpPr>
          <p:spPr>
            <a:xfrm>
              <a:off x="2337805" y="1806867"/>
              <a:ext cx="1008112" cy="1008112"/>
            </a:xfrm>
            <a:prstGeom prst="ellipse">
              <a:avLst/>
            </a:prstGeom>
            <a:solidFill>
              <a:schemeClr val="accent3">
                <a:lumMod val="75000"/>
                <a:alpha val="35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182"/>
            <p:cNvSpPr>
              <a:spLocks noChangeArrowheads="1"/>
            </p:cNvSpPr>
            <p:nvPr/>
          </p:nvSpPr>
          <p:spPr bwMode="auto">
            <a:xfrm>
              <a:off x="2460536" y="2020350"/>
              <a:ext cx="741365" cy="695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/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  <a:endParaRPr lang="ru-RU" sz="1400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  <a:endParaRPr lang="en-US" sz="1400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Овал 14"/>
            <p:cNvSpPr/>
            <p:nvPr/>
          </p:nvSpPr>
          <p:spPr>
            <a:xfrm>
              <a:off x="1302149" y="1982516"/>
              <a:ext cx="675616" cy="675616"/>
            </a:xfrm>
            <a:prstGeom prst="ellipse">
              <a:avLst/>
            </a:prstGeom>
            <a:solidFill>
              <a:schemeClr val="accent3">
                <a:lumMod val="75000"/>
                <a:alpha val="35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182"/>
            <p:cNvSpPr>
              <a:spLocks noChangeArrowheads="1"/>
            </p:cNvSpPr>
            <p:nvPr/>
          </p:nvSpPr>
          <p:spPr bwMode="auto">
            <a:xfrm>
              <a:off x="1199325" y="1806867"/>
              <a:ext cx="878526" cy="8239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/>
            <a:p>
              <a:pPr algn="ctr" hangingPunct="0">
                <a:tabLst>
                  <a:tab pos="723900" algn="l"/>
                </a:tabLst>
                <a:defRPr/>
              </a:pPr>
              <a:endPara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2013</a:t>
              </a:r>
              <a:endParaRPr lang="en-US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9" name="Прямая соединительная линия 33"/>
            <p:cNvCxnSpPr/>
            <p:nvPr/>
          </p:nvCxnSpPr>
          <p:spPr>
            <a:xfrm>
              <a:off x="1120525" y="2875087"/>
              <a:ext cx="34514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11"/>
            <p:cNvSpPr/>
            <p:nvPr/>
          </p:nvSpPr>
          <p:spPr>
            <a:xfrm>
              <a:off x="2351453" y="3558291"/>
              <a:ext cx="1008112" cy="1008112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 182"/>
            <p:cNvSpPr>
              <a:spLocks noChangeArrowheads="1"/>
            </p:cNvSpPr>
            <p:nvPr/>
          </p:nvSpPr>
          <p:spPr bwMode="auto">
            <a:xfrm>
              <a:off x="2474184" y="3771774"/>
              <a:ext cx="741365" cy="695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/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  <a:endParaRPr lang="en-US" sz="1400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Овал 14"/>
            <p:cNvSpPr/>
            <p:nvPr/>
          </p:nvSpPr>
          <p:spPr>
            <a:xfrm>
              <a:off x="1315797" y="3733940"/>
              <a:ext cx="675616" cy="675616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182"/>
            <p:cNvSpPr>
              <a:spLocks noChangeArrowheads="1"/>
            </p:cNvSpPr>
            <p:nvPr/>
          </p:nvSpPr>
          <p:spPr bwMode="auto">
            <a:xfrm>
              <a:off x="1212973" y="3558291"/>
              <a:ext cx="878526" cy="8239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/>
            <a:p>
              <a:pPr algn="ctr" hangingPunct="0">
                <a:tabLst>
                  <a:tab pos="723900" algn="l"/>
                </a:tabLst>
                <a:defRPr/>
              </a:pPr>
              <a:endPara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  <a:p>
              <a:pPr algn="ctr" hangingPunct="0">
                <a:tabLst>
                  <a:tab pos="723900" algn="l"/>
                </a:tabLst>
                <a:defRPr/>
              </a:pPr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2013</a:t>
              </a:r>
              <a:endParaRPr lang="en-US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4" name="Прямая соединительная линия 33"/>
            <p:cNvCxnSpPr/>
            <p:nvPr/>
          </p:nvCxnSpPr>
          <p:spPr>
            <a:xfrm>
              <a:off x="1117437" y="3324851"/>
              <a:ext cx="345456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10"/>
            <p:cNvSpPr/>
            <p:nvPr/>
          </p:nvSpPr>
          <p:spPr>
            <a:xfrm>
              <a:off x="767277" y="1542067"/>
              <a:ext cx="2794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1200" b="1" dirty="0" smtClean="0">
                  <a:solidFill>
                    <a:srgbClr val="2C3E50">
                      <a:lumMod val="75000"/>
                    </a:srgb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 РОССИИ</a:t>
              </a:r>
              <a:endParaRPr lang="ru-RU" sz="12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Прямоугольник 10"/>
            <p:cNvSpPr/>
            <p:nvPr/>
          </p:nvSpPr>
          <p:spPr>
            <a:xfrm>
              <a:off x="755576" y="3394923"/>
              <a:ext cx="2794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1200" b="1" dirty="0" smtClean="0">
                  <a:solidFill>
                    <a:srgbClr val="2C3E50">
                      <a:lumMod val="75000"/>
                    </a:srgb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 САНКТ-ПЕТЕРБУРГЕ</a:t>
              </a:r>
              <a:endParaRPr lang="ru-RU" sz="12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Прямоугольник 10"/>
            <p:cNvSpPr/>
            <p:nvPr/>
          </p:nvSpPr>
          <p:spPr>
            <a:xfrm>
              <a:off x="691115" y="2969510"/>
              <a:ext cx="38808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1400" b="1" dirty="0" smtClean="0">
                  <a:solidFill>
                    <a:srgbClr val="2C3E50">
                      <a:lumMod val="75000"/>
                    </a:srgb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 КАЧЕСТВУ БЮДЖЕТНОГО ПРИЕМА</a:t>
              </a:r>
              <a:endPara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Овал 11"/>
            <p:cNvSpPr/>
            <p:nvPr/>
          </p:nvSpPr>
          <p:spPr>
            <a:xfrm>
              <a:off x="3563887" y="1675325"/>
              <a:ext cx="1159675" cy="1159675"/>
            </a:xfrm>
            <a:prstGeom prst="ellipse">
              <a:avLst/>
            </a:prstGeom>
            <a:solidFill>
              <a:schemeClr val="accent3">
                <a:lumMod val="75000"/>
                <a:alpha val="35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  <a:p>
              <a:pPr algn="ctr"/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  <a:endParaRPr lang="ru-RU" sz="1400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Овал 11"/>
            <p:cNvSpPr/>
            <p:nvPr/>
          </p:nvSpPr>
          <p:spPr>
            <a:xfrm>
              <a:off x="3563888" y="3558291"/>
              <a:ext cx="1008112" cy="1008112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2C3E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  <a:endParaRPr lang="ru-RU" sz="1400" b="1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Прямоугольник 31"/>
          <p:cNvSpPr/>
          <p:nvPr/>
        </p:nvSpPr>
        <p:spPr>
          <a:xfrm>
            <a:off x="943690" y="2644644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432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КАДРОВОЕ РАЗВИТИЕ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КАДРОВОЕ РАЗВИТИЕ: КЛЮЧЕВЫЕ ПОКАЗАТЕЛИ</a:t>
            </a:r>
            <a:endParaRPr lang="ru-RU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75814"/>
              </p:ext>
            </p:extLst>
          </p:nvPr>
        </p:nvGraphicFramePr>
        <p:xfrm>
          <a:off x="683568" y="1412776"/>
          <a:ext cx="309634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35"/>
                <a:gridCol w="442334"/>
                <a:gridCol w="442335"/>
                <a:gridCol w="442335"/>
                <a:gridCol w="442335"/>
                <a:gridCol w="442334"/>
                <a:gridCol w="442335"/>
              </a:tblGrid>
              <a:tr h="2318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НПР со степенью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PhD,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2.1</a:t>
                      </a:r>
                      <a:endParaRPr lang="ru-RU" sz="12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2.3</a:t>
                      </a: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3.7</a:t>
                      </a:r>
                      <a:endParaRPr lang="ru-RU" sz="18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 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73496"/>
              </p:ext>
            </p:extLst>
          </p:nvPr>
        </p:nvGraphicFramePr>
        <p:xfrm>
          <a:off x="5148064" y="1412776"/>
          <a:ext cx="3096343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35"/>
                <a:gridCol w="442334"/>
                <a:gridCol w="442335"/>
                <a:gridCol w="442335"/>
                <a:gridCol w="442335"/>
                <a:gridCol w="442334"/>
                <a:gridCol w="442335"/>
              </a:tblGrid>
              <a:tr h="2318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Отношение зарплаты НПР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к средней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 региону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0,95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1,29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1,56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 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925669"/>
              </p:ext>
            </p:extLst>
          </p:nvPr>
        </p:nvGraphicFramePr>
        <p:xfrm>
          <a:off x="2117407" y="1052736"/>
          <a:ext cx="490918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1431" y="3789040"/>
            <a:ext cx="32704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НПР со степенью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 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05342129"/>
              </p:ext>
            </p:extLst>
          </p:nvPr>
        </p:nvGraphicFramePr>
        <p:xfrm>
          <a:off x="340360" y="4509120"/>
          <a:ext cx="423164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3811000"/>
            <a:ext cx="4248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международных специалистов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34875495"/>
              </p:ext>
            </p:extLst>
          </p:nvPr>
        </p:nvGraphicFramePr>
        <p:xfrm>
          <a:off x="4716016" y="4365104"/>
          <a:ext cx="417614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62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15939" cy="338650"/>
          </a:xfrm>
        </p:spPr>
        <p:txBody>
          <a:bodyPr/>
          <a:lstStyle/>
          <a:p>
            <a:r>
              <a:rPr lang="ru-RU" dirty="0"/>
              <a:t>Динамика штата НИУ ВШЭ - Санкт-Петербург </a:t>
            </a:r>
            <a:br>
              <a:rPr lang="ru-RU" dirty="0"/>
            </a:br>
            <a:r>
              <a:rPr lang="ru-RU" dirty="0"/>
              <a:t>по категориям персонала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0582" t="26883" r="16190" b="26846"/>
          <a:stretch>
            <a:fillRect/>
          </a:stretch>
        </p:blipFill>
        <p:spPr bwMode="auto">
          <a:xfrm>
            <a:off x="827584" y="1196752"/>
            <a:ext cx="712879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6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5939" cy="338650"/>
          </a:xfrm>
        </p:spPr>
        <p:txBody>
          <a:bodyPr/>
          <a:lstStyle/>
          <a:p>
            <a:r>
              <a:rPr lang="ru-RU" dirty="0"/>
              <a:t>Динамика ФОТ НИУ ВШЭ - </a:t>
            </a:r>
            <a:r>
              <a:rPr lang="ru-RU" dirty="0" smtClean="0"/>
              <a:t>Санкт-Петербург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</a:t>
            </a:r>
            <a:r>
              <a:rPr lang="ru-RU" dirty="0"/>
              <a:t>категориям </a:t>
            </a:r>
            <a:r>
              <a:rPr lang="ru-RU" dirty="0" smtClean="0"/>
              <a:t>персонала, тыс. руб.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329115"/>
              </p:ext>
            </p:extLst>
          </p:nvPr>
        </p:nvGraphicFramePr>
        <p:xfrm>
          <a:off x="467544" y="2033587"/>
          <a:ext cx="7848872" cy="369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5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Молодые НПР и Кадровый резерв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2595"/>
              </p:ext>
            </p:extLst>
          </p:nvPr>
        </p:nvGraphicFramePr>
        <p:xfrm>
          <a:off x="899592" y="1124744"/>
          <a:ext cx="7632847" cy="147218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81042"/>
                <a:gridCol w="1931048"/>
                <a:gridCol w="1249172"/>
                <a:gridCol w="2271585"/>
              </a:tblGrid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кандидатов до 30 лет от общего числа НПР,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Кандидаты до 30 лет, ставки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НПР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(ставки с внутренними совместителями)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2013/2014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2014/2015 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3412315"/>
            <a:ext cx="64087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численности категорий кадрового резерва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1393955"/>
              </p:ext>
            </p:extLst>
          </p:nvPr>
        </p:nvGraphicFramePr>
        <p:xfrm>
          <a:off x="1187624" y="3853957"/>
          <a:ext cx="7128792" cy="2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3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ППС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38062327"/>
              </p:ext>
            </p:extLst>
          </p:nvPr>
        </p:nvGraphicFramePr>
        <p:xfrm>
          <a:off x="1299411" y="1061467"/>
          <a:ext cx="174307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83201"/>
              </p:ext>
            </p:extLst>
          </p:nvPr>
        </p:nvGraphicFramePr>
        <p:xfrm>
          <a:off x="3914660" y="1061467"/>
          <a:ext cx="172402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17402251"/>
              </p:ext>
            </p:extLst>
          </p:nvPr>
        </p:nvGraphicFramePr>
        <p:xfrm>
          <a:off x="6510858" y="1061467"/>
          <a:ext cx="173355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69794"/>
              </p:ext>
            </p:extLst>
          </p:nvPr>
        </p:nvGraphicFramePr>
        <p:xfrm>
          <a:off x="323530" y="3645024"/>
          <a:ext cx="8280918" cy="26990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93002"/>
                <a:gridCol w="1340496"/>
                <a:gridCol w="1439442"/>
                <a:gridCol w="1501872"/>
                <a:gridCol w="1503053"/>
                <a:gridCol w="1503053"/>
              </a:tblGrid>
              <a:tr h="63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</a:t>
                      </a:r>
                      <a:r>
                        <a:rPr lang="ru-RU" sz="1400" dirty="0">
                          <a:effectLst/>
                        </a:rPr>
                        <a:t>вакансий (ставок)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заявлений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на вакансии (</a:t>
                      </a:r>
                      <a:r>
                        <a:rPr lang="ru-RU" sz="1400" dirty="0" smtClean="0">
                          <a:effectLst/>
                        </a:rPr>
                        <a:t>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 ставку)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</a:t>
                      </a:r>
                      <a:r>
                        <a:rPr lang="ru-RU" sz="1400" dirty="0">
                          <a:effectLst/>
                        </a:rPr>
                        <a:t>внешних кандидатов, прошедших конкурс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внешних </a:t>
                      </a:r>
                      <a:r>
                        <a:rPr lang="ru-RU" sz="1400" dirty="0" smtClean="0">
                          <a:effectLst/>
                        </a:rPr>
                        <a:t>кандидатов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общем конкурсе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лето 2014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39,44%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зима 2015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49,30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1,89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43,01%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лето 2015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86,15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46,01%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МЕЖДУНАРОДНАЯ ДЕЯТЕЛЬНОСТЬ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СТУДЕНТАМИ В НИУ ВШЭ – САНКТ-ПЕТЕРБУРГ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2" y="1124744"/>
          <a:ext cx="2952328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6"/>
                <a:gridCol w="1106944"/>
                <a:gridCol w="247156"/>
                <a:gridCol w="208280"/>
                <a:gridCol w="913356"/>
                <a:gridCol w="238296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Число договоров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 сотрудничестве и обмене студентами с зарубежными университетами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80392"/>
              </p:ext>
            </p:extLst>
          </p:nvPr>
        </p:nvGraphicFramePr>
        <p:xfrm>
          <a:off x="3059832" y="1124744"/>
          <a:ext cx="3024336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30"/>
                <a:gridCol w="1156603"/>
                <a:gridCol w="252002"/>
                <a:gridCol w="252475"/>
                <a:gridCol w="882363"/>
                <a:gridCol w="251763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Количество студентов,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прошедших международную мобильность,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012161" y="1124744"/>
          <a:ext cx="28157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5"/>
                <a:gridCol w="1052826"/>
                <a:gridCol w="235073"/>
                <a:gridCol w="223736"/>
                <a:gridCol w="869140"/>
                <a:gridCol w="20828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Количество студентов, прошедших международную мобильность,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% от контингента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0,76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1,14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39552" y="3895626"/>
          <a:ext cx="3816424" cy="10058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16007"/>
                <a:gridCol w="1063282"/>
                <a:gridCol w="1437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Осень 2014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Весна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СПб </a:t>
                      </a:r>
                      <a:r>
                        <a:rPr lang="ru-RU" sz="1100" dirty="0" smtClean="0">
                          <a:effectLst/>
                        </a:rPr>
                        <a:t>ШЭМ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СПб </a:t>
                      </a:r>
                      <a:r>
                        <a:rPr lang="ru-RU" sz="1100" dirty="0" smtClean="0">
                          <a:effectLst/>
                        </a:rPr>
                        <a:t>ШСГН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Юридический факультет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716016" y="3912028"/>
          <a:ext cx="4032126" cy="234408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528392"/>
                <a:gridCol w="503734"/>
              </a:tblGrid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Школа менеджмента </a:t>
                      </a:r>
                      <a:r>
                        <a:rPr lang="ru-RU" sz="1000" b="1" u="none" strike="noStrike" dirty="0" err="1">
                          <a:effectLst/>
                        </a:rPr>
                        <a:t>Ауденсия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Университет Томаша Баты (Чехия)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</a:tr>
              <a:tr h="229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Бизнес школа университета </a:t>
                      </a:r>
                      <a:r>
                        <a:rPr lang="ru-RU" sz="1000" b="1" u="none" strike="noStrike" dirty="0" err="1">
                          <a:effectLst/>
                        </a:rPr>
                        <a:t>Йончепинга</a:t>
                      </a:r>
                      <a:r>
                        <a:rPr lang="ru-RU" sz="1000" b="1" u="none" strike="noStrike" dirty="0">
                          <a:effectLst/>
                        </a:rPr>
                        <a:t> (Швеция)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Университет Экс Марсель (Франция)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Университет прикладных наук </a:t>
                      </a:r>
                      <a:r>
                        <a:rPr lang="ru-RU" sz="1000" b="1" u="none" strike="noStrike" dirty="0" err="1">
                          <a:effectLst/>
                        </a:rPr>
                        <a:t>Кремс</a:t>
                      </a:r>
                      <a:r>
                        <a:rPr lang="ru-RU" sz="1000" b="1" u="none" strike="noStrike" dirty="0">
                          <a:effectLst/>
                        </a:rPr>
                        <a:t> (Австрия)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Университет прикладных наук Аванс (Нидерланды)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Технологический университет Тампере (Финляндия)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Университет г. Печ (Венгрия)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</a:tr>
              <a:tr h="328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</a:rPr>
                        <a:t>Йенский</a:t>
                      </a:r>
                      <a:r>
                        <a:rPr lang="ru-RU" sz="1000" b="1" u="none" strike="noStrike" dirty="0">
                          <a:effectLst/>
                        </a:rPr>
                        <a:t> университет Фридриха Шиллера (Германия)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Университет науки и технологии Лилль-1 (Франция)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" marR="5460" marT="546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299695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ea typeface="Calibri" panose="020F0502020204030204" pitchFamily="34" charset="0"/>
              </a:rPr>
              <a:t>Число студентов НИУ ВШЭ-СПб, прошедших семестровые программы международной </a:t>
            </a:r>
            <a:r>
              <a:rPr lang="ru-RU" sz="1200" b="1" dirty="0" smtClean="0">
                <a:ea typeface="Calibri" panose="020F0502020204030204" pitchFamily="34" charset="0"/>
              </a:rPr>
              <a:t>мобильности по школам:</a:t>
            </a:r>
            <a:endParaRPr lang="ru-RU" sz="1050" b="1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99695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ea typeface="Calibri" panose="020F0502020204030204" pitchFamily="34" charset="0"/>
              </a:rPr>
              <a:t>Направления международной мобильности студентов НИУ </a:t>
            </a:r>
            <a:r>
              <a:rPr lang="ru-RU" sz="1200" b="1" dirty="0" smtClean="0">
                <a:ea typeface="Calibri" panose="020F0502020204030204" pitchFamily="34" charset="0"/>
              </a:rPr>
              <a:t>ВШЭ-Санкт-Петербург:</a:t>
            </a:r>
            <a:endParaRPr lang="ru-RU" sz="12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СТУДЕНТАМИ В НИУ ВШЭ – САНКТ-ПЕТЕРБУРГ (2)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31407" y="1124744"/>
          <a:ext cx="295232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6"/>
                <a:gridCol w="1106944"/>
                <a:gridCol w="247156"/>
                <a:gridCol w="208280"/>
                <a:gridCol w="913356"/>
                <a:gridCol w="238296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Число иностранных студентов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 программах семестровой мобильности и коротких программах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(включая летние школы), чел.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95536" y="3645024"/>
          <a:ext cx="28157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5"/>
                <a:gridCol w="1052826"/>
                <a:gridCol w="235073"/>
                <a:gridCol w="223736"/>
                <a:gridCol w="869140"/>
                <a:gridCol w="20828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Число иностранных аспирантов, проходящих стажировки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кампусе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076056" y="1124744"/>
          <a:ext cx="3600401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05"/>
                <a:gridCol w="1349932"/>
                <a:gridCol w="301410"/>
                <a:gridCol w="254000"/>
                <a:gridCol w="1113849"/>
                <a:gridCol w="290605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Число иностранных студентов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 программах семестровой мобильности и коротких программах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(включая летние школы),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от контингента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0,88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1,93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090" y="241484"/>
            <a:ext cx="7131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ПРИЕМНАЯ КАМПАНИЯ 2014: ПОЗИЦИИ НИУ ВШЭ – САНКТ-ПЕТЕРБУРГ </a:t>
            </a:r>
          </a:p>
          <a:p>
            <a:pPr>
              <a:defRPr/>
            </a:pPr>
            <a:r>
              <a:rPr lang="ru-RU" altLang="ru-RU" sz="1400" b="1" dirty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ПО КАЧЕСТВУ ПОСТУПИВШИХ НА ПЕРВЫЙ КУРС </a:t>
            </a:r>
            <a:endParaRPr lang="ru-RU" altLang="ru-RU" sz="1400" b="1" dirty="0" smtClean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</p:txBody>
      </p:sp>
      <p:sp>
        <p:nvSpPr>
          <p:cNvPr id="3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91" y="1455167"/>
            <a:ext cx="78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C3E50"/>
                </a:solidFill>
                <a:ea typeface="Tahoma" pitchFamily="34" charset="0"/>
                <a:cs typeface="Tahoma" pitchFamily="34" charset="0"/>
              </a:rPr>
              <a:t>Позиции НИУ ВШЭ – Санкт-Петербург в соответствии со средними баллами ЕГЭ</a:t>
            </a:r>
            <a:endParaRPr lang="ru-RU" sz="1400" b="1" dirty="0">
              <a:solidFill>
                <a:srgbClr val="2C3E5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6"/>
          <p:cNvSpPr/>
          <p:nvPr/>
        </p:nvSpPr>
        <p:spPr>
          <a:xfrm>
            <a:off x="979745" y="4992275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11" name="TextBox 46"/>
          <p:cNvSpPr txBox="1">
            <a:spLocks noChangeArrowheads="1"/>
          </p:cNvSpPr>
          <p:nvPr/>
        </p:nvSpPr>
        <p:spPr bwMode="auto">
          <a:xfrm>
            <a:off x="713457" y="5457417"/>
            <a:ext cx="3642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kumimoji="0" lang="ru-RU" altLang="ru-RU" sz="14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МЕСТО </a:t>
            </a:r>
            <a:r>
              <a:rPr kumimoji="0" lang="ru-RU" altLang="ru-RU" sz="14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ПО БЮДЖЕТНОМУ НАБОРУ</a:t>
            </a:r>
          </a:p>
          <a:p>
            <a:pPr algn="ctr">
              <a:defRPr/>
            </a:pPr>
            <a:r>
              <a:rPr kumimoji="0" lang="ru-RU" altLang="ru-RU" sz="10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СРЕДИ ВУЗОВ СОЦИАЛЬНО-ЭКОНОМИЧЕСКОГО ПРОФИЛЯ</a:t>
            </a:r>
          </a:p>
          <a:p>
            <a:pPr algn="ctr">
              <a:defRPr/>
            </a:pPr>
            <a:r>
              <a:rPr kumimoji="0" lang="ru-RU" altLang="ru-RU" sz="16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2015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66916"/>
              </p:ext>
            </p:extLst>
          </p:nvPr>
        </p:nvGraphicFramePr>
        <p:xfrm>
          <a:off x="1043608" y="1844824"/>
          <a:ext cx="7344812" cy="2805618"/>
        </p:xfrm>
        <a:graphic>
          <a:graphicData uri="http://schemas.openxmlformats.org/drawingml/2006/table">
            <a:tbl>
              <a:tblPr/>
              <a:tblGrid>
                <a:gridCol w="3181512"/>
                <a:gridCol w="832660"/>
                <a:gridCol w="832660"/>
                <a:gridCol w="832660"/>
                <a:gridCol w="832660"/>
                <a:gridCol w="832660"/>
              </a:tblGrid>
              <a:tr h="28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й балл по результатам ЕГЭ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Вуз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8704" marR="8704" marT="8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Востоковедение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 Африканистика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Государственное и муниципальное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История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Менеджмент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Политология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Филология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Юриспруденция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4345155" y="5457418"/>
            <a:ext cx="4043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6 МЕСТО </a:t>
            </a:r>
            <a:r>
              <a:rPr kumimoji="0" lang="ru-RU" altLang="ru-RU" sz="14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ПО БЮДЖЕТНОМУ НАБОРУ</a:t>
            </a:r>
          </a:p>
          <a:p>
            <a:pPr algn="ctr">
              <a:defRPr/>
            </a:pPr>
            <a:r>
              <a:rPr kumimoji="0" lang="ru-RU" altLang="ru-RU" sz="10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         СРЕДИ ВУЗОВ СОЦИАЛЬНО-ЭКОНОМИЧЕСКОГО ПРОФИЛЯ</a:t>
            </a:r>
          </a:p>
          <a:p>
            <a:pPr algn="ctr">
              <a:defRPr/>
            </a:pPr>
            <a:r>
              <a:rPr kumimoji="0" lang="en-US" altLang="ru-RU" sz="16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kumimoji="0" lang="ru-RU" altLang="ru-RU" sz="1600" dirty="0" smtClean="0">
                <a:solidFill>
                  <a:srgbClr val="2C3E50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2579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678" y="1340768"/>
            <a:ext cx="8256770" cy="360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 smtClean="0">
                <a:ea typeface="Calibri" panose="020F0502020204030204" pitchFamily="34" charset="0"/>
              </a:rPr>
              <a:t>Франкфуртская </a:t>
            </a:r>
            <a:r>
              <a:rPr lang="ru-RU" sz="1400" dirty="0">
                <a:ea typeface="Calibri" panose="020F0502020204030204" pitchFamily="34" charset="0"/>
              </a:rPr>
              <a:t>школа экономики и финансов (Германия)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Бизнес школа Свободного университета Брюсселя (Бельгия)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Школа экономики и бизнес-администрирования, Университета Йены (Германия)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Университет Бремена (Германия)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Университет </a:t>
            </a:r>
            <a:r>
              <a:rPr lang="ru-RU" sz="1400" dirty="0" err="1">
                <a:ea typeface="Calibri" panose="020F0502020204030204" pitchFamily="34" charset="0"/>
              </a:rPr>
              <a:t>Масарика</a:t>
            </a:r>
            <a:r>
              <a:rPr lang="ru-RU" sz="1400" dirty="0">
                <a:ea typeface="Calibri" panose="020F0502020204030204" pitchFamily="34" charset="0"/>
              </a:rPr>
              <a:t> (Чехия)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Венский университет экономики и бизнеса (Австрия)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Университет </a:t>
            </a:r>
            <a:r>
              <a:rPr lang="ru-RU" sz="1400" dirty="0" err="1">
                <a:ea typeface="Calibri" panose="020F0502020204030204" pitchFamily="34" charset="0"/>
              </a:rPr>
              <a:t>Монтеррея</a:t>
            </a:r>
            <a:r>
              <a:rPr lang="ru-RU" sz="1400" dirty="0">
                <a:ea typeface="Calibri" panose="020F0502020204030204" pitchFamily="34" charset="0"/>
              </a:rPr>
              <a:t> (Мексика)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Университет Турина (Италия)</a:t>
            </a:r>
            <a:endParaRPr lang="ru-RU" sz="11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arenR"/>
            </a:pPr>
            <a:r>
              <a:rPr lang="ru-RU" sz="1400" dirty="0">
                <a:ea typeface="Calibri" panose="020F0502020204030204" pitchFamily="34" charset="0"/>
              </a:rPr>
              <a:t>Университетский колледж Лондона </a:t>
            </a:r>
            <a:endParaRPr lang="ru-RU" sz="1100" dirty="0">
              <a:ea typeface="Calibri" panose="020F0502020204030204" pitchFamily="34" charset="0"/>
            </a:endParaRPr>
          </a:p>
          <a:p>
            <a:pPr marL="678815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</a:rPr>
              <a:t>- Бакалаврская программа наук и искусств</a:t>
            </a:r>
            <a:endParaRPr lang="ru-RU" sz="1100" dirty="0">
              <a:ea typeface="Times New Roman" panose="02020603050405020304" pitchFamily="18" charset="0"/>
            </a:endParaRPr>
          </a:p>
          <a:p>
            <a:pPr marL="678815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</a:rPr>
              <a:t>- Школа славянских и восточноевропейских исследований.</a:t>
            </a: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215939" cy="338650"/>
          </a:xfrm>
        </p:spPr>
        <p:txBody>
          <a:bodyPr/>
          <a:lstStyle/>
          <a:p>
            <a:r>
              <a:rPr lang="ru-RU" dirty="0"/>
              <a:t> Новые партнеры НИУ ВШЭ-Санкт-Петербург в 2014-2015 г.</a:t>
            </a:r>
          </a:p>
        </p:txBody>
      </p:sp>
    </p:spTree>
    <p:extLst>
      <p:ext uri="{BB962C8B-B14F-4D97-AF65-F5344CB8AC3E}">
        <p14:creationId xmlns:p14="http://schemas.microsoft.com/office/powerpoint/2010/main" val="4089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07846" cy="338650"/>
          </a:xfrm>
        </p:spPr>
        <p:txBody>
          <a:bodyPr/>
          <a:lstStyle/>
          <a:p>
            <a:r>
              <a:rPr lang="ru-RU" dirty="0" smtClean="0"/>
              <a:t>Важные мероприятия в целях развития международной деятельности,  2014-2015 гг.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err="1">
                <a:ea typeface="Times New Roman" panose="02020603050405020304" pitchFamily="18" charset="0"/>
              </a:rPr>
              <a:t>Р</a:t>
            </a:r>
            <a:r>
              <a:rPr lang="ru-RU" sz="1200" b="1" dirty="0" err="1" smtClean="0">
                <a:ea typeface="Times New Roman" panose="02020603050405020304" pitchFamily="18" charset="0"/>
              </a:rPr>
              <a:t>екрутинг</a:t>
            </a:r>
            <a:r>
              <a:rPr lang="ru-RU" sz="1200" b="1" dirty="0" smtClean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иностранных студентов:</a:t>
            </a:r>
          </a:p>
          <a:p>
            <a:pPr marL="342900" lvl="0" indent="4763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>
                <a:ea typeface="Times New Roman" panose="02020603050405020304" pitchFamily="18" charset="0"/>
              </a:rPr>
              <a:t>Февраль 2015 – презентации об образовательных возможностях НИУ ВШЭ – Санкт-Петербург в школах Кишинева, </a:t>
            </a:r>
            <a:r>
              <a:rPr lang="ru-RU" sz="1200" dirty="0" smtClean="0">
                <a:ea typeface="Times New Roman" panose="02020603050405020304" pitchFamily="18" charset="0"/>
              </a:rPr>
              <a:t>Комрата </a:t>
            </a:r>
            <a:r>
              <a:rPr lang="ru-RU" sz="1200" dirty="0">
                <a:ea typeface="Times New Roman" panose="02020603050405020304" pitchFamily="18" charset="0"/>
              </a:rPr>
              <a:t>и Тирасполя</a:t>
            </a:r>
          </a:p>
          <a:p>
            <a:pPr marL="342900" lvl="0" indent="4763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>
                <a:ea typeface="Times New Roman" panose="02020603050405020304" pitchFamily="18" charset="0"/>
              </a:rPr>
              <a:t>Март 2015 – презентации образовательных возможностей в школах Риги и Таллина</a:t>
            </a:r>
          </a:p>
          <a:p>
            <a:pPr marL="342900" lvl="0" indent="4763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>
                <a:ea typeface="Times New Roman" panose="02020603050405020304" pitchFamily="18" charset="0"/>
              </a:rPr>
              <a:t>Участие представителей НИУ ВШЭ – Санкт-Петербург в работе выездных отборочных комиссий для отбора иностранных студентов на квотные места:</a:t>
            </a:r>
          </a:p>
          <a:p>
            <a:pPr marL="457200" algn="just">
              <a:spcAft>
                <a:spcPts val="0"/>
              </a:spcAft>
            </a:pPr>
            <a:endParaRPr lang="ru-RU" sz="1200" dirty="0" smtClean="0"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ru-RU" sz="12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ea typeface="Times New Roman" panose="02020603050405020304" pitchFamily="18" charset="0"/>
              </a:rPr>
              <a:t>Международная </a:t>
            </a:r>
            <a:r>
              <a:rPr lang="ru-RU" sz="1200" b="1" dirty="0">
                <a:ea typeface="Times New Roman" panose="02020603050405020304" pitchFamily="18" charset="0"/>
              </a:rPr>
              <a:t>неделя для партнерских университетов</a:t>
            </a:r>
            <a:r>
              <a:rPr lang="ru-RU" sz="1200" dirty="0">
                <a:ea typeface="Times New Roman" panose="02020603050405020304" pitchFamily="18" charset="0"/>
              </a:rPr>
              <a:t>, </a:t>
            </a:r>
            <a:r>
              <a:rPr lang="ru-RU" sz="1200" dirty="0" smtClean="0">
                <a:ea typeface="Times New Roman" panose="02020603050405020304" pitchFamily="18" charset="0"/>
              </a:rPr>
              <a:t>приняли </a:t>
            </a:r>
            <a:r>
              <a:rPr lang="ru-RU" sz="1200" dirty="0">
                <a:ea typeface="Times New Roman" panose="02020603050405020304" pitchFamily="18" charset="0"/>
              </a:rPr>
              <a:t>участие: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Университет Гумбольдта (Германия)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Университет Бремена (Германия)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Школа управления </a:t>
            </a:r>
            <a:r>
              <a:rPr lang="ru-RU" sz="1200" dirty="0" err="1">
                <a:ea typeface="Times New Roman" panose="02020603050405020304" pitchFamily="18" charset="0"/>
              </a:rPr>
              <a:t>Херти</a:t>
            </a:r>
            <a:r>
              <a:rPr lang="ru-RU" sz="1200" dirty="0">
                <a:ea typeface="Times New Roman" panose="02020603050405020304" pitchFamily="18" charset="0"/>
              </a:rPr>
              <a:t> (Германия)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Университет </a:t>
            </a:r>
            <a:r>
              <a:rPr lang="ru-RU" sz="1200" dirty="0" err="1">
                <a:ea typeface="Times New Roman" panose="02020603050405020304" pitchFamily="18" charset="0"/>
              </a:rPr>
              <a:t>Печ</a:t>
            </a:r>
            <a:r>
              <a:rPr lang="ru-RU" sz="1200" dirty="0">
                <a:ea typeface="Times New Roman" panose="02020603050405020304" pitchFamily="18" charset="0"/>
              </a:rPr>
              <a:t> (Венгрия)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Университет Порту (Португалия)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Технологический университет </a:t>
            </a:r>
            <a:r>
              <a:rPr lang="ru-RU" sz="1200" dirty="0" err="1">
                <a:ea typeface="Times New Roman" panose="02020603050405020304" pitchFamily="18" charset="0"/>
              </a:rPr>
              <a:t>Лаппеэранты</a:t>
            </a:r>
            <a:r>
              <a:rPr lang="ru-RU" sz="1200" dirty="0">
                <a:ea typeface="Times New Roman" panose="02020603050405020304" pitchFamily="18" charset="0"/>
              </a:rPr>
              <a:t> (Финляндия)</a:t>
            </a:r>
          </a:p>
          <a:p>
            <a:pPr marL="347663"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- Университет Наварры (Испания)</a:t>
            </a:r>
          </a:p>
          <a:p>
            <a:pPr marL="519113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ea typeface="Times New Roman" panose="02020603050405020304" pitchFamily="18" charset="0"/>
              </a:rPr>
              <a:t>САФУ</a:t>
            </a:r>
          </a:p>
          <a:p>
            <a:pPr marL="347663" algn="just">
              <a:spcAft>
                <a:spcPts val="0"/>
              </a:spcAft>
            </a:pPr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8172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РАЗВИТИЕ ВНЕШНИХ СВЯЗЕЙ, 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       СОЦИАЛЬНЫЕ ПРОЕКТЫ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</a:t>
            </a:r>
            <a:r>
              <a:rPr lang="ru-RU" dirty="0" smtClean="0"/>
              <a:t>КАРЬЕРЫ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24380"/>
              </p:ext>
            </p:extLst>
          </p:nvPr>
        </p:nvGraphicFramePr>
        <p:xfrm>
          <a:off x="251520" y="2306448"/>
          <a:ext cx="5976664" cy="311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697" y="1292482"/>
            <a:ext cx="42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Организация </a:t>
            </a:r>
            <a:r>
              <a:rPr lang="ru-RU" sz="1200" b="1" dirty="0" smtClean="0"/>
              <a:t>учебных и </a:t>
            </a:r>
            <a:r>
              <a:rPr lang="ru-RU" sz="1200" b="1" dirty="0"/>
              <a:t>производственных </a:t>
            </a:r>
            <a:r>
              <a:rPr lang="ru-RU" sz="1200" b="1" dirty="0" smtClean="0"/>
              <a:t>практик – 4% контингента 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068" y="1916832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П</a:t>
            </a:r>
            <a:r>
              <a:rPr lang="ru-RU" sz="1100" b="1" dirty="0" smtClean="0"/>
              <a:t>рактика студентов (чел.), </a:t>
            </a:r>
          </a:p>
          <a:p>
            <a:r>
              <a:rPr lang="ru-RU" sz="1100" b="1" dirty="0" smtClean="0"/>
              <a:t>2014-2015</a:t>
            </a:r>
            <a:endParaRPr lang="ru-RU" sz="1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9109" y="1270778"/>
            <a:ext cx="4094891" cy="1006094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49109" y="1270778"/>
            <a:ext cx="374409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Корпоративные стипендии:</a:t>
            </a:r>
          </a:p>
          <a:p>
            <a:pPr marL="45720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Стипендия ВТБ </a:t>
            </a:r>
            <a:r>
              <a:rPr lang="ru-RU" sz="1200" dirty="0"/>
              <a:t>– 30 000 руб</a:t>
            </a:r>
            <a:r>
              <a:rPr lang="ru-RU" sz="1200" dirty="0" smtClean="0"/>
              <a:t>.</a:t>
            </a:r>
            <a:endParaRPr lang="ru-RU" sz="1400" dirty="0"/>
          </a:p>
          <a:p>
            <a:pPr marL="45720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Стипендия </a:t>
            </a:r>
            <a:r>
              <a:rPr lang="en-US" sz="1200" dirty="0" smtClean="0"/>
              <a:t>Deloitte</a:t>
            </a:r>
            <a:r>
              <a:rPr lang="ru-RU" sz="1200" dirty="0" smtClean="0"/>
              <a:t>  </a:t>
            </a:r>
            <a:r>
              <a:rPr lang="ru-RU" sz="1200" dirty="0"/>
              <a:t>-2х30 000 руб</a:t>
            </a:r>
            <a:r>
              <a:rPr lang="ru-RU" sz="1200" dirty="0" smtClean="0"/>
              <a:t>.</a:t>
            </a:r>
            <a:endParaRPr lang="ru-RU" sz="1400" dirty="0"/>
          </a:p>
          <a:p>
            <a:pPr marL="45720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Стипендия </a:t>
            </a:r>
            <a:r>
              <a:rPr lang="en-US" sz="1200" dirty="0" smtClean="0"/>
              <a:t>Jaguar </a:t>
            </a:r>
            <a:r>
              <a:rPr lang="en-US" sz="1200" dirty="0" err="1"/>
              <a:t>LandRover</a:t>
            </a:r>
            <a:r>
              <a:rPr lang="ru-RU" sz="1200" dirty="0"/>
              <a:t> - </a:t>
            </a:r>
            <a:r>
              <a:rPr lang="ru-RU" sz="1200" dirty="0" smtClean="0"/>
              <a:t>40</a:t>
            </a:r>
            <a:r>
              <a:rPr lang="ru-RU" sz="1200" dirty="0"/>
              <a:t> 000 руб</a:t>
            </a:r>
            <a:r>
              <a:rPr lang="ru-RU" sz="1200" dirty="0" smtClean="0"/>
              <a:t>.</a:t>
            </a:r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endParaRPr lang="ru-RU" sz="1200" dirty="0" smtClean="0"/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endParaRPr lang="ru-RU" sz="1200" dirty="0"/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endParaRPr lang="ru-RU" sz="1200" dirty="0" smtClean="0"/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endParaRPr lang="ru-RU" sz="1200" dirty="0"/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Содействие в участии студентов в Межвузовских деловых играх, турнирах, бизнес-кейсах, конкурсах – 27 мероприятий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9108" y="2951106"/>
            <a:ext cx="4094891" cy="1006094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</a:t>
            </a:r>
            <a:r>
              <a:rPr lang="ru-RU" dirty="0" smtClean="0"/>
              <a:t>КОРПОРАТИВНЫХ СВЯЗЕЙ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280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Приглашение компаний к участию в обучающих мероприятиях </a:t>
            </a:r>
            <a:r>
              <a:rPr lang="ru-RU" sz="1200" b="1" dirty="0" smtClean="0"/>
              <a:t>Кампуса – 27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Приглашение партнеров к участию в деловых </a:t>
            </a:r>
            <a:r>
              <a:rPr lang="ru-RU" sz="1200" b="1" dirty="0" smtClean="0"/>
              <a:t>мероприятиях – 6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Формирование пула стратегических </a:t>
            </a:r>
            <a:r>
              <a:rPr lang="ru-RU" sz="1200" b="1" dirty="0" smtClean="0"/>
              <a:t>партнеров: </a:t>
            </a:r>
          </a:p>
          <a:p>
            <a:endParaRPr lang="ru-RU" sz="1200" b="1" dirty="0"/>
          </a:p>
          <a:p>
            <a:pPr marL="287338"/>
            <a:r>
              <a:rPr lang="en-US" sz="1200" dirty="0" smtClean="0"/>
              <a:t>Citibank</a:t>
            </a:r>
            <a:r>
              <a:rPr lang="ru-RU" sz="1200" dirty="0"/>
              <a:t>, </a:t>
            </a:r>
            <a:r>
              <a:rPr lang="en-US" sz="1200" dirty="0" err="1"/>
              <a:t>Danone</a:t>
            </a:r>
            <a:r>
              <a:rPr lang="ru-RU" sz="1200" dirty="0"/>
              <a:t>, </a:t>
            </a:r>
            <a:r>
              <a:rPr lang="en-US" sz="1200" dirty="0" err="1"/>
              <a:t>Fazer</a:t>
            </a:r>
            <a:r>
              <a:rPr lang="ru-RU" sz="1200" dirty="0"/>
              <a:t>, </a:t>
            </a:r>
            <a:r>
              <a:rPr lang="en-US" sz="1200" dirty="0"/>
              <a:t>EY</a:t>
            </a:r>
            <a:r>
              <a:rPr lang="ru-RU" sz="1200" dirty="0"/>
              <a:t>, </a:t>
            </a:r>
            <a:r>
              <a:rPr lang="en-US" sz="1200" dirty="0"/>
              <a:t>McKinsey</a:t>
            </a:r>
            <a:r>
              <a:rPr lang="ru-RU" sz="1200" dirty="0"/>
              <a:t>, </a:t>
            </a:r>
            <a:r>
              <a:rPr lang="en-US" sz="1200" dirty="0"/>
              <a:t>Deloitte</a:t>
            </a:r>
            <a:r>
              <a:rPr lang="ru-RU" sz="1200" dirty="0"/>
              <a:t>, </a:t>
            </a:r>
            <a:r>
              <a:rPr lang="en-US" sz="1200" dirty="0"/>
              <a:t>Nissan</a:t>
            </a:r>
            <a:r>
              <a:rPr lang="ru-RU" sz="1200" dirty="0"/>
              <a:t>, </a:t>
            </a:r>
            <a:r>
              <a:rPr lang="en-US" sz="1200" dirty="0"/>
              <a:t>English First</a:t>
            </a:r>
            <a:r>
              <a:rPr lang="ru-RU" sz="1200" dirty="0"/>
              <a:t>, </a:t>
            </a:r>
            <a:r>
              <a:rPr lang="en-US" sz="1200" dirty="0"/>
              <a:t>Coca</a:t>
            </a:r>
            <a:r>
              <a:rPr lang="ru-RU" sz="1200" dirty="0"/>
              <a:t>-</a:t>
            </a:r>
            <a:r>
              <a:rPr lang="en-US" sz="1200" dirty="0"/>
              <a:t>Cola</a:t>
            </a:r>
            <a:r>
              <a:rPr lang="ru-RU" sz="1200" dirty="0"/>
              <a:t>, </a:t>
            </a:r>
            <a:r>
              <a:rPr lang="en-US" sz="1200" dirty="0"/>
              <a:t>ACCA</a:t>
            </a:r>
            <a:r>
              <a:rPr lang="ru-RU" sz="1200" dirty="0"/>
              <a:t>, </a:t>
            </a:r>
            <a:r>
              <a:rPr lang="en-US" sz="1200" dirty="0"/>
              <a:t>KPMG</a:t>
            </a:r>
            <a:r>
              <a:rPr lang="ru-RU" sz="1200" dirty="0"/>
              <a:t>, </a:t>
            </a:r>
            <a:r>
              <a:rPr lang="en-US" sz="1200" dirty="0"/>
              <a:t>EMC</a:t>
            </a:r>
            <a:r>
              <a:rPr lang="ru-RU" sz="1200" dirty="0"/>
              <a:t>, ООО «</a:t>
            </a:r>
            <a:r>
              <a:rPr lang="ru-RU" sz="1200" dirty="0" err="1"/>
              <a:t>Газпромнефть</a:t>
            </a:r>
            <a:r>
              <a:rPr lang="ru-RU" sz="1200" dirty="0"/>
              <a:t> Бизнес-сервис», ОАО «Группа Илим», ООО «</a:t>
            </a:r>
            <a:r>
              <a:rPr lang="ru-RU" sz="1200" dirty="0" err="1"/>
              <a:t>Такском</a:t>
            </a:r>
            <a:r>
              <a:rPr lang="ru-RU" sz="1200" dirty="0"/>
              <a:t>», ОАО «Банк ВТБ», ООО «ВТБ Страхование», ООО «Лента», ОАО «Сбербанк</a:t>
            </a:r>
            <a:r>
              <a:rPr lang="ru-RU" sz="1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Формирование попечительского совета </a:t>
            </a:r>
            <a:r>
              <a:rPr lang="ru-RU" sz="1200" b="1" dirty="0" smtClean="0"/>
              <a:t>НИУ ВШЭ – Санкт-Петербург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305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215939" cy="338650"/>
          </a:xfrm>
        </p:spPr>
        <p:txBody>
          <a:bodyPr/>
          <a:lstStyle/>
          <a:p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ДОСТИЖЕНИЯ </a:t>
            </a:r>
            <a:r>
              <a:rPr lang="ru-RU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СТУДЕНТОВ</a:t>
            </a:r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РАМКАХ ВНЕУЧЕБНОЙ ДЕЯТЕЛЬНОСТИ</a:t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94964"/>
            <a:ext cx="4320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XIII Фестиваль студенческого творчества вузов Санкт-Петербурга "АРТ-</a:t>
            </a:r>
            <a:r>
              <a:rPr lang="ru-RU" sz="1200" b="1" dirty="0" err="1">
                <a:solidFill>
                  <a:srgbClr val="000000"/>
                </a:solidFill>
              </a:rPr>
              <a:t>СТУДиЯ</a:t>
            </a:r>
            <a:r>
              <a:rPr lang="ru-RU" sz="1200" b="1" dirty="0">
                <a:solidFill>
                  <a:srgbClr val="000000"/>
                </a:solidFill>
              </a:rPr>
              <a:t>!" 2015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17657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1 место в номинации "Песня", современное </a:t>
            </a:r>
            <a:r>
              <a:rPr lang="ru-RU" sz="1200" b="1" dirty="0" err="1" smtClean="0">
                <a:solidFill>
                  <a:srgbClr val="000000"/>
                </a:solidFill>
              </a:rPr>
              <a:t>напр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r>
              <a:rPr lang="ru-RU" sz="1200" b="1" dirty="0">
                <a:solidFill>
                  <a:srgbClr val="2C3E50"/>
                </a:solidFill>
              </a:rPr>
              <a:t/>
            </a:r>
            <a:br>
              <a:rPr lang="ru-RU" sz="1200" b="1" dirty="0">
                <a:solidFill>
                  <a:srgbClr val="2C3E5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>2 место в номинации "Танец", </a:t>
            </a:r>
            <a:r>
              <a:rPr lang="ru-RU" sz="1200" b="1" dirty="0" err="1">
                <a:solidFill>
                  <a:srgbClr val="000000"/>
                </a:solidFill>
              </a:rPr>
              <a:t>Street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Dance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34035"/>
            <a:ext cx="4320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Фестиваль студенческого творчества "Российская Студенческая весна в Санкт-Петербурге 2015"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990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1 место в номинации "Вокал эстрадный"</a:t>
            </a:r>
            <a:r>
              <a:rPr lang="ru-RU" sz="1200" b="1" dirty="0">
                <a:solidFill>
                  <a:srgbClr val="2C3E50"/>
                </a:solidFill>
              </a:rPr>
              <a:t/>
            </a:r>
            <a:br>
              <a:rPr lang="ru-RU" sz="1200" b="1" dirty="0">
                <a:solidFill>
                  <a:srgbClr val="2C3E5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>2 место в номинации "Авторская песня"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698686"/>
            <a:ext cx="4320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XIII открытый фестиваль молодых исполнителей патриотической песни "Нева-десант 2015"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1271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1 место в категории "18-22"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5541" y="1494964"/>
            <a:ext cx="4320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Региональная Невская Лига МС КВН </a:t>
            </a:r>
            <a:r>
              <a:rPr lang="en-US" sz="1200" b="1" dirty="0" smtClean="0">
                <a:solidFill>
                  <a:srgbClr val="000000"/>
                </a:solidFill>
              </a:rPr>
              <a:t>                                  </a:t>
            </a:r>
            <a:r>
              <a:rPr lang="ru-RU" sz="1200" b="1" dirty="0" smtClean="0">
                <a:solidFill>
                  <a:srgbClr val="000000"/>
                </a:solidFill>
              </a:rPr>
              <a:t>г</a:t>
            </a:r>
            <a:r>
              <a:rPr lang="ru-RU" sz="1200" b="1" dirty="0">
                <a:solidFill>
                  <a:srgbClr val="000000"/>
                </a:solidFill>
              </a:rPr>
              <a:t>. Санкт-Петербург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5541" y="19176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Команда "Во все тяжкие" - чемпионы сезона </a:t>
            </a:r>
            <a:r>
              <a:rPr lang="ru-RU" sz="1200" b="1" dirty="0" smtClean="0">
                <a:solidFill>
                  <a:srgbClr val="000000"/>
                </a:solidFill>
              </a:rPr>
              <a:t>2014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35541" y="2534035"/>
            <a:ext cx="428396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Фестиваль студенческого творчества "Российская Студенческая весна в Санкт-Петербурге </a:t>
            </a:r>
            <a:r>
              <a:rPr lang="ru-RU" sz="1200" b="1" dirty="0" smtClean="0">
                <a:solidFill>
                  <a:srgbClr val="000000"/>
                </a:solidFill>
              </a:rPr>
              <a:t>2014"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35541" y="2990640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1 место в номинации "Песня", вокал эстрадный</a:t>
            </a:r>
          </a:p>
          <a:p>
            <a:r>
              <a:rPr lang="ru-RU" sz="1200" b="1" dirty="0">
                <a:solidFill>
                  <a:srgbClr val="000000"/>
                </a:solidFill>
              </a:rPr>
              <a:t>2 место в номинации "Театр", театр малых форм</a:t>
            </a:r>
          </a:p>
          <a:p>
            <a:r>
              <a:rPr lang="ru-RU" sz="1200" b="1" dirty="0">
                <a:solidFill>
                  <a:srgbClr val="000000"/>
                </a:solidFill>
              </a:rPr>
              <a:t>3 место в номинации "Танец", народное </a:t>
            </a:r>
            <a:r>
              <a:rPr lang="ru-RU" sz="1200" b="1" dirty="0" err="1" smtClean="0">
                <a:solidFill>
                  <a:srgbClr val="000000"/>
                </a:solidFill>
              </a:rPr>
              <a:t>напр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3143" y="4797152"/>
            <a:ext cx="8200767" cy="50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35541" y="3696346"/>
            <a:ext cx="4320480" cy="466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Фестиваль "Петербург моими чувствами ..."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5541" y="41271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Специальный приз - Авторская песня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5" y="5286107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Всего студентов, являющихся победителями фестивалей</a:t>
            </a:r>
          </a:p>
          <a:p>
            <a:r>
              <a:rPr lang="ru-RU" sz="1200" b="1" dirty="0" smtClean="0"/>
              <a:t>и конкурсов 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3698" y="5286107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20</a:t>
            </a:r>
            <a:endParaRPr lang="ru-RU" sz="1200" b="1" dirty="0" smtClean="0"/>
          </a:p>
          <a:p>
            <a:pPr algn="r"/>
            <a:r>
              <a:rPr lang="ru-RU" sz="1200" b="1" dirty="0" smtClean="0"/>
              <a:t>человек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53961" y="5286107"/>
            <a:ext cx="346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Доля студентов, являющихся</a:t>
            </a:r>
          </a:p>
          <a:p>
            <a:r>
              <a:rPr lang="ru-RU" sz="1200" b="1" dirty="0" smtClean="0"/>
              <a:t>Победителями фестивалей и конкурсов в численности контингента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528610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7%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8616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8062"/>
            <a:ext cx="7215939" cy="338650"/>
          </a:xfrm>
        </p:spPr>
        <p:txBody>
          <a:bodyPr/>
          <a:lstStyle/>
          <a:p>
            <a:r>
              <a:rPr lang="ru-RU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СОЦИАЛЬНО  ЗНАЧИМЫЕ ПРОЕКТЫ</a:t>
            </a:r>
            <a:endParaRPr lang="ru-RU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850" y="908720"/>
            <a:ext cx="8496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1200" b="1" dirty="0" smtClean="0">
                <a:latin typeface="+mj-lt"/>
              </a:rPr>
              <a:t>Волонтерские и социальные проекты: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Центр </a:t>
            </a:r>
            <a:r>
              <a:rPr lang="ru-RU" sz="1200" dirty="0" err="1" smtClean="0">
                <a:latin typeface="+mj-lt"/>
              </a:rPr>
              <a:t>волонтерства</a:t>
            </a:r>
            <a:r>
              <a:rPr lang="ru-RU" sz="1200" dirty="0" smtClean="0">
                <a:latin typeface="+mj-lt"/>
              </a:rPr>
              <a:t>; День знаний, Выпускной, Дни открытых дверей, Зимняя школа, </a:t>
            </a:r>
            <a:r>
              <a:rPr lang="ru-RU" sz="1200" dirty="0" err="1" smtClean="0">
                <a:latin typeface="+mj-lt"/>
              </a:rPr>
              <a:t>Инфокиоск</a:t>
            </a:r>
            <a:r>
              <a:rPr lang="ru-RU" sz="1200" dirty="0" smtClean="0">
                <a:latin typeface="+mj-lt"/>
              </a:rPr>
              <a:t> в рамках приемной кампании, международные конференции («Образование и мировые города»), мероприятия ОВВР.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День донора: популяризация донорства крови среди студентов;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Зелёная Вышка;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Новогодний благотворительный концерт.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1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132856"/>
            <a:ext cx="838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Спортивно-оздоровительные мероприятия: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VI </a:t>
            </a:r>
            <a:r>
              <a:rPr lang="ru-RU" sz="1200" dirty="0">
                <a:latin typeface="+mj-lt"/>
              </a:rPr>
              <a:t>Спортивно-патриотический фестиваль</a:t>
            </a:r>
            <a:r>
              <a:rPr lang="en-US" sz="1200" dirty="0">
                <a:latin typeface="+mj-lt"/>
              </a:rPr>
              <a:t> (</a:t>
            </a:r>
            <a:r>
              <a:rPr lang="ru-RU" sz="1200" dirty="0">
                <a:latin typeface="+mj-lt"/>
              </a:rPr>
              <a:t>МСГ): мини-футбол, волейбол, </a:t>
            </a:r>
            <a:r>
              <a:rPr lang="ru-RU" sz="1200" dirty="0" err="1">
                <a:latin typeface="+mj-lt"/>
              </a:rPr>
              <a:t>стритбол</a:t>
            </a:r>
            <a:r>
              <a:rPr lang="ru-RU" sz="1200" dirty="0">
                <a:latin typeface="+mj-lt"/>
              </a:rPr>
              <a:t>, бадминтон, настольный теннис;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>
                <a:latin typeface="+mj-lt"/>
              </a:rPr>
              <a:t>День спорта «Зарядись Вышкой!» (октябрь 2014).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3243" y="2987660"/>
            <a:ext cx="8270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Кураторская работа: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Адаптация </a:t>
            </a:r>
            <a:r>
              <a:rPr lang="ru-RU" sz="1200" dirty="0">
                <a:latin typeface="+mj-lt"/>
              </a:rPr>
              <a:t>первокурсников к учебному и </a:t>
            </a:r>
            <a:r>
              <a:rPr lang="ru-RU" sz="1200" dirty="0" err="1">
                <a:latin typeface="+mj-lt"/>
              </a:rPr>
              <a:t>внеучебному</a:t>
            </a:r>
            <a:r>
              <a:rPr lang="ru-RU" sz="1200" dirty="0">
                <a:latin typeface="+mj-lt"/>
              </a:rPr>
              <a:t> процессу (разработка «</a:t>
            </a:r>
            <a:r>
              <a:rPr lang="ru-RU" sz="1200" dirty="0" err="1">
                <a:latin typeface="+mj-lt"/>
              </a:rPr>
              <a:t>Почемучника</a:t>
            </a:r>
            <a:r>
              <a:rPr lang="ru-RU" sz="1200" dirty="0">
                <a:latin typeface="+mj-lt"/>
              </a:rPr>
              <a:t>», участие в курсе БЖД);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>
                <a:latin typeface="+mj-lt"/>
              </a:rPr>
              <a:t>Система кураторства – наставничества;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>
                <a:latin typeface="+mj-lt"/>
              </a:rPr>
              <a:t>Школа куратора -2015.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12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242" y="4004771"/>
            <a:ext cx="8506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1200" b="1" dirty="0">
                <a:latin typeface="+mj-lt"/>
              </a:rPr>
              <a:t>Участие студентов в </a:t>
            </a:r>
            <a:r>
              <a:rPr lang="ru-RU" sz="1200" b="1" dirty="0" err="1">
                <a:latin typeface="+mj-lt"/>
              </a:rPr>
              <a:t>профориентационной</a:t>
            </a:r>
            <a:r>
              <a:rPr lang="ru-RU" sz="1200" b="1" dirty="0">
                <a:latin typeface="+mj-lt"/>
              </a:rPr>
              <a:t> деятельности</a:t>
            </a:r>
            <a:r>
              <a:rPr lang="ru-RU" sz="1200" dirty="0">
                <a:latin typeface="+mj-lt"/>
              </a:rPr>
              <a:t>: 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1200" dirty="0" smtClean="0">
                <a:latin typeface="+mj-lt"/>
              </a:rPr>
              <a:t>Дни </a:t>
            </a:r>
            <a:r>
              <a:rPr lang="ru-RU" sz="1200" dirty="0">
                <a:latin typeface="+mj-lt"/>
              </a:rPr>
              <a:t>открытых дверей, Приемная кампания-2014, 2015, Зимняя Школа, Конференция «Наука школе»;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1200" dirty="0">
                <a:latin typeface="+mj-lt"/>
              </a:rPr>
              <a:t>Турнир по интеллектуальным играм «Кубок юных петербуржцев» (20 школьных команд, совместно с Всемирным клубом петербуржцев);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1200" dirty="0">
                <a:latin typeface="+mj-lt"/>
              </a:rPr>
              <a:t>День литературы (</a:t>
            </a:r>
            <a:r>
              <a:rPr lang="ru-RU" sz="1200" dirty="0" err="1">
                <a:latin typeface="+mj-lt"/>
              </a:rPr>
              <a:t>квест</a:t>
            </a:r>
            <a:r>
              <a:rPr lang="ru-RU" sz="1200" dirty="0">
                <a:latin typeface="+mj-lt"/>
              </a:rPr>
              <a:t> и фестиваль) совместно с Государственным литературным музеем «</a:t>
            </a:r>
            <a:r>
              <a:rPr lang="en-US" sz="1200" dirty="0">
                <a:latin typeface="+mj-lt"/>
              </a:rPr>
              <a:t>XX </a:t>
            </a:r>
            <a:r>
              <a:rPr lang="ru-RU" sz="1200" dirty="0">
                <a:latin typeface="+mj-lt"/>
              </a:rPr>
              <a:t>век»;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1200" dirty="0">
                <a:latin typeface="+mj-lt"/>
              </a:rPr>
              <a:t>Поддержка проекта «Педагогический отряд»;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1200" dirty="0" err="1">
                <a:latin typeface="+mj-lt"/>
              </a:rPr>
              <a:t>Фильмфест</a:t>
            </a:r>
            <a:r>
              <a:rPr lang="ru-RU" sz="1200" dirty="0">
                <a:latin typeface="+mj-lt"/>
              </a:rPr>
              <a:t>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3243" y="5517232"/>
            <a:ext cx="8270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Поддержка </a:t>
            </a:r>
            <a:r>
              <a:rPr lang="ru-RU" sz="1200" b="1" dirty="0" err="1">
                <a:latin typeface="+mj-lt"/>
              </a:rPr>
              <a:t>межкампусного</a:t>
            </a:r>
            <a:r>
              <a:rPr lang="ru-RU" sz="1200" b="1" dirty="0">
                <a:latin typeface="+mj-lt"/>
              </a:rPr>
              <a:t> взаимодействия: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Участие </a:t>
            </a:r>
            <a:r>
              <a:rPr lang="ru-RU" sz="1200" dirty="0">
                <a:latin typeface="+mj-lt"/>
              </a:rPr>
              <a:t>в конференции студенческого самоуправления и студенческого актива НИУ ВШЭ (ноябрь 2014, Москва, Вороново);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>
                <a:latin typeface="+mj-lt"/>
              </a:rPr>
              <a:t>Участие в конкурсе Центра студенческих инициатив НИУ ВШЭ – Конкурс поддержки студенческих инициатив;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>
                <a:latin typeface="+mj-lt"/>
              </a:rPr>
              <a:t>Образовательный форум студенческого актива (Москва, Руза). </a:t>
            </a:r>
          </a:p>
        </p:txBody>
      </p:sp>
    </p:spTree>
    <p:extLst>
      <p:ext uri="{BB962C8B-B14F-4D97-AF65-F5344CB8AC3E}">
        <p14:creationId xmlns:p14="http://schemas.microsoft.com/office/powerpoint/2010/main" val="2356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3663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ИНФРАСТРУКТУРА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ОБЩИЕ ПОКАЗАТЕЛИ ИМУЩЕСТВЕННОГО КОМПЛЕКСА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16045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103</a:t>
            </a:r>
            <a:endParaRPr lang="ru-RU" sz="16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41778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Аудитории, всего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766997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3874</a:t>
            </a:r>
            <a:endParaRPr lang="ru-RU" sz="16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04183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Посадочных мест,</a:t>
            </a:r>
            <a:endParaRPr lang="en-US" sz="1400" b="1" dirty="0" smtClean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5750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АУДИТОРНЫЙ ФОНД 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b="1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01.02.2015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43479"/>
              </p:ext>
            </p:extLst>
          </p:nvPr>
        </p:nvGraphicFramePr>
        <p:xfrm>
          <a:off x="564329" y="1360513"/>
          <a:ext cx="5789007" cy="193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44209" y="3500897"/>
            <a:ext cx="8200767" cy="5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6251" y="3729534"/>
            <a:ext cx="385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/>
            <a:r>
              <a:rPr lang="ru-RU" sz="1400" b="1" dirty="0" smtClean="0">
                <a:solidFill>
                  <a:srgbClr val="2C3E50"/>
                </a:solidFill>
              </a:rPr>
              <a:t>ПУНКТЫ ОБЩЕСТВЕННОГО ПИТАНИЯ</a:t>
            </a:r>
          </a:p>
          <a:p>
            <a:pPr marL="4763" indent="-4763" algn="ctr"/>
            <a:r>
              <a:rPr lang="ru-RU" sz="1400" b="1" dirty="0" smtClean="0">
                <a:solidFill>
                  <a:srgbClr val="2C3E50"/>
                </a:solidFill>
              </a:rPr>
              <a:t>(посадочных мест, ед.)</a:t>
            </a:r>
          </a:p>
        </p:txBody>
      </p:sp>
      <p:graphicFrame>
        <p:nvGraphicFramePr>
          <p:cNvPr id="11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659461"/>
              </p:ext>
            </p:extLst>
          </p:nvPr>
        </p:nvGraphicFramePr>
        <p:xfrm>
          <a:off x="4075570" y="4373331"/>
          <a:ext cx="5004048" cy="197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30711" y="4184432"/>
            <a:ext cx="677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430</a:t>
            </a:r>
            <a:endParaRPr lang="ru-RU" sz="1200" b="1" dirty="0">
              <a:solidFill>
                <a:schemeClr val="accent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0631" y="4197965"/>
            <a:ext cx="82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ИТОГО</a:t>
            </a:r>
            <a:endParaRPr lang="ru-RU" sz="1100" b="1" dirty="0">
              <a:solidFill>
                <a:schemeClr val="accent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53119"/>
              </p:ext>
            </p:extLst>
          </p:nvPr>
        </p:nvGraphicFramePr>
        <p:xfrm>
          <a:off x="146734" y="4350829"/>
          <a:ext cx="4427984" cy="197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07904" y="4184432"/>
            <a:ext cx="677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149</a:t>
            </a:r>
            <a:endParaRPr lang="ru-RU" sz="1200" b="1" dirty="0">
              <a:solidFill>
                <a:schemeClr val="accent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4215721"/>
            <a:ext cx="82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ИТОГО</a:t>
            </a:r>
            <a:endParaRPr lang="ru-RU" sz="1100" b="1" dirty="0">
              <a:solidFill>
                <a:schemeClr val="accent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518" y="3729534"/>
            <a:ext cx="385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/>
            <a:r>
              <a:rPr lang="ru-RU" sz="1400" b="1" dirty="0" smtClean="0">
                <a:solidFill>
                  <a:srgbClr val="2C3E50"/>
                </a:solidFill>
              </a:rPr>
              <a:t>РАБОЧИЕ МЕСТА ДЛЯ ППС</a:t>
            </a:r>
          </a:p>
          <a:p>
            <a:pPr marL="4763" indent="-4763" algn="ctr"/>
            <a:r>
              <a:rPr lang="ru-RU" sz="1400" b="1" dirty="0" smtClean="0">
                <a:solidFill>
                  <a:srgbClr val="2C3E50"/>
                </a:solidFill>
              </a:rPr>
              <a:t>(посадочных мест, ед.)</a:t>
            </a:r>
          </a:p>
        </p:txBody>
      </p:sp>
    </p:spTree>
    <p:extLst>
      <p:ext uri="{BB962C8B-B14F-4D97-AF65-F5344CB8AC3E}">
        <p14:creationId xmlns:p14="http://schemas.microsoft.com/office/powerpoint/2010/main" val="1570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215939" cy="338650"/>
          </a:xfrm>
        </p:spPr>
        <p:txBody>
          <a:bodyPr/>
          <a:lstStyle/>
          <a:p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ПЛОЩАДЬ УЧЕБНО-ЛАБОРАТОРНЫХ ЗДАНИЙ (НА 01.05.2015)</a:t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ПОТРЕБНОСТЬ В ОБЩЕЖИТИЯХ 2015/2016</a:t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61858"/>
              </p:ext>
            </p:extLst>
          </p:nvPr>
        </p:nvGraphicFramePr>
        <p:xfrm>
          <a:off x="937535" y="1503647"/>
          <a:ext cx="4143890" cy="24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2018" y="243179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C3E50"/>
                </a:solidFill>
              </a:rPr>
              <a:t>ОБЩАЯ ПЛОЩАДЬ</a:t>
            </a:r>
          </a:p>
          <a:p>
            <a:pPr algn="ctr"/>
            <a:r>
              <a:rPr lang="en-US" sz="1200" b="1" dirty="0" smtClean="0">
                <a:solidFill>
                  <a:srgbClr val="2C3E50"/>
                </a:solidFill>
              </a:rPr>
              <a:t>34256</a:t>
            </a:r>
            <a:r>
              <a:rPr lang="ru-RU" sz="1200" b="1" dirty="0">
                <a:solidFill>
                  <a:srgbClr val="2C3E50"/>
                </a:solidFill>
              </a:rPr>
              <a:t>,</a:t>
            </a:r>
            <a:r>
              <a:rPr lang="en-US" sz="1200" b="1" dirty="0" smtClean="0">
                <a:solidFill>
                  <a:srgbClr val="2C3E50"/>
                </a:solidFill>
              </a:rPr>
              <a:t>4</a:t>
            </a:r>
            <a:r>
              <a:rPr lang="ru-RU" sz="1200" b="1" dirty="0" smtClean="0">
                <a:solidFill>
                  <a:srgbClr val="2C3E50"/>
                </a:solidFill>
              </a:rPr>
              <a:t> КВ.М.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725" y="1052736"/>
            <a:ext cx="6871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УЧЕБНО-ЛАБОРАТОРНЫЕ ПЛОЩАДИ, КВ.М.</a:t>
            </a:r>
            <a:endParaRPr lang="ru-RU" sz="14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6687" y="1845371"/>
            <a:ext cx="249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г. Пушкин, Радищева 4,</a:t>
            </a:r>
          </a:p>
          <a:p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12 222,6</a:t>
            </a:r>
            <a:endParaRPr lang="ru-RU" sz="12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6495" y="1193429"/>
            <a:ext cx="217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36 277,15 </a:t>
            </a:r>
            <a:r>
              <a:rPr lang="ru-RU" sz="16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1990" y="1523257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Расчетная потребность </a:t>
            </a:r>
          </a:p>
          <a:p>
            <a:pPr algn="ctr"/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(13 </a:t>
            </a:r>
            <a:r>
              <a:rPr lang="ru-RU" sz="12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/ 1 студента) </a:t>
            </a:r>
            <a:endParaRPr lang="ru-RU" sz="105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1571" y="2445156"/>
            <a:ext cx="1899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14243,35 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4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6020" y="279176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Дефицит площадей</a:t>
            </a:r>
          </a:p>
          <a:p>
            <a:pPr algn="ctr"/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(13 </a:t>
            </a:r>
            <a:r>
              <a:rPr lang="ru-RU" sz="12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1 студента)</a:t>
            </a:r>
          </a:p>
          <a:p>
            <a:pPr algn="ctr"/>
            <a:r>
              <a:rPr lang="ru-RU" sz="12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 УЦПР</a:t>
            </a:r>
            <a:endParaRPr lang="ru-RU" sz="105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0905" y="3375244"/>
            <a:ext cx="170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92D271F-F8C1-4FBF-81C2-4EC87BDC9EC1}" type="CATEGORYNAME">
              <a:rPr lang="ru-RU" sz="1200" b="1" smtClean="0">
                <a:solidFill>
                  <a:srgbClr val="2C3E50"/>
                </a:solidFill>
              </a:rPr>
              <a:pPr/>
              <a:t>Кантемировская 3</a:t>
            </a:fld>
            <a:r>
              <a:rPr lang="ru-RU" sz="1200" b="1" dirty="0" smtClean="0">
                <a:solidFill>
                  <a:srgbClr val="2C3E50"/>
                </a:solidFill>
              </a:rPr>
              <a:t>,</a:t>
            </a:r>
          </a:p>
          <a:p>
            <a:r>
              <a:rPr lang="ru-RU" sz="1200" b="1" dirty="0" smtClean="0">
                <a:solidFill>
                  <a:srgbClr val="2C3E50"/>
                </a:solidFill>
              </a:rPr>
              <a:t>10 724,7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2628466"/>
            <a:ext cx="208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C3E50"/>
                </a:solidFill>
              </a:rPr>
              <a:t>Промышленная 17А, 4615,6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8633" y="1809817"/>
            <a:ext cx="208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C3E50"/>
                </a:solidFill>
              </a:rPr>
              <a:t>Союза Печатников 16,</a:t>
            </a:r>
          </a:p>
          <a:p>
            <a:pPr algn="r"/>
            <a:r>
              <a:rPr lang="en-US" sz="1200" b="1" dirty="0" smtClean="0">
                <a:solidFill>
                  <a:srgbClr val="2C3E50"/>
                </a:solidFill>
              </a:rPr>
              <a:t>3 382</a:t>
            </a:r>
            <a:r>
              <a:rPr lang="ru-RU" sz="1200" b="1" dirty="0" smtClean="0">
                <a:solidFill>
                  <a:srgbClr val="2C3E50"/>
                </a:solidFill>
              </a:rPr>
              <a:t>,</a:t>
            </a:r>
            <a:r>
              <a:rPr lang="en-US" sz="1200" b="1" dirty="0" smtClean="0">
                <a:solidFill>
                  <a:srgbClr val="2C3E50"/>
                </a:solidFill>
              </a:rPr>
              <a:t>4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804" y="1312839"/>
            <a:ext cx="208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C3E50"/>
                </a:solidFill>
              </a:rPr>
              <a:t>Седова 55/2А,</a:t>
            </a:r>
          </a:p>
          <a:p>
            <a:pPr algn="r"/>
            <a:r>
              <a:rPr lang="ru-RU" sz="1200" b="1" dirty="0" smtClean="0">
                <a:solidFill>
                  <a:srgbClr val="2C3E50"/>
                </a:solidFill>
              </a:rPr>
              <a:t>3 311,1</a:t>
            </a:r>
            <a:endParaRPr lang="ru-RU" sz="1200" b="1" dirty="0">
              <a:solidFill>
                <a:srgbClr val="2C3E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018" y="3905127"/>
            <a:ext cx="8200767" cy="5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DC3C7"/>
              </a:solidFill>
            </a:endParaRPr>
          </a:p>
        </p:txBody>
      </p:sp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52631"/>
              </p:ext>
            </p:extLst>
          </p:nvPr>
        </p:nvGraphicFramePr>
        <p:xfrm>
          <a:off x="520804" y="4337177"/>
          <a:ext cx="7939628" cy="2057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8548"/>
                <a:gridCol w="1361080"/>
              </a:tblGrid>
              <a:tr h="18673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2015-2016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Число студентов, нуждающихся в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общежитии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Собственное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Кол-во мест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,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в </a:t>
                      </a:r>
                      <a:r>
                        <a:rPr lang="ru-RU" sz="1200" b="1" u="none" strike="noStrike" dirty="0" err="1"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Шевченко </a:t>
                      </a:r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ул. 21/1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Крупской </a:t>
                      </a:r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ул. 3Б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ФГБУ "УМСГ"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Дефицит мест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502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Дефицит мест с учетом запуска первой очереди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общежития 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 ул. Запорожская, д. 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335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*рассчитано с учетом выпуска студентов и приемной кампании 2015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5"/>
          <p:cNvSpPr/>
          <p:nvPr/>
        </p:nvSpPr>
        <p:spPr>
          <a:xfrm>
            <a:off x="2267744" y="4013492"/>
            <a:ext cx="4794228" cy="3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ПОТРЕБНОСТЬ В ОБЩЕЖИТИЯХ, МЕСТ</a:t>
            </a:r>
            <a:endParaRPr lang="ru-RU" sz="14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11672"/>
              </p:ext>
            </p:extLst>
          </p:nvPr>
        </p:nvGraphicFramePr>
        <p:xfrm>
          <a:off x="251520" y="908720"/>
          <a:ext cx="8496942" cy="583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957"/>
                <a:gridCol w="772449"/>
                <a:gridCol w="1297154"/>
                <a:gridCol w="1296144"/>
                <a:gridCol w="1080120"/>
                <a:gridCol w="1080118"/>
              </a:tblGrid>
              <a:tr h="49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изм.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Мониторинг 201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Мониторинг 2014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Мониторинг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Пороговое 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значение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54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Средний балл ЕГЭ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балл 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77,19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82,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66,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Объем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НИОКР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руб./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НПР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108,62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105,8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127,9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122,4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8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Удельный вес численности иностранных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 в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общей численности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4,92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 вуза из всех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источников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расчете на одного НПР</a:t>
                      </a: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1 854,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34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913,8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2 988,67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839,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9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Отношение зарплаты ППС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 средней по региону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1,65</a:t>
                      </a:r>
                      <a:endParaRPr lang="ru-RU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1,25</a:t>
                      </a:r>
                      <a:endParaRPr lang="ru-RU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ППС со степенями по долям ставок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100 студентов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5.37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6.82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4.52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9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Справочно</a:t>
                      </a: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Объем НИОКР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28 262,</a:t>
                      </a:r>
                      <a:r>
                        <a:rPr lang="en-US" sz="11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40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28 307,20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46 738,10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44 728,61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НПР по долям ставок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чел.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260,2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267,6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365,4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зарплата ППС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66,92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50,83</a:t>
                      </a: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Отношение зарплаты</a:t>
                      </a:r>
                      <a:r>
                        <a:rPr lang="ru-RU" sz="11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НПР к средней         по региону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0,95</a:t>
                      </a:r>
                      <a:endParaRPr lang="ru-RU" sz="1100" b="0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1,29</a:t>
                      </a:r>
                      <a:endParaRPr lang="ru-RU" sz="1100" b="0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</a:t>
                      </a:r>
                      <a:r>
                        <a:rPr lang="ru-RU" sz="11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ru-RU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9091" y="341007"/>
            <a:ext cx="5750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МОНИТОРИНГ ЭФФЕКТИВНОСТИ ВУЗОВ 2015</a:t>
            </a:r>
            <a:endParaRPr lang="ru-RU" sz="14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40352" y="1241256"/>
            <a:ext cx="0" cy="521208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ПРОЕКТЫ СТРОИТЕЛЬСТВА </a:t>
            </a:r>
            <a:br>
              <a:rPr lang="ru-RU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474911"/>
            <a:ext cx="4139952" cy="13060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9800" y="188921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endParaRPr lang="ru-RU" sz="16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921152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Аудитории, всего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5784" y="232126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1679</a:t>
            </a:r>
            <a:endParaRPr lang="ru-RU" sz="16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393270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Посадочных мест, всего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13204"/>
              </p:ext>
            </p:extLst>
          </p:nvPr>
        </p:nvGraphicFramePr>
        <p:xfrm>
          <a:off x="251520" y="1484784"/>
          <a:ext cx="4464496" cy="311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74904" y="148478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10 724,7</a:t>
            </a:r>
            <a:endParaRPr lang="ru-RU" sz="16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529174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Общая площадь, </a:t>
            </a:r>
            <a:r>
              <a:rPr lang="ru-RU" sz="14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873355"/>
            <a:ext cx="4320480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ИНФРАСТРУКТУРА:</a:t>
            </a:r>
            <a:endParaRPr lang="ru-RU" sz="1400" b="1" dirty="0">
              <a:solidFill>
                <a:srgbClr val="2C3E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   Рабочих мест для ППС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150   Посадочных мест в кафетерии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65     Мест в библиотеке (331 </a:t>
            </a:r>
            <a:r>
              <a:rPr lang="ru-RU" sz="14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150   </a:t>
            </a:r>
            <a:r>
              <a:rPr lang="ru-RU" sz="14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Спортзал </a:t>
            </a:r>
            <a:r>
              <a:rPr lang="en-US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#1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42,5  </a:t>
            </a:r>
            <a:r>
              <a:rPr lang="ru-RU" sz="14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Спортзал </a:t>
            </a:r>
            <a:r>
              <a:rPr lang="en-US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ru-RU" sz="1400" b="1" dirty="0" err="1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Мед.кабинет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(лицензирование 2016)</a:t>
            </a:r>
            <a:endParaRPr lang="ru-RU" sz="11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1340768"/>
            <a:ext cx="5750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 «</a:t>
            </a:r>
            <a:r>
              <a:rPr lang="ru-RU" sz="1400" b="1" dirty="0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КАНТЕМИРОВСКАЯ ул., 3А»</a:t>
            </a:r>
            <a:endParaRPr lang="ru-RU" sz="1400" b="1" dirty="0">
              <a:solidFill>
                <a:srgbClr val="2980B9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76672"/>
            <a:ext cx="7215939" cy="338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ПРОЕКТЫ СТРОИТЕЛЬСТВА </a:t>
            </a:r>
            <a:br>
              <a:rPr lang="ru-RU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1186"/>
              </p:ext>
            </p:extLst>
          </p:nvPr>
        </p:nvGraphicFramePr>
        <p:xfrm>
          <a:off x="395537" y="3974945"/>
          <a:ext cx="151448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191"/>
                <a:gridCol w="182503"/>
                <a:gridCol w="182503"/>
                <a:gridCol w="162560"/>
                <a:gridCol w="191723"/>
              </a:tblGrid>
              <a:tr h="9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040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100" dirty="0">
                        <a:solidFill>
                          <a:srgbClr val="00040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9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234" y="1227152"/>
            <a:ext cx="826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Проект 2015 года - общежитие </a:t>
            </a:r>
            <a:r>
              <a:rPr lang="ru-RU" sz="1400" b="1" dirty="0"/>
              <a:t>по адресу: </a:t>
            </a:r>
            <a:r>
              <a:rPr lang="ru-RU" sz="1400" b="1" dirty="0" err="1"/>
              <a:t>ул.Запорожская</a:t>
            </a:r>
            <a:r>
              <a:rPr lang="ru-RU" sz="1400" b="1" dirty="0"/>
              <a:t>, </a:t>
            </a:r>
            <a:r>
              <a:rPr lang="ru-RU" sz="1400" b="1" dirty="0" smtClean="0"/>
              <a:t>д.21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0608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Общая площадь здания: 8 033 </a:t>
            </a:r>
            <a:r>
              <a:rPr lang="ru-RU" sz="1400" dirty="0" err="1">
                <a:ea typeface="Calibri"/>
                <a:cs typeface="Times New Roman"/>
              </a:rPr>
              <a:t>кв.м</a:t>
            </a:r>
            <a:r>
              <a:rPr lang="ru-RU" sz="1400" dirty="0"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Общее число блоков - 31</a:t>
            </a:r>
          </a:p>
          <a:p>
            <a:pPr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Блок состоит из 4 комнат по 2 чел, 2 комнаты по 4 человека, кухня и коридор</a:t>
            </a:r>
          </a:p>
          <a:p>
            <a:pPr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на 1-м этаже – 1 </a:t>
            </a:r>
            <a:r>
              <a:rPr lang="ru-RU" sz="1400" dirty="0" smtClean="0">
                <a:ea typeface="Calibri"/>
                <a:cs typeface="Times New Roman"/>
              </a:rPr>
              <a:t>блок, на </a:t>
            </a:r>
            <a:r>
              <a:rPr lang="ru-RU" sz="1400" dirty="0">
                <a:ea typeface="Calibri"/>
                <a:cs typeface="Times New Roman"/>
              </a:rPr>
              <a:t>2 – 8 этажах – по 4 </a:t>
            </a:r>
            <a:r>
              <a:rPr lang="ru-RU" sz="1400" dirty="0" smtClean="0">
                <a:ea typeface="Calibri"/>
                <a:cs typeface="Times New Roman"/>
              </a:rPr>
              <a:t>блока, на </a:t>
            </a:r>
            <a:r>
              <a:rPr lang="ru-RU" sz="1400" dirty="0">
                <a:ea typeface="Calibri"/>
                <a:cs typeface="Times New Roman"/>
              </a:rPr>
              <a:t>9 этаже – 2 блока</a:t>
            </a:r>
          </a:p>
          <a:p>
            <a:pPr>
              <a:spcAft>
                <a:spcPts val="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Итого</a:t>
            </a:r>
            <a:r>
              <a:rPr lang="ru-RU" sz="1400" dirty="0">
                <a:ea typeface="Calibri"/>
                <a:cs typeface="Times New Roman"/>
              </a:rPr>
              <a:t>: 496 </a:t>
            </a:r>
            <a:r>
              <a:rPr lang="ru-RU" sz="1400" dirty="0" smtClean="0">
                <a:ea typeface="Calibri"/>
                <a:cs typeface="Times New Roman"/>
              </a:rPr>
              <a:t>мест</a:t>
            </a:r>
          </a:p>
          <a:p>
            <a:pPr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Проектом предусмотрена организация: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16 </a:t>
            </a:r>
            <a:r>
              <a:rPr lang="ru-RU" sz="1400" dirty="0">
                <a:ea typeface="Calibri"/>
                <a:cs typeface="Times New Roman"/>
              </a:rPr>
              <a:t>комнат для занятий на каждом этаже по 2 </a:t>
            </a:r>
            <a:r>
              <a:rPr lang="ru-RU" sz="1400" dirty="0" smtClean="0">
                <a:ea typeface="Calibri"/>
                <a:cs typeface="Times New Roman"/>
              </a:rPr>
              <a:t>шт.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тренажерного </a:t>
            </a:r>
            <a:r>
              <a:rPr lang="ru-RU" sz="1400" dirty="0">
                <a:ea typeface="Calibri"/>
                <a:cs typeface="Times New Roman"/>
              </a:rPr>
              <a:t>зала, прачечной и помещения для общественных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4805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76672"/>
            <a:ext cx="7215939" cy="338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ПРОЕКТЫ СТРОИТЕЛЬСТВА </a:t>
            </a:r>
            <a:br>
              <a:rPr lang="ru-RU" smtClean="0">
                <a:solidFill>
                  <a:srgbClr val="2980B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1186"/>
              </p:ext>
            </p:extLst>
          </p:nvPr>
        </p:nvGraphicFramePr>
        <p:xfrm>
          <a:off x="395537" y="3974945"/>
          <a:ext cx="151448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191"/>
                <a:gridCol w="182503"/>
                <a:gridCol w="182503"/>
                <a:gridCol w="162560"/>
                <a:gridCol w="191723"/>
              </a:tblGrid>
              <a:tr h="9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040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100" dirty="0">
                        <a:solidFill>
                          <a:srgbClr val="00040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9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234" y="1227152"/>
            <a:ext cx="8265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Проект 2016 года - </a:t>
            </a:r>
            <a:r>
              <a:rPr lang="ru-RU" sz="1400" b="1" dirty="0"/>
              <a:t>Реконструкция учебного корпуса НИУ ВШЭ</a:t>
            </a:r>
            <a:endParaRPr lang="en-US" sz="1400" b="1" dirty="0"/>
          </a:p>
          <a:p>
            <a:pPr algn="ctr"/>
            <a:r>
              <a:rPr lang="ru-RU" sz="1400" b="1" dirty="0"/>
              <a:t> в режиме реставрации с приспособлением к современному использованию </a:t>
            </a:r>
          </a:p>
          <a:p>
            <a:pPr algn="ctr"/>
            <a:r>
              <a:rPr lang="ru-RU" sz="1400" b="1" dirty="0"/>
              <a:t>10‐я линия Васильевского острова, д.3/30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2348880"/>
            <a:ext cx="83889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Мощность </a:t>
            </a:r>
            <a:r>
              <a:rPr lang="ru-RU" sz="1600" b="1" dirty="0"/>
              <a:t>объекта: 2 120 чел. </a:t>
            </a:r>
            <a:endParaRPr lang="ru-RU" sz="1600" dirty="0"/>
          </a:p>
          <a:p>
            <a:r>
              <a:rPr lang="ru-RU" sz="1600" b="1" dirty="0"/>
              <a:t>Площадь объекта: 30 331,0 </a:t>
            </a:r>
            <a:r>
              <a:rPr lang="ru-RU" sz="1600" b="1" dirty="0" err="1"/>
              <a:t>кв.м</a:t>
            </a:r>
            <a:r>
              <a:rPr lang="ru-RU" sz="1600" b="1" dirty="0"/>
              <a:t>.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Площадь </a:t>
            </a:r>
            <a:r>
              <a:rPr lang="ru-RU" sz="1600" dirty="0"/>
              <a:t>корпусов после реконструкции: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Главный </a:t>
            </a:r>
            <a:r>
              <a:rPr lang="ru-RU" sz="1600" dirty="0" smtClean="0"/>
              <a:t>корпус  </a:t>
            </a:r>
            <a:r>
              <a:rPr lang="ru-RU" sz="1600" dirty="0"/>
              <a:t>– 6213,5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Корпус Лазарет  </a:t>
            </a:r>
            <a:r>
              <a:rPr lang="ru-RU" sz="1600" dirty="0"/>
              <a:t>– 1512,4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Служебный </a:t>
            </a:r>
            <a:r>
              <a:rPr lang="ru-RU" sz="1600" dirty="0" smtClean="0"/>
              <a:t>корпус  </a:t>
            </a:r>
            <a:r>
              <a:rPr lang="ru-RU" sz="1600" dirty="0"/>
              <a:t>– 1583,8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Южный </a:t>
            </a:r>
            <a:r>
              <a:rPr lang="ru-RU" sz="1600" dirty="0" smtClean="0"/>
              <a:t>корпус </a:t>
            </a:r>
            <a:r>
              <a:rPr lang="ru-RU" sz="1600" dirty="0"/>
              <a:t>– 5169,55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Церковь  </a:t>
            </a:r>
            <a:r>
              <a:rPr lang="ru-RU" sz="1600" dirty="0"/>
              <a:t>– 1078,2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Административный корпус  – 1436,6 </a:t>
            </a:r>
            <a:r>
              <a:rPr lang="ru-RU" sz="1600" dirty="0" err="1"/>
              <a:t>кв.м</a:t>
            </a:r>
            <a:r>
              <a:rPr lang="ru-RU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Прачечный флигель  </a:t>
            </a:r>
            <a:r>
              <a:rPr lang="ru-RU" sz="1600" dirty="0"/>
              <a:t>– 2325,5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Аудиторный </a:t>
            </a:r>
            <a:r>
              <a:rPr lang="ru-RU" sz="1600" dirty="0" smtClean="0"/>
              <a:t>корпус  </a:t>
            </a:r>
            <a:r>
              <a:rPr lang="ru-RU" sz="1600" dirty="0"/>
              <a:t>– 8890,24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Социальный </a:t>
            </a:r>
            <a:r>
              <a:rPr lang="ru-RU" sz="1600" dirty="0" smtClean="0"/>
              <a:t>корпус  </a:t>
            </a:r>
            <a:r>
              <a:rPr lang="ru-RU" sz="1600" dirty="0"/>
              <a:t>– 2121,2 </a:t>
            </a:r>
            <a:r>
              <a:rPr lang="ru-RU" sz="1600" dirty="0" err="1"/>
              <a:t>кв.м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5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по </a:t>
            </a:r>
            <a:r>
              <a:rPr lang="en-US" dirty="0" smtClean="0"/>
              <a:t>IT</a:t>
            </a:r>
            <a:r>
              <a:rPr lang="ru-RU" dirty="0" smtClean="0"/>
              <a:t>: основные результаты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4572000" cy="2363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b="1" dirty="0"/>
              <a:t>Внедрены новые информационные системы и сервисы:</a:t>
            </a:r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Электронная очередь для приемной комиссии</a:t>
            </a:r>
            <a:endParaRPr lang="en-US" sz="1100" dirty="0"/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Библиотечная </a:t>
            </a:r>
            <a:r>
              <a:rPr lang="ru-RU" sz="1100" dirty="0" smtClean="0"/>
              <a:t>система</a:t>
            </a:r>
            <a:endParaRPr lang="en-US" sz="1100" dirty="0"/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Система </a:t>
            </a:r>
            <a:r>
              <a:rPr lang="ru-RU" sz="1100" dirty="0" smtClean="0"/>
              <a:t>печати</a:t>
            </a:r>
            <a:endParaRPr lang="en-US" sz="1100" dirty="0" smtClean="0"/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err="1"/>
              <a:t>Ip</a:t>
            </a:r>
            <a:r>
              <a:rPr lang="ru-RU" sz="1100" dirty="0" smtClean="0"/>
              <a:t>-телефония</a:t>
            </a:r>
            <a:endParaRPr lang="en-US" sz="1100" dirty="0"/>
          </a:p>
          <a:p>
            <a:pPr marL="0" lvl="1" algn="just">
              <a:lnSpc>
                <a:spcPct val="115000"/>
              </a:lnSpc>
              <a:spcBef>
                <a:spcPts val="600"/>
              </a:spcBef>
              <a:tabLst>
                <a:tab pos="287338" algn="l"/>
              </a:tabLst>
            </a:pPr>
            <a:r>
              <a:rPr lang="ru-RU" sz="1100" b="1" dirty="0" smtClean="0"/>
              <a:t>2</a:t>
            </a:r>
            <a:r>
              <a:rPr lang="ru-RU" sz="1100" b="1" dirty="0"/>
              <a:t>.	Запуск образовательного процесса на новой площадке </a:t>
            </a:r>
            <a:r>
              <a:rPr lang="ru-RU" sz="1100" b="1" dirty="0" smtClean="0"/>
              <a:t>филиала:</a:t>
            </a:r>
            <a:r>
              <a:rPr lang="en-US" sz="1100" b="1" dirty="0" smtClean="0"/>
              <a:t> </a:t>
            </a:r>
            <a:r>
              <a:rPr lang="ru-RU" sz="1100" b="1" dirty="0" smtClean="0"/>
              <a:t>Кантемировская </a:t>
            </a:r>
            <a:r>
              <a:rPr lang="ru-RU" sz="1100" b="1" dirty="0"/>
              <a:t>д.3.</a:t>
            </a:r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 marL="628650" lvl="1" indent="-1714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068960"/>
            <a:ext cx="7560840" cy="204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Компьютерный класс на 31 рабочее место – 2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Большие поточные аудитории с вместимостью более 200 человек – 2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Учебная аудитория с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-панелью – 14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Учебная аудитория с проектором и экраном – 20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Учебная аудитория с двумя проекторами и экранами – 4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Аудитории оборудованные системой видеоконференций (ВКС) – 2 шт.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Мобильный комплект ВКС с возможностью применения в любой аудитории – 1 шт.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Финансы: доходы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74345" y="1420385"/>
            <a:ext cx="5638215" cy="4528895"/>
            <a:chOff x="3521128" y="1207026"/>
            <a:chExt cx="5638215" cy="4528895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1318349"/>
                </p:ext>
              </p:extLst>
            </p:nvPr>
          </p:nvGraphicFramePr>
          <p:xfrm>
            <a:off x="3521128" y="1207026"/>
            <a:ext cx="5638215" cy="4528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861384" y="1617113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1384" y="1207026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ru-RU" dirty="0"/>
            </a:p>
          </p:txBody>
        </p:sp>
        <p:sp>
          <p:nvSpPr>
            <p:cNvPr id="9" name="Выноска 2 (без границы) 8"/>
            <p:cNvSpPr/>
            <p:nvPr/>
          </p:nvSpPr>
          <p:spPr>
            <a:xfrm>
              <a:off x="5963902" y="1660999"/>
              <a:ext cx="648072" cy="759006"/>
            </a:xfrm>
            <a:prstGeom prst="callout2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Выноска 2 (без границы) 9"/>
            <p:cNvSpPr/>
            <p:nvPr/>
          </p:nvSpPr>
          <p:spPr>
            <a:xfrm>
              <a:off x="5952027" y="1265101"/>
              <a:ext cx="648072" cy="759006"/>
            </a:xfrm>
            <a:prstGeom prst="callout2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7584" y="980728"/>
            <a:ext cx="189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Доходы, млн. руб.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9244" y="953565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Доходы, %</a:t>
            </a:r>
            <a:endParaRPr lang="ru-RU" sz="1400" b="1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03129"/>
              </p:ext>
            </p:extLst>
          </p:nvPr>
        </p:nvGraphicFramePr>
        <p:xfrm>
          <a:off x="323850" y="1786050"/>
          <a:ext cx="4119983" cy="2560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2055"/>
                <a:gridCol w="805759"/>
                <a:gridCol w="792088"/>
                <a:gridCol w="72008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2015*</a:t>
                      </a: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Доходы, итого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588.9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689.0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+17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Субсидия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n-lt"/>
                        </a:rPr>
                        <a:t> на образование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434.5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414.7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-5%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ВПО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62.0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100.7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+63</a:t>
                      </a:r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ДПО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26.3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50.4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+92</a:t>
                      </a:r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Доходы НИР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64.7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+472</a:t>
                      </a:r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Прочие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31.2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>
                          <a:effectLst/>
                          <a:latin typeface="+mn-lt"/>
                        </a:rPr>
                        <a:t>29.8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-5%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Средства субсидии на науку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23.6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28.7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+22</a:t>
                      </a:r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*прогноз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Финансы: расходы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980728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Расходы, млн. руб.</a:t>
            </a:r>
            <a:endParaRPr lang="ru-RU" sz="1400" b="1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79998"/>
              </p:ext>
            </p:extLst>
          </p:nvPr>
        </p:nvGraphicFramePr>
        <p:xfrm>
          <a:off x="323850" y="1786051"/>
          <a:ext cx="4536181" cy="34373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4098"/>
                <a:gridCol w="887156"/>
                <a:gridCol w="872104"/>
                <a:gridCol w="792823"/>
              </a:tblGrid>
              <a:tr h="19320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</a:rPr>
                        <a:t>2014</a:t>
                      </a:r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</a:rPr>
                        <a:t>2015*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Расходы, итого</a:t>
                      </a: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               608.74 </a:t>
                      </a: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               693.15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+14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Текущие расходы</a:t>
                      </a:r>
                    </a:p>
                  </a:txBody>
                  <a:tcPr marL="0" marR="1828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501.91 </a:t>
                      </a:r>
                    </a:p>
                  </a:txBody>
                  <a:tcPr marL="0" marR="1828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503.52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50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Инструменты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58.99 </a:t>
                      </a: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100.63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+71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Финансирование научных подразделений</a:t>
                      </a:r>
                    </a:p>
                  </a:txBody>
                  <a:tcPr marL="0" marR="1828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30.12 </a:t>
                      </a:r>
                    </a:p>
                  </a:txBody>
                  <a:tcPr marL="0" marR="1828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72.15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+140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72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Проекты и мероприятия по основным видам деятельности</a:t>
                      </a: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15.63 </a:t>
                      </a:r>
                    </a:p>
                  </a:txBody>
                  <a:tcPr marL="0" marR="1828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12.35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-21%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Стипендии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  1.98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      2.92 </a:t>
                      </a:r>
                    </a:p>
                  </a:txBody>
                  <a:tcPr marL="0" marR="1828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+47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1828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2650"/>
              </p:ext>
            </p:extLst>
          </p:nvPr>
        </p:nvGraphicFramePr>
        <p:xfrm>
          <a:off x="473427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1617" y="2305447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2014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77297" y="199767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2015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285293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Инструменты академического развития</a:t>
            </a:r>
            <a:endParaRPr lang="ru-RU" sz="1200" b="1" dirty="0"/>
          </a:p>
          <a:p>
            <a:pPr algn="ctr"/>
            <a:r>
              <a:rPr lang="ru-RU" sz="1200" b="1" dirty="0" smtClean="0"/>
              <a:t>(2015)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321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92529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КЛЮЧЕВЫЕ ПОКАЗАТЕЛИ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ДЕЯТЕЛЬНОСТИ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93349"/>
              </p:ext>
            </p:extLst>
          </p:nvPr>
        </p:nvGraphicFramePr>
        <p:xfrm>
          <a:off x="179514" y="351658"/>
          <a:ext cx="8568956" cy="6393226"/>
        </p:xfrm>
        <a:graphic>
          <a:graphicData uri="http://schemas.openxmlformats.org/drawingml/2006/table">
            <a:tbl>
              <a:tblPr/>
              <a:tblGrid>
                <a:gridCol w="216022"/>
                <a:gridCol w="3226207"/>
                <a:gridCol w="659150"/>
                <a:gridCol w="439433"/>
                <a:gridCol w="439433"/>
                <a:gridCol w="366195"/>
                <a:gridCol w="439433"/>
                <a:gridCol w="512679"/>
                <a:gridCol w="585911"/>
                <a:gridCol w="512672"/>
                <a:gridCol w="1171821"/>
              </a:tblGrid>
              <a:tr h="234910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 </a:t>
                      </a:r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показателя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Ед. изм.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Комментарий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Доля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НПР, обладающих степенью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PhD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зарубежных университетов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9.5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</a:rPr>
                        <a:t>2.3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</a:rPr>
                        <a:t>3.7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Численность  нанятых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постдоков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в год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чел.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 статей в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Web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Science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Scopus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НПР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ед.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0.45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0.18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0.98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1.37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1.66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1.83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EB7260"/>
                          </a:solidFill>
                          <a:effectLst/>
                          <a:latin typeface="Tahoma" panose="020B0604030504040204" pitchFamily="34" charset="0"/>
                        </a:rPr>
                        <a:t>0.17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EB7260"/>
                          </a:solidFill>
                          <a:effectLst/>
                          <a:latin typeface="Tahoma" panose="020B0604030504040204" pitchFamily="34" charset="0"/>
                        </a:rPr>
                        <a:t>0.24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Объем НИОКР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 1 НПР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128.7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183.1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Средний показатель цитируемости на 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НПР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ед.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0.21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0.46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0.94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1.69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2.68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3.67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0.53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0.82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Доля иностранных студентов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(с учетом студентов из стран СНГ)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Доля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ОП,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прошедших международную экспертизу и/или аккредитацию в текущем году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Доля учебных дисциплин объемом более двух кредитов, преподаваемых на английском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языке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Средний балл ЕГЭ студентов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очной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бюджетной формы обучения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балл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только Москва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Санкт-Петербург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82,6</a:t>
                      </a:r>
                      <a:endParaRPr lang="ru-RU" sz="1050" b="1" i="0" u="none" strike="noStrike" dirty="0">
                        <a:solidFill>
                          <a:srgbClr val="29ABA4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84,6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Число международных лабораторий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ед.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Число основных образовательных программ, реализуемых на английском языке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ед.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 (умеренный)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"Студент / ППС" (по ДК МОН)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10.50  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10.70  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11.10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11.60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12.00  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12.00  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12.00   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Москва, СПб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15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7.39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29ABA4"/>
                          </a:solidFill>
                          <a:effectLst/>
                          <a:latin typeface="Tahoma" panose="020B0604030504040204" pitchFamily="34" charset="0"/>
                        </a:rPr>
                        <a:t>11.48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Средняя заработная плата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ППС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 средней по экономике региона, не ниже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Москва, СПб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1C7"/>
                    </a:solidFill>
                  </a:tcPr>
                </a:tc>
              </a:tr>
              <a:tr h="234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165</a:t>
                      </a:r>
                      <a:endParaRPr lang="ru-RU" sz="105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29ABA4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Спб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факт</a:t>
                      </a:r>
                    </a:p>
                  </a:txBody>
                  <a:tcPr marL="6402" marR="6402" marT="6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2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925299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ПРИОРИТЕТНЫЕ НАПРАВЛЕНИЯ</a:t>
            </a:r>
            <a:endParaRPr lang="ru-RU" sz="3200" dirty="0"/>
          </a:p>
          <a:p>
            <a:r>
              <a:rPr lang="ru-RU" sz="3200" dirty="0" smtClean="0"/>
              <a:t>             НА </a:t>
            </a:r>
            <a:r>
              <a:rPr lang="ru-RU" sz="3200" dirty="0"/>
              <a:t>2015-2016 УЧЕБНЫЙ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ОБРАЗОВАНИЕ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к открытию двух новых бакалаврских образовательных программ на английском языке на базе существующих русскоязычных программ (Социология, Политология)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к открытию одной магистерской программы на английском языке (Финансы) на базе существующей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к открытию магистерских программ «</a:t>
            </a:r>
            <a:r>
              <a:rPr lang="ru-RU" sz="1400" dirty="0"/>
              <a:t>Математическое моделирование и обработка данных в социально-экономических системах</a:t>
            </a:r>
            <a:r>
              <a:rPr lang="ru-RU" sz="1400" dirty="0" smtClean="0"/>
              <a:t>» и «Гражданское и коммерческое право»</a:t>
            </a:r>
          </a:p>
          <a:p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к открытию образовательных программ второго высшего образования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Приоритетное внимание к обновлению преподавательского состава, в том числе международному </a:t>
            </a:r>
            <a:r>
              <a:rPr lang="ru-RU" sz="1400" dirty="0" err="1" smtClean="0"/>
              <a:t>рекрутингу</a:t>
            </a:r>
            <a:r>
              <a:rPr lang="ru-RU" sz="1400" dirty="0" smtClean="0"/>
              <a:t> по направлениям </a:t>
            </a:r>
            <a:r>
              <a:rPr lang="ru-RU" sz="1400" i="1" dirty="0" smtClean="0"/>
              <a:t>Менеджмент, Финансы, Политология, Социология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Приоритетное внимание при развитии новых партнерств для обеспечения программ стажировок и обменов в зарубежных университетах по следующим программам: </a:t>
            </a:r>
            <a:r>
              <a:rPr lang="ru-RU" sz="1400" i="1" dirty="0" smtClean="0"/>
              <a:t>бакалавриат по Востоковедению и африканистике, бакалавриат по Менеджменту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Активное внедрение </a:t>
            </a:r>
            <a:r>
              <a:rPr lang="ru-RU" sz="1400" dirty="0"/>
              <a:t>инструментов интеграции науки и </a:t>
            </a:r>
            <a:r>
              <a:rPr lang="ru-RU" sz="1400" dirty="0" smtClean="0"/>
              <a:t>образования в образовательные программы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7071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54643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ОБРАЗОВАНИЕ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312304"/>
            <a:ext cx="7596336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31"/>
          <p:cNvSpPr/>
          <p:nvPr/>
        </p:nvSpPr>
        <p:spPr>
          <a:xfrm>
            <a:off x="0" y="131461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ОБРАЗОВАНИЕ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</a:t>
            </a:r>
            <a:r>
              <a:rPr lang="ru-RU" sz="1400" dirty="0"/>
              <a:t>к открытию как минимум трех программ двойных </a:t>
            </a:r>
            <a:r>
              <a:rPr lang="ru-RU" sz="1400" dirty="0" smtClean="0"/>
              <a:t>дипломов: «</a:t>
            </a:r>
            <a:r>
              <a:rPr lang="ru-RU" sz="1400" dirty="0"/>
              <a:t>Финансы» с </a:t>
            </a:r>
            <a:r>
              <a:rPr lang="en-US" sz="1400" dirty="0"/>
              <a:t>UCL, </a:t>
            </a:r>
            <a:r>
              <a:rPr lang="ru-RU" sz="1400" dirty="0" smtClean="0"/>
              <a:t>магистратура </a:t>
            </a:r>
            <a:r>
              <a:rPr lang="ru-RU" sz="1400" dirty="0"/>
              <a:t>по направлению «Экономика» с Университетом Экс-Марсель, </a:t>
            </a:r>
            <a:r>
              <a:rPr lang="ru-RU" sz="1400" dirty="0" smtClean="0"/>
              <a:t>магистратура </a:t>
            </a:r>
            <a:r>
              <a:rPr lang="ru-RU" sz="1400" dirty="0"/>
              <a:t>по </a:t>
            </a:r>
            <a:r>
              <a:rPr lang="ru-RU" sz="1400" dirty="0" smtClean="0"/>
              <a:t>Политологии (предстоит определить перечень партнеров)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/>
              <a:t>Проработка перспектив открытия программ двойных дипломов со следующими вузами: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King’s College</a:t>
            </a:r>
            <a:r>
              <a:rPr lang="ru-RU" sz="1400" dirty="0"/>
              <a:t> </a:t>
            </a:r>
            <a:r>
              <a:rPr lang="ru-RU" sz="1400" dirty="0" smtClean="0"/>
              <a:t>(Лондон, Великобритания</a:t>
            </a:r>
            <a:r>
              <a:rPr lang="ru-RU" sz="1400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/>
              <a:t>Fudan</a:t>
            </a:r>
            <a:r>
              <a:rPr lang="en-US" sz="1400" dirty="0"/>
              <a:t> University (</a:t>
            </a:r>
            <a:r>
              <a:rPr lang="ru-RU" sz="1400" dirty="0"/>
              <a:t>Шанхай, Китай)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University of Torino (</a:t>
            </a:r>
            <a:r>
              <a:rPr lang="ru-RU" sz="1400" dirty="0"/>
              <a:t>Турин, Италия)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Проработка перспектив открытия программ двойных дипломов, стратегических партнерств для следующих ОП: 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Проработка перспектив расширения направлений </a:t>
            </a:r>
            <a:r>
              <a:rPr lang="ru-RU" sz="1400" dirty="0"/>
              <a:t>подготовки, в частности, по направлениям: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Медиакоммуникации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Дизайн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/>
              <a:t>Разработка и подготовка к </a:t>
            </a:r>
            <a:r>
              <a:rPr lang="ru-RU" sz="1400" dirty="0" smtClean="0"/>
              <a:t>открытию образовательной программы РКИ</a:t>
            </a:r>
            <a:r>
              <a:rPr lang="ru-RU" sz="1400" dirty="0"/>
              <a:t> </a:t>
            </a:r>
            <a:r>
              <a:rPr lang="ru-RU" sz="1400" dirty="0" smtClean="0"/>
              <a:t>(с отдельным набором) по </a:t>
            </a:r>
            <a:r>
              <a:rPr lang="ru-RU" sz="1400" dirty="0"/>
              <a:t>изучению русского языка и культуры (</a:t>
            </a:r>
            <a:r>
              <a:rPr lang="en-US" sz="1400" dirty="0"/>
              <a:t>Russian Studies Program</a:t>
            </a:r>
            <a:r>
              <a:rPr lang="ru-RU" sz="1400" dirty="0"/>
              <a:t>)</a:t>
            </a: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1400" dirty="0" err="1" smtClean="0"/>
              <a:t>Бакалавриат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Политология</a:t>
            </a:r>
            <a:endParaRPr lang="ru-RU" sz="1400" dirty="0"/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Менеджмент 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Востоковедение и африканистика 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Филология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Социология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4290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1400" dirty="0" smtClean="0"/>
              <a:t>Магистратура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История</a:t>
            </a:r>
            <a:endParaRPr lang="ru-RU" sz="1400" dirty="0"/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Менеджмент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Экономика</a:t>
            </a:r>
            <a:endParaRPr lang="ru-RU" sz="1400" dirty="0"/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Социология</a:t>
            </a:r>
          </a:p>
        </p:txBody>
      </p:sp>
    </p:spTree>
    <p:extLst>
      <p:ext uri="{BB962C8B-B14F-4D97-AF65-F5344CB8AC3E}">
        <p14:creationId xmlns:p14="http://schemas.microsoft.com/office/powerpoint/2010/main" val="32044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НАУКА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Интеграция двух новых международных лабораторий в процессы деятельности Кампуса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и внедрение инструментов развития междисциплинарных областей превосходства: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Запуск серии семинаров по </a:t>
            </a:r>
            <a:r>
              <a:rPr lang="ru-RU" sz="1400" dirty="0" err="1" smtClean="0"/>
              <a:t>МОПам</a:t>
            </a:r>
            <a:endParaRPr lang="ru-RU" sz="1400" dirty="0" smtClean="0"/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Продолжение практики ежегодной </a:t>
            </a:r>
            <a:r>
              <a:rPr lang="ru-RU" sz="1400" dirty="0" err="1"/>
              <a:t>общекампусной</a:t>
            </a:r>
            <a:r>
              <a:rPr lang="ru-RU" sz="1400" dirty="0"/>
              <a:t> конференции «Образование и мировые города» 2016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Развитие практики проведения крупных международных научных форумов и летних школ известных научных ассоциаций на базе Кампуса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Внедрение мониторинга эффективности научных подразделений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/>
              <a:t>Развитие практики продвижения выдающихся научных достижений сотрудников </a:t>
            </a:r>
            <a:r>
              <a:rPr lang="ru-RU" sz="1400" dirty="0" smtClean="0"/>
              <a:t>кампуса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концепции, подготовка (публикация) и «вывод» в информационное пространство регулярного бюллетеня «Ключевые тренды развития Северо-Запада России</a:t>
            </a:r>
            <a:r>
              <a:rPr lang="ru-RU" sz="1400" dirty="0" smtClean="0"/>
              <a:t>»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40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ДОПОЛНИТЕЛЬНОЕ ОБРАЗОВАНИЕ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/>
              <a:t>Внедрение практики сертифицированных дополнительных образовательных программ </a:t>
            </a: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Формирование центра повышения квалификации управленцев сферы высшего образования РФ на базе УЦПР, интеграция прочих направлений деятельности УЦПР в Кампус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Приоритет разработке и открытию программ высокой добавленной стоимости, в </a:t>
            </a:r>
            <a:r>
              <a:rPr lang="ru-RU" sz="1400" dirty="0"/>
              <a:t>том </a:t>
            </a:r>
            <a:r>
              <a:rPr lang="ru-RU" sz="1400" dirty="0" smtClean="0"/>
              <a:t>числе: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программ </a:t>
            </a:r>
            <a:r>
              <a:rPr lang="ru-RU" sz="1400" dirty="0"/>
              <a:t>профессиональной переподготовки </a:t>
            </a:r>
            <a:r>
              <a:rPr lang="ru-RU" sz="1400" dirty="0" err="1"/>
              <a:t>Master</a:t>
            </a:r>
            <a:r>
              <a:rPr lang="ru-RU" sz="1400" dirty="0"/>
              <a:t> </a:t>
            </a:r>
            <a:r>
              <a:rPr lang="ru-RU" sz="1400" dirty="0" err="1" smtClean="0"/>
              <a:t>in</a:t>
            </a:r>
            <a:endParaRPr lang="ru-RU" sz="1400" dirty="0" smtClean="0"/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п</a:t>
            </a:r>
            <a:r>
              <a:rPr lang="ru-RU" sz="1400" dirty="0" smtClean="0"/>
              <a:t>рограмм, ориентированных на тематику БРИКС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программ, ориентированных на формирование и развитие проектных команд по крупным проектам социально-экономического развития территорий </a:t>
            </a:r>
          </a:p>
          <a:p>
            <a:pPr marL="742950" lvl="1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Подготовка к открытию </a:t>
            </a:r>
            <a:r>
              <a:rPr lang="en-US" sz="1400" dirty="0" smtClean="0"/>
              <a:t>MBA </a:t>
            </a:r>
            <a:r>
              <a:rPr lang="ru-RU" sz="1400" dirty="0" smtClean="0"/>
              <a:t>в ближайшие два года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79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ИНТЕРНАЦИОНАЛИЗАЦИЯ</a:t>
            </a:r>
            <a:endParaRPr lang="ru-RU" altLang="ru-RU" sz="1400" b="1" dirty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Стратегии интернационализации Кампуса, включая: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определение пула стратегических международных партнеров от уровня всего Кампуса до уровня образовательных программ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Определение географических приоритетов в выборе международных партнеров (Северная Европа, БРИКС)</a:t>
            </a: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Подготовка и реализация программы работы с иностранными студентами, поступившими для обучения в Кампус (в том числе в рамках программ международного обмена), а также работы с иностранными ВКР, принятыми на работу в Кампус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нового современного пакета информационных материалов для зарубежных академических партнеров и зарубежных абитуриентов, радикальное обновление работы по использованию новых медиа (в том числе интернет-сайта кампуса) для целей продвижения кампуса на международном образовательном рынке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31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КАДРОВОЕ РАЗВИТИЕ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/>
              <a:t>Приоритетное внимание к обновлению преподавательского состава, в том числе международному рекрутингу по </a:t>
            </a:r>
            <a:r>
              <a:rPr lang="ru-RU" sz="1400" dirty="0" smtClean="0"/>
              <a:t>направлениям подготовки: Менеджмент, Финансы, Политология, Социология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Приоритетное развитие программ повышения квалификации по методике преподавания  на английском языке</a:t>
            </a:r>
            <a:endParaRPr lang="ru-RU" sz="1400" dirty="0"/>
          </a:p>
          <a:p>
            <a:pPr marL="742950" lvl="1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Внедрение собственных инструментов Кампуса по формированию кадрового резерва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Расширение участие ППС в управленческой активности Кампуса, формирование системы комитетов (комиссий) из состава ППС по наиболее важным направлениям развития, в том числе: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Комиссия по стратегическому развитию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Комиссия по образовательной деятельности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 smtClean="0"/>
              <a:t>Комиссия по развитию аспирантуры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/>
              <a:t>Комиссия по </a:t>
            </a:r>
            <a:r>
              <a:rPr lang="ru-RU" sz="1400" dirty="0" smtClean="0"/>
              <a:t>ДПО</a:t>
            </a:r>
          </a:p>
          <a:p>
            <a:pPr lvl="1"/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Расширение функций комиссии по кадровой политике</a:t>
            </a:r>
          </a:p>
        </p:txBody>
      </p:sp>
    </p:spTree>
    <p:extLst>
      <p:ext uri="{BB962C8B-B14F-4D97-AF65-F5344CB8AC3E}">
        <p14:creationId xmlns:p14="http://schemas.microsoft.com/office/powerpoint/2010/main" val="21802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ПАРТНЕРСТВА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/>
              <a:t>Формирование Попечительского совета кампуса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Формирование </a:t>
            </a:r>
            <a:r>
              <a:rPr lang="ru-RU" sz="1400" dirty="0" err="1" smtClean="0"/>
              <a:t>эндаумента</a:t>
            </a:r>
            <a:r>
              <a:rPr lang="ru-RU" sz="1400" dirty="0" smtClean="0"/>
              <a:t> (Фонда целевого капитала) и </a:t>
            </a:r>
            <a:r>
              <a:rPr lang="ru-RU" sz="1400" dirty="0"/>
              <a:t>Б</a:t>
            </a:r>
            <a:r>
              <a:rPr lang="ru-RU" sz="1400" dirty="0" smtClean="0"/>
              <a:t>лаготворительного фонда кампуса 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Активное внедрение инструментов работы с выпускниками, включая формирование активнодействующей ассоциации выпускников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Формирование пула стратегических академических и корпоративных партнеров, в том числе на уровне академических программ и проектов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и институционализация сотрудничества с органами государственной </a:t>
            </a:r>
            <a:r>
              <a:rPr lang="ru-RU" sz="1400" dirty="0" smtClean="0"/>
              <a:t>власти и управления </a:t>
            </a:r>
            <a:r>
              <a:rPr lang="ru-RU" sz="1400" dirty="0"/>
              <a:t>(в пределах и за пределами </a:t>
            </a:r>
            <a:r>
              <a:rPr lang="ru-RU" sz="1400" dirty="0" smtClean="0"/>
              <a:t>СЗФО)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19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РЕПУТАЦИЯ, КОРПОРАТИВНАЯ КУЛЬТУРА И ПРОДВИЖЕНИЕ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и утверждение единого стиля для </a:t>
            </a:r>
            <a:r>
              <a:rPr lang="ru-RU" sz="1400" dirty="0" smtClean="0"/>
              <a:t>промо-материалов (полиграфия</a:t>
            </a:r>
            <a:r>
              <a:rPr lang="ru-RU" sz="1400" dirty="0"/>
              <a:t>, сувенирная продукция, видеоматериалы</a:t>
            </a:r>
            <a:r>
              <a:rPr lang="ru-RU" sz="1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и реализация </a:t>
            </a:r>
            <a:r>
              <a:rPr lang="ru-RU" sz="1400" dirty="0" smtClean="0"/>
              <a:t>крупного образовательного </a:t>
            </a:r>
            <a:r>
              <a:rPr lang="ru-RU" sz="1400" dirty="0"/>
              <a:t>проекта для </a:t>
            </a:r>
            <a:r>
              <a:rPr lang="ru-RU" sz="1400" dirty="0" smtClean="0"/>
              <a:t>широкой общественности города (открытие </a:t>
            </a:r>
            <a:r>
              <a:rPr lang="ru-RU" sz="1400" dirty="0"/>
              <a:t>лекции, мастер-классы с трансляцией в сети интернет</a:t>
            </a:r>
            <a:r>
              <a:rPr lang="ru-RU" sz="1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и реализация масштабного проекта по </a:t>
            </a:r>
            <a:r>
              <a:rPr lang="ru-RU" sz="1400" dirty="0" err="1"/>
              <a:t>рекрутингу</a:t>
            </a:r>
            <a:r>
              <a:rPr lang="ru-RU" sz="1400" dirty="0"/>
              <a:t> абитуриентов на программы </a:t>
            </a:r>
            <a:r>
              <a:rPr lang="ru-RU" sz="1400" dirty="0" err="1"/>
              <a:t>бакалавриата</a:t>
            </a:r>
            <a:r>
              <a:rPr lang="ru-RU" sz="1400" dirty="0"/>
              <a:t> и магистратуры в формате "Вышка </a:t>
            </a:r>
            <a:r>
              <a:rPr lang="ru-RU" sz="1400" dirty="0" err="1"/>
              <a:t>live</a:t>
            </a:r>
            <a:r>
              <a:rPr lang="ru-RU" sz="1400" dirty="0"/>
              <a:t>"  </a:t>
            </a:r>
            <a:endParaRPr lang="ru-RU" sz="1400" dirty="0" smtClean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Разработка и развитие проекта по формированию англоязычного </a:t>
            </a:r>
            <a:r>
              <a:rPr lang="en-US" sz="1400" i="1" dirty="0" smtClean="0"/>
              <a:t>edutainment</a:t>
            </a:r>
            <a:r>
              <a:rPr lang="en-US" sz="1400" dirty="0" smtClean="0"/>
              <a:t> </a:t>
            </a:r>
            <a:r>
              <a:rPr lang="ru-RU" sz="1400" dirty="0" smtClean="0"/>
              <a:t>для иностранных студентов Санкт-Петербурга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8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ПРОФОРИЕНТАЦИЯ И ДОВУЗОВСКАЯ РАБОТА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Центра (площадки) для выявления и продвижения лучших идей и практик в области изучения общественных дисциплин в школе; содействие развитию профессиональных педагогических сообществ и сетей в области социально – экономического </a:t>
            </a:r>
            <a:r>
              <a:rPr lang="ru-RU" sz="1400" dirty="0" smtClean="0"/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Расширение </a:t>
            </a:r>
            <a:r>
              <a:rPr lang="ru-RU" sz="1400" dirty="0"/>
              <a:t>участия в общероссийской конференции исследовательских работ школьников «Молодые исследователи</a:t>
            </a:r>
            <a:r>
              <a:rPr lang="ru-RU" sz="1400" dirty="0" smtClean="0"/>
              <a:t>»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Проведение </a:t>
            </a:r>
            <a:r>
              <a:rPr lang="ru-RU" sz="1400" dirty="0"/>
              <a:t>ежегодного конгресса учителей общественных дисциплин регионов СЗФО. Привлечение к участию стратегически важных партнеров (руководители структурных подразделений МОН, органов управления образованием субъектов СЗФО).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75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ФИНАНСЫ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Обеспечение устойчивого финансового состояния Кампуса посредством: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Контроля показателя экономичности образовательных программ (студентов на 1 ППС)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средней зарплаты ППС до </a:t>
            </a:r>
            <a:r>
              <a:rPr lang="en-US" sz="1400" dirty="0" smtClean="0"/>
              <a:t>160</a:t>
            </a:r>
            <a:r>
              <a:rPr lang="ru-RU" sz="1400" dirty="0" smtClean="0"/>
              <a:t>% от средней по региону </a:t>
            </a:r>
            <a:r>
              <a:rPr lang="ru-RU" sz="1400" dirty="0"/>
              <a:t>в</a:t>
            </a:r>
            <a:r>
              <a:rPr lang="ru-RU" sz="1400" dirty="0" smtClean="0"/>
              <a:t> 2016 году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Достижение показателя НИОКР на 1 НПР = 194 тыс. руб. в 2016 году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Рост доходов от платных студентов первого курса набора 2016 года на 30%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0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УПРАВЛЕНИЕ КАЧЕСТВОМ ПРОДУКТОВ УНИВЕРСИТЕТА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91463"/>
            <a:ext cx="82809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300" dirty="0" smtClean="0"/>
              <a:t>Внедрение </a:t>
            </a:r>
            <a:r>
              <a:rPr lang="ru-RU" sz="1300" dirty="0"/>
              <a:t>новых инструментов управления качеством с привлечением </a:t>
            </a:r>
            <a:r>
              <a:rPr lang="ru-RU" sz="1300" dirty="0" err="1" smtClean="0"/>
              <a:t>стейкхолдеров</a:t>
            </a:r>
            <a:r>
              <a:rPr lang="ru-RU" sz="1300" dirty="0"/>
              <a:t> </a:t>
            </a:r>
            <a:r>
              <a:rPr lang="ru-RU" sz="1300" dirty="0" smtClean="0"/>
              <a:t>(в том числе, </a:t>
            </a:r>
            <a:r>
              <a:rPr lang="ru-RU" sz="1300" dirty="0"/>
              <a:t>э</a:t>
            </a:r>
            <a:r>
              <a:rPr lang="ru-RU" sz="1300" dirty="0" smtClean="0"/>
              <a:t>кспертных советов, консультативных советов и пр.): </a:t>
            </a:r>
            <a:r>
              <a:rPr lang="ru-RU" sz="1300" dirty="0"/>
              <a:t>представителей международного академического сообщества, работодателей, </a:t>
            </a:r>
            <a:r>
              <a:rPr lang="ru-RU" sz="1300" dirty="0" smtClean="0"/>
              <a:t>студенчества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285750" indent="-285750">
              <a:buFont typeface="Arial"/>
              <a:buChar char="•"/>
            </a:pPr>
            <a:r>
              <a:rPr lang="ru-RU" sz="1300" dirty="0" smtClean="0"/>
              <a:t>Разработка и внедрение перечня ключевых показателей эффективности факультетов</a:t>
            </a:r>
            <a:endParaRPr lang="ru-RU" sz="1300" dirty="0"/>
          </a:p>
          <a:p>
            <a:pPr marL="285750" indent="-285750">
              <a:buFont typeface="Arial"/>
              <a:buChar char="•"/>
            </a:pPr>
            <a:endParaRPr lang="ru-RU" sz="1300" dirty="0" smtClean="0"/>
          </a:p>
          <a:p>
            <a:pPr marL="285750" indent="-285750">
              <a:buFont typeface="Arial"/>
              <a:buChar char="•"/>
            </a:pPr>
            <a:r>
              <a:rPr lang="ru-RU" sz="1300" dirty="0" smtClean="0"/>
              <a:t>Внедрение стандартов учебно</a:t>
            </a:r>
            <a:r>
              <a:rPr lang="ru-RU" sz="1300" dirty="0"/>
              <a:t>-методических материалов по </a:t>
            </a:r>
            <a:r>
              <a:rPr lang="ru-RU" sz="1300" dirty="0" smtClean="0"/>
              <a:t>дисциплинам</a:t>
            </a:r>
            <a:r>
              <a:rPr lang="ru-RU" sz="1300" dirty="0"/>
              <a:t>, преподаваемым </a:t>
            </a:r>
            <a:r>
              <a:rPr lang="ru-RU" sz="1300" dirty="0" smtClean="0"/>
              <a:t>на английском языке 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285750" indent="-285750">
              <a:buFont typeface="Arial"/>
              <a:buChar char="•"/>
            </a:pPr>
            <a:r>
              <a:rPr lang="ru-RU" sz="1300" dirty="0" smtClean="0"/>
              <a:t>Внедрение практики оценки со стороны студентов, преподавателей и сотрудников продуктов и сервисов университета, приоритетное внимание улучшению качества вспомогательных сервисов внутри университета</a:t>
            </a:r>
            <a:endParaRPr lang="en-US" sz="1300" dirty="0" smtClean="0"/>
          </a:p>
          <a:p>
            <a:pPr marL="285750" indent="-285750">
              <a:buFont typeface="Arial"/>
              <a:buChar char="•"/>
            </a:pPr>
            <a:endParaRPr lang="en-US" sz="1300" dirty="0"/>
          </a:p>
          <a:p>
            <a:pPr marL="285750" indent="-285750">
              <a:buFont typeface="Arial"/>
              <a:buChar char="•"/>
            </a:pPr>
            <a:r>
              <a:rPr lang="ru-RU" sz="1300" dirty="0" smtClean="0"/>
              <a:t>Внедрение учебных курсов и модулей учебных курсов, ориентированных на подготовку по модели </a:t>
            </a:r>
            <a:r>
              <a:rPr lang="en-US" sz="1300" dirty="0" smtClean="0"/>
              <a:t>GMAT </a:t>
            </a:r>
            <a:r>
              <a:rPr lang="ru-RU" sz="1300" dirty="0" smtClean="0"/>
              <a:t>и аналогичным профильным тестам для контроля качества образовательных программ университета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2623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850" y="522892"/>
            <a:ext cx="5750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ОБРАЗОВАНИЕ: КЛЮЧЕВЫЕ ПОКАЗАТЕЛИ</a:t>
            </a:r>
            <a:endParaRPr lang="ru-RU" sz="1400" b="1" dirty="0">
              <a:solidFill>
                <a:srgbClr val="2C3E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51623"/>
              </p:ext>
            </p:extLst>
          </p:nvPr>
        </p:nvGraphicFramePr>
        <p:xfrm>
          <a:off x="395536" y="1482120"/>
          <a:ext cx="258045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67512"/>
                <a:gridCol w="216024"/>
                <a:gridCol w="216024"/>
                <a:gridCol w="764330"/>
                <a:gridCol w="20828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Контингент студентов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2791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3410</a:t>
                      </a:r>
                      <a:r>
                        <a:rPr lang="en-US" sz="1050" dirty="0" smtClean="0"/>
                        <a:t>*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61747"/>
              </p:ext>
            </p:extLst>
          </p:nvPr>
        </p:nvGraphicFramePr>
        <p:xfrm>
          <a:off x="3234698" y="1268760"/>
          <a:ext cx="258045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67512"/>
                <a:gridCol w="216024"/>
                <a:gridCol w="216024"/>
                <a:gridCol w="764330"/>
                <a:gridCol w="208280"/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Студентов на 1 ППС, бакалавриат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7,39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11,48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0799"/>
              </p:ext>
            </p:extLst>
          </p:nvPr>
        </p:nvGraphicFramePr>
        <p:xfrm>
          <a:off x="827585" y="3084200"/>
          <a:ext cx="3096343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35"/>
                <a:gridCol w="442334"/>
                <a:gridCol w="442335"/>
                <a:gridCol w="442335"/>
                <a:gridCol w="442335"/>
                <a:gridCol w="442334"/>
                <a:gridCol w="442335"/>
              </a:tblGrid>
              <a:tr h="2318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Кол-во ОП бакалавриата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2014-2015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2015-2016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85096"/>
              </p:ext>
            </p:extLst>
          </p:nvPr>
        </p:nvGraphicFramePr>
        <p:xfrm>
          <a:off x="5220073" y="3068960"/>
          <a:ext cx="3096343" cy="113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35"/>
                <a:gridCol w="442334"/>
                <a:gridCol w="442335"/>
                <a:gridCol w="442335"/>
                <a:gridCol w="442335"/>
                <a:gridCol w="442334"/>
                <a:gridCol w="442335"/>
              </a:tblGrid>
              <a:tr h="2318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Кол-во ОП магистратуры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9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2013-2014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2014-2015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2015-2016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51899"/>
              </p:ext>
            </p:extLst>
          </p:nvPr>
        </p:nvGraphicFramePr>
        <p:xfrm>
          <a:off x="6073860" y="1268760"/>
          <a:ext cx="258045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67512"/>
                <a:gridCol w="216024"/>
                <a:gridCol w="216024"/>
                <a:gridCol w="764330"/>
                <a:gridCol w="208280"/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Студентов на 1 ППС, магистратура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11,72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65915"/>
              </p:ext>
            </p:extLst>
          </p:nvPr>
        </p:nvGraphicFramePr>
        <p:xfrm>
          <a:off x="827585" y="5067182"/>
          <a:ext cx="3024335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8"/>
                <a:gridCol w="1133942"/>
                <a:gridCol w="253184"/>
                <a:gridCol w="253184"/>
                <a:gridCol w="895809"/>
                <a:gridCol w="244108"/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дисциплин 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англ.яз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., бакалавриат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3,7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67705"/>
              </p:ext>
            </p:extLst>
          </p:nvPr>
        </p:nvGraphicFramePr>
        <p:xfrm>
          <a:off x="5220073" y="5067182"/>
          <a:ext cx="3024335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8"/>
                <a:gridCol w="1133942"/>
                <a:gridCol w="253184"/>
                <a:gridCol w="253184"/>
                <a:gridCol w="895809"/>
                <a:gridCol w="244108"/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дисциплин 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англ.яз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., магистратура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6,2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12,0</a:t>
                      </a:r>
                      <a:endParaRPr lang="ru-RU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381328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ru-RU" sz="1400" dirty="0" smtClean="0"/>
              <a:t>Оценочно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0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131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УПРАВЛЕНИЕ КАЧЕСТВОМ ПРОДУКТОВ УНИВЕРСИТЕТА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0" y="748909"/>
            <a:ext cx="8200767" cy="50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36010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300" dirty="0" smtClean="0"/>
              <a:t>Общественная и профессиональная аккредитация образовательных программ разного уровня, в том числе: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Общественная и профессиональная аккредитация </a:t>
            </a:r>
            <a:r>
              <a:rPr lang="ru-RU" sz="1300" dirty="0"/>
              <a:t>образовательных </a:t>
            </a:r>
            <a:r>
              <a:rPr lang="ru-RU" sz="1300" dirty="0" smtClean="0"/>
              <a:t>программ, в том числе </a:t>
            </a:r>
            <a:r>
              <a:rPr lang="en-US" sz="1300" dirty="0" smtClean="0"/>
              <a:t>EPAS, </a:t>
            </a:r>
            <a:r>
              <a:rPr lang="ru-RU" sz="1300" dirty="0" smtClean="0"/>
              <a:t>Ассоциация юристов России, Агентство по контролю качества образования и развитию карьеры (АККОРК)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Общественная </a:t>
            </a:r>
            <a:r>
              <a:rPr lang="ru-RU" sz="1300" dirty="0"/>
              <a:t>аккредитация дополнительных профессиональных программ в Национальном </a:t>
            </a:r>
            <a:r>
              <a:rPr lang="ru-RU" sz="1300" dirty="0" err="1"/>
              <a:t>аккредитационном</a:t>
            </a:r>
            <a:r>
              <a:rPr lang="ru-RU" sz="1300" dirty="0"/>
              <a:t> совете делового </a:t>
            </a:r>
            <a:r>
              <a:rPr lang="ru-RU" sz="1300" dirty="0" smtClean="0"/>
              <a:t>образования</a:t>
            </a:r>
          </a:p>
          <a:p>
            <a:pPr marL="285750" indent="-285750">
              <a:buFont typeface="Arial"/>
              <a:buChar char="•"/>
            </a:pPr>
            <a:endParaRPr lang="ru-RU" sz="1300" dirty="0" smtClean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Получение </a:t>
            </a:r>
            <a:r>
              <a:rPr lang="ru-RU" sz="1300" dirty="0"/>
              <a:t>статуса </a:t>
            </a:r>
            <a:r>
              <a:rPr lang="en-US" sz="1300" dirty="0"/>
              <a:t>Registered Education Provider (R.E.P.) of Project Management Institute (PMI), </a:t>
            </a:r>
            <a:r>
              <a:rPr lang="ru-RU" sz="1300" dirty="0"/>
              <a:t>сертификация программ по управлению проектами в </a:t>
            </a:r>
            <a:r>
              <a:rPr lang="en-US" sz="1300" dirty="0"/>
              <a:t>International Project Management Association  (IPMA</a:t>
            </a:r>
            <a:r>
              <a:rPr lang="en-US" sz="1300" dirty="0" smtClean="0"/>
              <a:t>)</a:t>
            </a:r>
            <a:endParaRPr lang="ru-RU" sz="1300" dirty="0" smtClean="0"/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285750" indent="-285750">
              <a:buFont typeface="Arial"/>
              <a:buChar char="•"/>
            </a:pPr>
            <a:r>
              <a:rPr lang="ru-RU" sz="1300" dirty="0" smtClean="0"/>
              <a:t>Вступление научных подразделений в профессиональные ассоциации, в том числе: </a:t>
            </a:r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Вступление ЦПИР в </a:t>
            </a:r>
            <a:r>
              <a:rPr lang="ru-RU" sz="1300" dirty="0"/>
              <a:t>«Ассоциацию независимых центров экономического анализа» (АНЦЭА</a:t>
            </a:r>
            <a:r>
              <a:rPr lang="ru-RU" sz="1300" dirty="0" smtClean="0"/>
              <a:t>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805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520700" y="1052736"/>
            <a:ext cx="8083550" cy="15587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520700" y="2737775"/>
            <a:ext cx="4556125" cy="34547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608361"/>
            <a:ext cx="244792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ЛОГИСТИКА И УПРАВЛЕНИЕ ЦЕПЯМИ ПОСТАВОК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Сент. 2014 -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4715491" y="1633696"/>
            <a:ext cx="629750" cy="469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4325" y="4092266"/>
            <a:ext cx="2000250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ПОЛИТОЛОГИЯ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8199" y="1609948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МЕНЕДЖМЕНТ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0250" y="3387434"/>
            <a:ext cx="1920875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СОЦИОЛОГИЯ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7075" y="4092266"/>
            <a:ext cx="1920875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ВОСТОКОВЕДЕНИЕ</a:t>
            </a:r>
            <a:endParaRPr kumimoji="0" lang="en-US" altLang="ru-RU" sz="1200" b="1" dirty="0" smtClean="0">
              <a:solidFill>
                <a:srgbClr val="2C3E5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с</a:t>
            </a: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ент. 2014 -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5825" y="1608361"/>
            <a:ext cx="1919288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ЭКОНОМИКА</a:t>
            </a:r>
          </a:p>
        </p:txBody>
      </p:sp>
      <p:sp>
        <p:nvSpPr>
          <p:cNvPr id="11" name="Rectangle 16"/>
          <p:cNvSpPr/>
          <p:nvPr/>
        </p:nvSpPr>
        <p:spPr>
          <a:xfrm>
            <a:off x="5327650" y="2736187"/>
            <a:ext cx="3276600" cy="235847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BDC3C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0675" y="3384259"/>
            <a:ext cx="1998663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ГОСУДАРСТВЕННОЕ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И МУНИЦИПАЛЬНОЕ УПРАВЛЕНИЕ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6313" y="3512475"/>
            <a:ext cx="1920875" cy="548640"/>
          </a:xfrm>
          <a:prstGeom prst="rect">
            <a:avLst/>
          </a:prstGeom>
          <a:solidFill>
            <a:srgbClr val="CC66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ЮРИСПРУДЕНЦИЯ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8" y="1157511"/>
            <a:ext cx="8056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САНКТ-ПЕТЕРБУРГСКАЯ ШКОЛА ЭКОНОМИКИ И МЕНЕДЖМЕНТА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700" y="2836200"/>
            <a:ext cx="4333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САНКТ-ПЕТЕРБУРГСКАЯ ШКОЛА СОЦИАЛЬНЫХ И ГУМАНИТАРНЫХ НАУК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7650" y="2810800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ЮРИДИЧЕСКИЙ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ФАКУЛЬТЕТ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472757"/>
            <a:ext cx="5750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БАКАЛАВРСКИЕ ПРОГРАММЫ</a:t>
            </a:r>
            <a:endParaRPr lang="ru-RU" sz="1600" b="1" dirty="0">
              <a:solidFill>
                <a:srgbClr val="2C3E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4325" y="4800273"/>
            <a:ext cx="2000250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ФИЛОЛОГИЯ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>
                <a:solidFill>
                  <a:srgbClr val="2C3E50"/>
                </a:solidFill>
                <a:latin typeface="Tahoma" panose="020B0604030504040204" pitchFamily="34" charset="0"/>
              </a:rPr>
              <a:t>с</a:t>
            </a: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ент. 2015 -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7075" y="4800273"/>
            <a:ext cx="1920875" cy="54864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solidFill>
                  <a:srgbClr val="2C3E50"/>
                </a:solidFill>
                <a:latin typeface="Tahoma" panose="020B0604030504040204" pitchFamily="34" charset="0"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40516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МАГИСТЕРСКИЕ ПРОГРАММЫ</a:t>
            </a:r>
            <a:br>
              <a:rPr lang="ru-RU" dirty="0">
                <a:solidFill>
                  <a:srgbClr val="2C3E5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19" name="Rectangle 1"/>
          <p:cNvSpPr/>
          <p:nvPr/>
        </p:nvSpPr>
        <p:spPr>
          <a:xfrm>
            <a:off x="520700" y="1458085"/>
            <a:ext cx="8083550" cy="2186939"/>
          </a:xfrm>
          <a:prstGeom prst="rect">
            <a:avLst/>
          </a:prstGeom>
          <a:solidFill>
            <a:srgbClr val="BDC3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BDC3C7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131130" y="4337030"/>
            <a:ext cx="593938" cy="443188"/>
          </a:xfrm>
          <a:prstGeom prst="rect">
            <a:avLst/>
          </a:prstGeom>
        </p:spPr>
      </p:pic>
      <p:sp>
        <p:nvSpPr>
          <p:cNvPr id="20" name="Rectangle 14"/>
          <p:cNvSpPr/>
          <p:nvPr/>
        </p:nvSpPr>
        <p:spPr>
          <a:xfrm>
            <a:off x="520700" y="3736405"/>
            <a:ext cx="5419452" cy="2500907"/>
          </a:xfrm>
          <a:prstGeom prst="rect">
            <a:avLst/>
          </a:prstGeom>
          <a:solidFill>
            <a:srgbClr val="BDC3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BDC3C7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148064" y="5581626"/>
            <a:ext cx="593938" cy="4431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131130" y="4327958"/>
            <a:ext cx="593938" cy="4431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178446" y="4337851"/>
            <a:ext cx="2563555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r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</a:rPr>
              <a:t>ПРИКЛАДНАЯ  И МЕЖДИСЦИПЛИНАРНАЯ  ИСТОРИЯ,</a:t>
            </a:r>
            <a:r>
              <a:rPr kumimoji="0" lang="en-US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ru-RU" altLang="ru-RU" sz="105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</a:rPr>
              <a:t>сент</a:t>
            </a:r>
            <a:r>
              <a:rPr kumimoji="0" lang="ru-RU" altLang="ru-RU" sz="1050" b="1" kern="0" dirty="0" smtClean="0">
                <a:latin typeface="Tahoma" panose="020B0604030504040204" pitchFamily="34" charset="0"/>
              </a:rPr>
              <a:t>. 2015 -</a:t>
            </a:r>
            <a:endParaRPr kumimoji="0" lang="ru-RU" altLang="ru-RU" sz="105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250" y="4341026"/>
            <a:ext cx="2074863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ПОЛИТИКА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И УПРАВЛЕНИЕ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7074" y="4953444"/>
            <a:ext cx="2078039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СОВРЕМЕННЫЙ СОЦИАЛЬНЫЙ АНАЛИЗ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65708" y="4958102"/>
            <a:ext cx="2576294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ГОСУДАРСТВЕННОЕ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 И МУНИЦИПАЛЬНОЕ УПРАВЛЕНИЕ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2821574"/>
            <a:ext cx="244792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СТРАТЕГИЧЕСКОЕ УПРАВЛЕНИЕ ЛОГИСТИКОЙ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7075" y="5565862"/>
            <a:ext cx="2078038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latin typeface="Tahoma" panose="020B0604030504040204" pitchFamily="34" charset="0"/>
              </a:rPr>
              <a:t>УПРАВЛЕНИЕ ОБРАЗОВАНИЕМ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1" dirty="0" smtClean="0">
                <a:latin typeface="Tahoma" panose="020B0604030504040204" pitchFamily="34" charset="0"/>
              </a:rPr>
              <a:t>(очно-заочная)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72059" y="5563839"/>
            <a:ext cx="2587837" cy="548640"/>
          </a:xfrm>
          <a:prstGeom prst="rect">
            <a:avLst/>
          </a:prstGeom>
          <a:solidFill>
            <a:schemeClr val="accent4">
              <a:alpha val="3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kern="0" noProof="0" dirty="0" smtClean="0">
                <a:latin typeface="Tahoma" panose="020B0604030504040204" pitchFamily="34" charset="0"/>
              </a:rPr>
              <a:t>СРАВНИТЕЛЬНЫЕ СОЦИАЛЬНЫЕ ИССЛЕДОВАНИЯ, 1 год</a:t>
            </a: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563" y="2015297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МАРКЕТИНГОВЫЕ ТЕХНОЛОГИИ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9338" y="2807286"/>
            <a:ext cx="2449512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ПРИКЛАДНАЯ ЭКОНОМИКА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И МАТЕМАТИЧЕСКИЕ МЕТОДЫ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032732" y="2058832"/>
            <a:ext cx="629750" cy="46991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85825" y="2013710"/>
            <a:ext cx="1919288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38888" y="2029585"/>
            <a:ext cx="1920875" cy="548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ЭКОНОМИКА ВПЕЧАТЛЕНИЙ</a:t>
            </a:r>
          </a:p>
        </p:txBody>
      </p:sp>
      <p:sp>
        <p:nvSpPr>
          <p:cNvPr id="29" name="Rectangle 16"/>
          <p:cNvSpPr/>
          <p:nvPr/>
        </p:nvSpPr>
        <p:spPr>
          <a:xfrm>
            <a:off x="6228184" y="3734817"/>
            <a:ext cx="2376066" cy="2502495"/>
          </a:xfrm>
          <a:prstGeom prst="rect">
            <a:avLst/>
          </a:prstGeom>
          <a:solidFill>
            <a:srgbClr val="BDC3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BDC3C7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88559" y="4511105"/>
            <a:ext cx="1920875" cy="548640"/>
          </a:xfrm>
          <a:prstGeom prst="rect">
            <a:avLst/>
          </a:prstGeom>
          <a:solidFill>
            <a:srgbClr val="CC66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АДВОКАТУРА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7688" y="1562860"/>
            <a:ext cx="8056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САНКТ-ПЕТЕРБУРГСКАЯ ШКОЛА ЭКОНОМИКИ И МЕНЕДЖМЕНТА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0700" y="3834830"/>
            <a:ext cx="527523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САНКТ-ПЕТЕРБУРГСКАЯ </a:t>
            </a:r>
            <a:r>
              <a:rPr lang="ru-RU" sz="1400" b="1" dirty="0" smtClean="0">
                <a:solidFill>
                  <a:srgbClr val="2C3E50"/>
                </a:solidFill>
                <a:cs typeface="Arial" panose="020B0604020202020204" pitchFamily="34" charset="0"/>
              </a:rPr>
              <a:t>ШКОЛА</a:t>
            </a:r>
            <a:endParaRPr lang="en-US" sz="1400" b="1" dirty="0" smtClean="0">
              <a:solidFill>
                <a:srgbClr val="2C3E50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2C3E5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СОЦИАЛЬНЫХ И ГУМАНИТАРНЫХ НАУК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9896" y="3809430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ЮРИДИЧЕСКИЙ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C3E50"/>
                </a:solidFill>
                <a:cs typeface="Arial" panose="020B0604020202020204" pitchFamily="34" charset="0"/>
              </a:rPr>
              <a:t>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5262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dochnikov-Political_Science_01.06.2015">
  <a:themeElements>
    <a:clrScheme name="HSE June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13320</TotalTime>
  <Words>4606</Words>
  <Application>Microsoft Office PowerPoint</Application>
  <PresentationFormat>Экран (4:3)</PresentationFormat>
  <Paragraphs>1359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6" baseType="lpstr">
      <vt:lpstr>Arial</vt:lpstr>
      <vt:lpstr>Arial Cyr</vt:lpstr>
      <vt:lpstr>Calibri</vt:lpstr>
      <vt:lpstr>Tahoma</vt:lpstr>
      <vt:lpstr>Times New Roman</vt:lpstr>
      <vt:lpstr>Kadochnikov-Political_Science_01.06.2015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МАГИСТЕРСКИЕ ПРОГРАММЫ </vt:lpstr>
      <vt:lpstr>ПРОГРАММЫ АСПИРАНТУРЫ </vt:lpstr>
      <vt:lpstr>Эффективность перехода на новую модель бакалавриата*</vt:lpstr>
      <vt:lpstr>Доля дисциплин, преподаваемых на английском языке</vt:lpstr>
      <vt:lpstr>Изменение контингента по направлениям подготовки, бакалавриат </vt:lpstr>
      <vt:lpstr>Изменение контингента по направлениям подготовки, магистратура </vt:lpstr>
      <vt:lpstr>Результаты экзамена IELTS по пятибалльной шкале</vt:lpstr>
      <vt:lpstr>Активность студентов по голосованию в конкурсе «Лучший преподаватель»  в 2014 и 2015 гг. </vt:lpstr>
      <vt:lpstr>Распределение количества Лучших преподавателей по факультетам и департаментам/кафедрам  </vt:lpstr>
      <vt:lpstr>Динамика основных параметров, характеризующих реализацию проекта «Учебные ассистенты»</vt:lpstr>
      <vt:lpstr>Важные результаты </vt:lpstr>
      <vt:lpstr>Дополнительное профессиональное образование</vt:lpstr>
      <vt:lpstr>Структура доходов программ ДПО </vt:lpstr>
      <vt:lpstr>Презентация PowerPoint</vt:lpstr>
      <vt:lpstr>НАУКА: КЛЮЧЕВЫЕ ПОКАЗАТЕЛИ</vt:lpstr>
      <vt:lpstr>Междисциплинарные области превосходства</vt:lpstr>
      <vt:lpstr>Презентация PowerPoint</vt:lpstr>
      <vt:lpstr>Презентация PowerPoint</vt:lpstr>
      <vt:lpstr>ПРИКЛАДНЫЕ ИССЛЕДОВАНИЯ: КЛЮЧЕВЫЕ ПОКАЗАТЕЛИ</vt:lpstr>
      <vt:lpstr>Фокус прикладных исследований НИУ ВШЭ – Санкт-Петербург</vt:lpstr>
      <vt:lpstr>Основные достижения и результаты деятельности за 2014/2015 учебный год </vt:lpstr>
      <vt:lpstr>Презентация PowerPoint</vt:lpstr>
      <vt:lpstr>КАДРОВОЕ РАЗВИТИЕ: КЛЮЧЕВЫЕ ПОКАЗАТЕЛИ</vt:lpstr>
      <vt:lpstr>Кадровый состав</vt:lpstr>
      <vt:lpstr>Динамика штата НИУ ВШЭ - Санкт-Петербург  по категориям персонала </vt:lpstr>
      <vt:lpstr>Динамика ФОТ НИУ ВШЭ - Санкт-Петербург по категориям персонала, тыс. руб. </vt:lpstr>
      <vt:lpstr>Молодые НПР и Кадровый резерв</vt:lpstr>
      <vt:lpstr>Конкурс ППС</vt:lpstr>
      <vt:lpstr>Презентация PowerPoint</vt:lpstr>
      <vt:lpstr>ОБМЕН СТУДЕНТАМИ В НИУ ВШЭ – САНКТ-ПЕТЕРБУРГ</vt:lpstr>
      <vt:lpstr>ОБМЕН СТУДЕНТАМИ В НИУ ВШЭ – САНКТ-ПЕТЕРБУРГ (2)</vt:lpstr>
      <vt:lpstr> Новые партнеры НИУ ВШЭ-Санкт-Петербург в 2014-2015 г.</vt:lpstr>
      <vt:lpstr>Важные мероприятия в целях развития международной деятельности,  2014-2015 гг.</vt:lpstr>
      <vt:lpstr>Презентация PowerPoint</vt:lpstr>
      <vt:lpstr>РАЗВИТИЕ КАРЬЕРЫ </vt:lpstr>
      <vt:lpstr>РАЗВИТИЕ КОРПОРАТИВНЫХ СВЯЗЕЙ</vt:lpstr>
      <vt:lpstr>ДОСТИЖЕНИЯ СТУДЕНТОВ В РАМКАХ ВНЕУЧЕБНОЙ ДЕЯТЕЛЬНОСТИ  </vt:lpstr>
      <vt:lpstr>СОЦИАЛЬНО  ЗНАЧИМЫЕ ПРОЕКТЫ</vt:lpstr>
      <vt:lpstr>Презентация PowerPoint</vt:lpstr>
      <vt:lpstr>ОБЩИЕ ПОКАЗАТЕЛИ ИМУЩЕСТВЕННОГО КОМПЛЕКСА</vt:lpstr>
      <vt:lpstr>ПЛОЩАДЬ УЧЕБНО-ЛАБОРАТОРНЫХ ЗДАНИЙ (НА 01.05.2015) И ПОТРЕБНОСТЬ В ОБЩЕЖИТИЯХ 2015/2016 </vt:lpstr>
      <vt:lpstr>ПРОЕКТЫ СТРОИТЕЛЬСТВА  </vt:lpstr>
      <vt:lpstr>Презентация PowerPoint</vt:lpstr>
      <vt:lpstr>Презентация PowerPoint</vt:lpstr>
      <vt:lpstr>Управление по IT: основные результаты</vt:lpstr>
      <vt:lpstr>Финансы: доходы</vt:lpstr>
      <vt:lpstr>Финансы: 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Федюнина Анна Андреевна</cp:lastModifiedBy>
  <cp:revision>807</cp:revision>
  <cp:lastPrinted>2015-09-14T09:31:39Z</cp:lastPrinted>
  <dcterms:created xsi:type="dcterms:W3CDTF">2013-04-21T15:04:11Z</dcterms:created>
  <dcterms:modified xsi:type="dcterms:W3CDTF">2015-09-17T09:17:08Z</dcterms:modified>
</cp:coreProperties>
</file>